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53" r:id="rId2"/>
    <p:sldMasterId id="2147483655" r:id="rId3"/>
    <p:sldMasterId id="2147483657" r:id="rId4"/>
    <p:sldMasterId id="2147483684" r:id="rId5"/>
  </p:sldMasterIdLst>
  <p:notesMasterIdLst>
    <p:notesMasterId r:id="rId20"/>
  </p:notesMasterIdLst>
  <p:handoutMasterIdLst>
    <p:handoutMasterId r:id="rId21"/>
  </p:handoutMasterIdLst>
  <p:sldIdLst>
    <p:sldId id="328" r:id="rId6"/>
    <p:sldId id="327" r:id="rId7"/>
    <p:sldId id="387" r:id="rId8"/>
    <p:sldId id="388" r:id="rId9"/>
    <p:sldId id="353" r:id="rId10"/>
    <p:sldId id="392" r:id="rId11"/>
    <p:sldId id="393" r:id="rId12"/>
    <p:sldId id="390" r:id="rId13"/>
    <p:sldId id="391" r:id="rId14"/>
    <p:sldId id="394" r:id="rId15"/>
    <p:sldId id="396" r:id="rId16"/>
    <p:sldId id="395" r:id="rId17"/>
    <p:sldId id="352" r:id="rId18"/>
    <p:sldId id="38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67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 id="2" name="lingxiao guan" initials="lg" lastIdx="1" clrIdx="1">
    <p:extLst>
      <p:ext uri="{19B8F6BF-5375-455C-9EA6-DF929625EA0E}">
        <p15:presenceInfo xmlns:p15="http://schemas.microsoft.com/office/powerpoint/2012/main" userId="b98b5bdf12377f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481"/>
    <a:srgbClr val="7030A0"/>
    <a:srgbClr val="8D8D8D"/>
    <a:srgbClr val="763783"/>
    <a:srgbClr val="E8F5FD"/>
    <a:srgbClr val="AED7EB"/>
    <a:srgbClr val="CAD6E6"/>
    <a:srgbClr val="57201F"/>
    <a:srgbClr val="3B4A1E"/>
    <a:srgbClr val="FFE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2231" autoAdjust="0"/>
  </p:normalViewPr>
  <p:slideViewPr>
    <p:cSldViewPr snapToObjects="1">
      <p:cViewPr varScale="1">
        <p:scale>
          <a:sx n="107" d="100"/>
          <a:sy n="107" d="100"/>
        </p:scale>
        <p:origin x="735" y="45"/>
      </p:cViewPr>
      <p:guideLst>
        <p:guide orient="horz" pos="1026"/>
        <p:guide pos="67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100" d="100"/>
          <a:sy n="100" d="100"/>
        </p:scale>
        <p:origin x="2400" y="-91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9A446-D50D-4DD3-A818-E1DB3145FA22}" type="datetimeFigureOut">
              <a:rPr lang="zh-CN" altLang="en-US" smtClean="0"/>
              <a:t>2023/12/11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9F63C2-87C6-475C-AFB7-8ED385FFE584}" type="slidenum">
              <a:rPr lang="zh-CN" altLang="en-US" smtClean="0"/>
              <a:t>‹#›</a:t>
            </a:fld>
            <a:endParaRPr lang="zh-CN" altLang="en-US"/>
          </a:p>
        </p:txBody>
      </p:sp>
    </p:spTree>
    <p:extLst>
      <p:ext uri="{BB962C8B-B14F-4D97-AF65-F5344CB8AC3E}">
        <p14:creationId xmlns:p14="http://schemas.microsoft.com/office/powerpoint/2010/main" val="2474109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2DBC6-D7C9-4F61-9CE4-A7601DBC5930}" type="datetimeFigureOut">
              <a:rPr lang="zh-CN" altLang="en-US" smtClean="0"/>
              <a:t>2023/12/11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29976-EF84-49C4-A00A-CD1250C470F1}" type="slidenum">
              <a:rPr lang="zh-CN" altLang="en-US" smtClean="0"/>
              <a:t>‹#›</a:t>
            </a:fld>
            <a:endParaRPr lang="zh-CN" altLang="en-US"/>
          </a:p>
        </p:txBody>
      </p:sp>
    </p:spTree>
    <p:extLst>
      <p:ext uri="{BB962C8B-B14F-4D97-AF65-F5344CB8AC3E}">
        <p14:creationId xmlns:p14="http://schemas.microsoft.com/office/powerpoint/2010/main" val="296350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a:t>
            </a:fld>
            <a:endParaRPr lang="zh-CN" altLang="en-US"/>
          </a:p>
        </p:txBody>
      </p:sp>
    </p:spTree>
    <p:extLst>
      <p:ext uri="{BB962C8B-B14F-4D97-AF65-F5344CB8AC3E}">
        <p14:creationId xmlns:p14="http://schemas.microsoft.com/office/powerpoint/2010/main" val="108173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10</a:t>
            </a:fld>
            <a:endParaRPr lang="zh-CN" altLang="en-US"/>
          </a:p>
        </p:txBody>
      </p:sp>
    </p:spTree>
    <p:extLst>
      <p:ext uri="{BB962C8B-B14F-4D97-AF65-F5344CB8AC3E}">
        <p14:creationId xmlns:p14="http://schemas.microsoft.com/office/powerpoint/2010/main" val="380652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11</a:t>
            </a:fld>
            <a:endParaRPr lang="zh-CN" altLang="en-US"/>
          </a:p>
        </p:txBody>
      </p:sp>
    </p:spTree>
    <p:extLst>
      <p:ext uri="{BB962C8B-B14F-4D97-AF65-F5344CB8AC3E}">
        <p14:creationId xmlns:p14="http://schemas.microsoft.com/office/powerpoint/2010/main" val="125231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12</a:t>
            </a:fld>
            <a:endParaRPr lang="zh-CN" altLang="en-US"/>
          </a:p>
        </p:txBody>
      </p:sp>
    </p:spTree>
    <p:extLst>
      <p:ext uri="{BB962C8B-B14F-4D97-AF65-F5344CB8AC3E}">
        <p14:creationId xmlns:p14="http://schemas.microsoft.com/office/powerpoint/2010/main" val="1554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31229976-EF84-49C4-A00A-CD1250C470F1}" type="slidenum">
              <a:rPr lang="zh-CN" altLang="en-US" smtClean="0"/>
              <a:t>13</a:t>
            </a:fld>
            <a:endParaRPr lang="zh-CN" altLang="en-US"/>
          </a:p>
        </p:txBody>
      </p:sp>
    </p:spTree>
    <p:extLst>
      <p:ext uri="{BB962C8B-B14F-4D97-AF65-F5344CB8AC3E}">
        <p14:creationId xmlns:p14="http://schemas.microsoft.com/office/powerpoint/2010/main" val="33094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2</a:t>
            </a:fld>
            <a:endParaRPr lang="zh-CN" altLang="en-US"/>
          </a:p>
        </p:txBody>
      </p:sp>
    </p:spTree>
    <p:extLst>
      <p:ext uri="{BB962C8B-B14F-4D97-AF65-F5344CB8AC3E}">
        <p14:creationId xmlns:p14="http://schemas.microsoft.com/office/powerpoint/2010/main" val="165494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3</a:t>
            </a:fld>
            <a:endParaRPr lang="zh-CN" altLang="en-US"/>
          </a:p>
        </p:txBody>
      </p:sp>
    </p:spTree>
    <p:extLst>
      <p:ext uri="{BB962C8B-B14F-4D97-AF65-F5344CB8AC3E}">
        <p14:creationId xmlns:p14="http://schemas.microsoft.com/office/powerpoint/2010/main" val="248279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4</a:t>
            </a:fld>
            <a:endParaRPr lang="zh-CN" altLang="en-US"/>
          </a:p>
        </p:txBody>
      </p:sp>
    </p:spTree>
    <p:extLst>
      <p:ext uri="{BB962C8B-B14F-4D97-AF65-F5344CB8AC3E}">
        <p14:creationId xmlns:p14="http://schemas.microsoft.com/office/powerpoint/2010/main" val="136360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5</a:t>
            </a:fld>
            <a:endParaRPr lang="zh-CN" altLang="en-US"/>
          </a:p>
        </p:txBody>
      </p:sp>
    </p:spTree>
    <p:extLst>
      <p:ext uri="{BB962C8B-B14F-4D97-AF65-F5344CB8AC3E}">
        <p14:creationId xmlns:p14="http://schemas.microsoft.com/office/powerpoint/2010/main" val="212571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6</a:t>
            </a:fld>
            <a:endParaRPr lang="zh-CN" altLang="en-US"/>
          </a:p>
        </p:txBody>
      </p:sp>
    </p:spTree>
    <p:extLst>
      <p:ext uri="{BB962C8B-B14F-4D97-AF65-F5344CB8AC3E}">
        <p14:creationId xmlns:p14="http://schemas.microsoft.com/office/powerpoint/2010/main" val="47268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7</a:t>
            </a:fld>
            <a:endParaRPr lang="zh-CN" altLang="en-US"/>
          </a:p>
        </p:txBody>
      </p:sp>
    </p:spTree>
    <p:extLst>
      <p:ext uri="{BB962C8B-B14F-4D97-AF65-F5344CB8AC3E}">
        <p14:creationId xmlns:p14="http://schemas.microsoft.com/office/powerpoint/2010/main" val="10740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8</a:t>
            </a:fld>
            <a:endParaRPr lang="zh-CN" altLang="en-US"/>
          </a:p>
        </p:txBody>
      </p:sp>
    </p:spTree>
    <p:extLst>
      <p:ext uri="{BB962C8B-B14F-4D97-AF65-F5344CB8AC3E}">
        <p14:creationId xmlns:p14="http://schemas.microsoft.com/office/powerpoint/2010/main" val="223157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9</a:t>
            </a:fld>
            <a:endParaRPr lang="zh-CN" altLang="en-US"/>
          </a:p>
        </p:txBody>
      </p:sp>
    </p:spTree>
    <p:extLst>
      <p:ext uri="{BB962C8B-B14F-4D97-AF65-F5344CB8AC3E}">
        <p14:creationId xmlns:p14="http://schemas.microsoft.com/office/powerpoint/2010/main" val="4131022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335361" y="2348880"/>
            <a:ext cx="9120153" cy="647700"/>
          </a:xfrm>
          <a:prstGeom prst="rect">
            <a:avLst/>
          </a:prstGeom>
        </p:spPr>
        <p:txBody>
          <a:bodyPr/>
          <a:lstStyle>
            <a:lvl1pPr marL="0" indent="0">
              <a:buNone/>
              <a:defRPr lang="zh-CN" altLang="en-US" sz="3200" kern="1200" dirty="0">
                <a:solidFill>
                  <a:schemeClr val="tx1"/>
                </a:solidFill>
                <a:effectLst/>
                <a:latin typeface="Times New Roman" pitchFamily="18" charset="0"/>
                <a:ea typeface="微软雅黑" pitchFamily="34" charset="-122"/>
                <a:cs typeface="Times New Roman" pitchFamily="18" charset="0"/>
              </a:defRPr>
            </a:lvl1pPr>
          </a:lstStyle>
          <a:p>
            <a:pPr lvl="0"/>
            <a:r>
              <a:rPr lang="zh-CN" altLang="en-US" dirty="0"/>
              <a:t>单击此处编辑母版文本样式</a:t>
            </a:r>
          </a:p>
        </p:txBody>
      </p:sp>
      <p:sp>
        <p:nvSpPr>
          <p:cNvPr id="5" name="内容占位符 4"/>
          <p:cNvSpPr>
            <a:spLocks noGrp="1"/>
          </p:cNvSpPr>
          <p:nvPr>
            <p:ph sz="quarter" idx="11" hasCustomPrompt="1"/>
          </p:nvPr>
        </p:nvSpPr>
        <p:spPr>
          <a:xfrm>
            <a:off x="8181048" y="4840705"/>
            <a:ext cx="2785533" cy="461665"/>
          </a:xfrm>
          <a:prstGeom prst="rect">
            <a:avLst/>
          </a:prstGeom>
          <a:noFill/>
        </p:spPr>
        <p:txBody>
          <a:bodyPr wrap="square" rtlCol="0">
            <a:spAutoFit/>
          </a:bodyPr>
          <a:lstStyle>
            <a:lvl1pPr marL="0" indent="0" algn="r">
              <a:buNone/>
              <a:defRPr lang="zh-CN" altLang="en-US" sz="2400" dirty="0">
                <a:solidFill>
                  <a:schemeClr val="tx1"/>
                </a:solidFill>
                <a:effectLst/>
                <a:latin typeface="微软雅黑" pitchFamily="34" charset="-122"/>
                <a:ea typeface="微软雅黑" pitchFamily="34" charset="-122"/>
              </a:defRPr>
            </a:lvl1pPr>
          </a:lstStyle>
          <a:p>
            <a:pPr marL="0" lvl="0" algn="r"/>
            <a:r>
              <a:rPr lang="zh-CN" altLang="en-US" dirty="0"/>
              <a:t>姓名</a:t>
            </a:r>
            <a:endParaRPr lang="en-US" altLang="zh-CN" dirty="0"/>
          </a:p>
        </p:txBody>
      </p:sp>
      <p:sp>
        <p:nvSpPr>
          <p:cNvPr id="10" name="内容占位符 9"/>
          <p:cNvSpPr>
            <a:spLocks noGrp="1"/>
          </p:cNvSpPr>
          <p:nvPr>
            <p:ph sz="quarter" idx="12" hasCustomPrompt="1"/>
          </p:nvPr>
        </p:nvSpPr>
        <p:spPr>
          <a:xfrm>
            <a:off x="8181048" y="5344696"/>
            <a:ext cx="2785533" cy="388560"/>
          </a:xfrm>
          <a:prstGeom prst="rect">
            <a:avLst/>
          </a:prstGeom>
        </p:spPr>
        <p:txBody>
          <a:bodyPr/>
          <a:lstStyle>
            <a:lvl1pPr marL="0" indent="0" algn="r" defTabSz="914400" rtl="0" eaLnBrk="1" latinLnBrk="0" hangingPunct="1">
              <a:buNone/>
              <a:defRPr lang="zh-CN" altLang="en-US" sz="1800" kern="1200" dirty="0">
                <a:solidFill>
                  <a:schemeClr val="tx1"/>
                </a:solidFill>
                <a:effectLst/>
                <a:latin typeface="Times New Roman" panose="02020603050405020304" pitchFamily="18" charset="0"/>
                <a:ea typeface="黑体" pitchFamily="49" charset="-122"/>
                <a:cs typeface="Times New Roman" panose="02020603050405020304" pitchFamily="18" charset="0"/>
              </a:defRPr>
            </a:lvl1pPr>
          </a:lstStyle>
          <a:p>
            <a:pPr lvl="0"/>
            <a:r>
              <a:rPr lang="en-US" altLang="zh-CN" dirty="0"/>
              <a:t>Date</a:t>
            </a:r>
            <a:endParaRPr lang="zh-CN" altLang="en-US" dirty="0"/>
          </a:p>
        </p:txBody>
      </p:sp>
    </p:spTree>
    <p:extLst>
      <p:ext uri="{BB962C8B-B14F-4D97-AF65-F5344CB8AC3E}">
        <p14:creationId xmlns:p14="http://schemas.microsoft.com/office/powerpoint/2010/main" val="370178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41DD182-0D54-49D8-BF24-ADA7BC74430E}"/>
              </a:ext>
            </a:extLst>
          </p:cNvPr>
          <p:cNvSpPr>
            <a:spLocks noGrp="1"/>
          </p:cNvSpPr>
          <p:nvPr>
            <p:ph type="sldNum" sz="quarter" idx="14"/>
          </p:nvPr>
        </p:nvSpPr>
        <p:spPr/>
        <p:txBody>
          <a:bodyPr/>
          <a:lstStyle/>
          <a:p>
            <a:fld id="{EE00F0DF-33EF-44AA-A705-087FFAD5005A}" type="slidenum">
              <a:rPr lang="zh-CN" altLang="en-US" smtClean="0"/>
              <a:t>‹#›</a:t>
            </a:fld>
            <a:endParaRPr lang="zh-CN" altLang="en-US"/>
          </a:p>
        </p:txBody>
      </p:sp>
      <p:sp>
        <p:nvSpPr>
          <p:cNvPr id="5" name="标题 1">
            <a:extLst>
              <a:ext uri="{FF2B5EF4-FFF2-40B4-BE49-F238E27FC236}">
                <a16:creationId xmlns:a16="http://schemas.microsoft.com/office/drawing/2014/main" id="{98E85859-7579-452C-9234-C60BEA68DD66}"/>
              </a:ext>
            </a:extLst>
          </p:cNvPr>
          <p:cNvSpPr>
            <a:spLocks noGrp="1"/>
          </p:cNvSpPr>
          <p:nvPr>
            <p:ph type="ctrTitle"/>
          </p:nvPr>
        </p:nvSpPr>
        <p:spPr>
          <a:xfrm>
            <a:off x="254531" y="944730"/>
            <a:ext cx="11665296" cy="504055"/>
          </a:xfrm>
          <a:prstGeom prst="rect">
            <a:avLst/>
          </a:prstGeom>
        </p:spPr>
        <p:txBody>
          <a:bodyPr anchor="b"/>
          <a:lstStyle>
            <a:lvl1pPr algn="l">
              <a:defRPr sz="3200">
                <a:latin typeface="+mj-ea"/>
                <a:ea typeface="+mj-ea"/>
              </a:defRPr>
            </a:lvl1pPr>
          </a:lstStyle>
          <a:p>
            <a:r>
              <a:rPr lang="zh-CN" altLang="en-US" dirty="0"/>
              <a:t>单击此处编辑母版标题样式</a:t>
            </a:r>
          </a:p>
        </p:txBody>
      </p:sp>
      <p:sp>
        <p:nvSpPr>
          <p:cNvPr id="7" name="内容占位符 13">
            <a:extLst>
              <a:ext uri="{FF2B5EF4-FFF2-40B4-BE49-F238E27FC236}">
                <a16:creationId xmlns:a16="http://schemas.microsoft.com/office/drawing/2014/main" id="{00F57893-6C0D-4EC4-8372-CCBE091C5568}"/>
              </a:ext>
            </a:extLst>
          </p:cNvPr>
          <p:cNvSpPr>
            <a:spLocks noGrp="1"/>
          </p:cNvSpPr>
          <p:nvPr>
            <p:ph sz="quarter" idx="13"/>
          </p:nvPr>
        </p:nvSpPr>
        <p:spPr>
          <a:xfrm>
            <a:off x="263352" y="1556792"/>
            <a:ext cx="11665296" cy="511256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394931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623392" y="1700810"/>
            <a:ext cx="6816757" cy="4176463"/>
          </a:xfrm>
          <a:prstGeom prst="rect">
            <a:avLst/>
          </a:prstGeom>
        </p:spPr>
        <p:txBody>
          <a:bodyPr/>
          <a:lstStyle>
            <a:lvl1pPr marL="342900" indent="-342900" algn="l" defTabSz="914400" rtl="0" eaLnBrk="1" latinLnBrk="0" hangingPunct="1">
              <a:spcBef>
                <a:spcPct val="20000"/>
              </a:spcBef>
              <a:buFont typeface="Arial" pitchFamily="34" charset="0"/>
              <a:buChar char="•"/>
              <a:defRPr lang="zh-CN" altLang="en-US" sz="2800" b="0" kern="1200" dirty="0" smtClean="0">
                <a:solidFill>
                  <a:schemeClr val="tx1"/>
                </a:solidFill>
                <a:latin typeface="+mj-ea"/>
                <a:ea typeface="+mj-ea"/>
                <a:cs typeface="Times New Roman" pitchFamily="18" charset="0"/>
              </a:defRPr>
            </a:lvl1pPr>
            <a:lvl2pPr marL="742950" indent="-285750">
              <a:defRPr lang="zh-CN" altLang="en-US" sz="2400" b="0" kern="1200" dirty="0" smtClean="0">
                <a:solidFill>
                  <a:schemeClr val="tx1"/>
                </a:solidFill>
                <a:latin typeface="+mj-ea"/>
                <a:ea typeface="+mj-ea"/>
                <a:cs typeface="Times New Roman" pitchFamily="18" charset="0"/>
              </a:defRPr>
            </a:lvl2pPr>
            <a:lvl3pPr>
              <a:defRPr lang="zh-CN" altLang="en-US" sz="2400" b="0" kern="1200" dirty="0" smtClean="0">
                <a:solidFill>
                  <a:schemeClr val="tx1"/>
                </a:solidFill>
                <a:latin typeface="+mj-ea"/>
                <a:ea typeface="+mj-ea"/>
                <a:cs typeface="+mn-cs"/>
              </a:defRPr>
            </a:lvl3pPr>
            <a:lvl4pPr>
              <a:defRPr b="0">
                <a:solidFill>
                  <a:schemeClr val="tx1"/>
                </a:solidFill>
                <a:latin typeface="+mj-ea"/>
                <a:ea typeface="+mj-ea"/>
              </a:defRPr>
            </a:lvl4pPr>
            <a:lvl5pPr>
              <a:defRPr b="0">
                <a:solidFill>
                  <a:schemeClr val="tx1"/>
                </a:solidFill>
                <a:latin typeface="+mj-ea"/>
                <a:ea typeface="+mj-ea"/>
              </a:defRPr>
            </a:lvl5pPr>
          </a:lstStyle>
          <a:p>
            <a:pPr lvl="0"/>
            <a:r>
              <a:rPr lang="zh-CN" altLang="en-US" dirty="0"/>
              <a:t>单击此处编辑母版文本样式</a:t>
            </a:r>
          </a:p>
          <a:p>
            <a:pPr marL="742950" lvl="1" indent="-285750" algn="l" defTabSz="914400" rtl="0" eaLnBrk="1" latinLnBrk="0" hangingPunct="1">
              <a:spcBef>
                <a:spcPct val="20000"/>
              </a:spcBef>
              <a:buFont typeface="Arial" pitchFamily="34" charset="0"/>
              <a:buChar char="–"/>
            </a:pPr>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内容占位符 11"/>
          <p:cNvSpPr>
            <a:spLocks noGrp="1"/>
          </p:cNvSpPr>
          <p:nvPr>
            <p:ph sz="quarter" idx="11"/>
          </p:nvPr>
        </p:nvSpPr>
        <p:spPr>
          <a:xfrm>
            <a:off x="445989" y="980728"/>
            <a:ext cx="6994160" cy="576064"/>
          </a:xfrm>
          <a:prstGeom prst="rect">
            <a:avLst/>
          </a:prstGeom>
        </p:spPr>
        <p:txBody>
          <a:bodyPr/>
          <a:lstStyle>
            <a:lvl1pPr marL="0" indent="0">
              <a:buNone/>
              <a:defRPr lang="zh-CN" altLang="en-US" sz="3200" kern="1200" dirty="0">
                <a:solidFill>
                  <a:schemeClr val="tx1"/>
                </a:solidFill>
                <a:effectLst/>
                <a:latin typeface="微软雅黑" pitchFamily="34" charset="-122"/>
                <a:ea typeface="微软雅黑" pitchFamily="34" charset="-122"/>
                <a:cs typeface="+mn-cs"/>
              </a:defRPr>
            </a:lvl1pPr>
          </a:lstStyle>
          <a:p>
            <a:pPr lvl="0"/>
            <a:r>
              <a:rPr lang="zh-CN" altLang="en-US" dirty="0"/>
              <a:t>单击此处编辑母版文本样式</a:t>
            </a:r>
          </a:p>
        </p:txBody>
      </p:sp>
    </p:spTree>
    <p:extLst>
      <p:ext uri="{BB962C8B-B14F-4D97-AF65-F5344CB8AC3E}">
        <p14:creationId xmlns:p14="http://schemas.microsoft.com/office/powerpoint/2010/main" val="336377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BDF68E2-58F2-4D09-BE8B-E3BD06533059}" type="datetimeFigureOut">
              <a:rPr lang="en-US" smtClean="0"/>
              <a:t>12/11/2023</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201092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28FC5F6-F338-4AE4-BB23-26385BCFC423}" type="datetimeFigureOut">
              <a:rPr lang="en-US" smtClean="0"/>
              <a:t>12/11/2023</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9007272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0EBB0C4-6273-4C6E-B9BD-2EDC30F1CD52}" type="datetimeFigureOut">
              <a:rPr lang="en-US" smtClean="0"/>
              <a:t>12/11/2023</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56526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9AB4D41-86C1-4908-B66A-0B50CEB3BF29}" type="datetimeFigureOut">
              <a:rPr lang="en-US" smtClean="0"/>
              <a:t>12/11/2023</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130339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6426E2C-56C1-4E0D-A793-0088A7FDD37E}" type="datetimeFigureOut">
              <a:rPr lang="en-US" smtClean="0"/>
              <a:t>12/11/2023</a:t>
            </a:fld>
            <a:endParaRPr lang="en-US" dirty="0"/>
          </a:p>
        </p:txBody>
      </p:sp>
      <p:sp>
        <p:nvSpPr>
          <p:cNvPr id="8" name="页脚占位符 7"/>
          <p:cNvSpPr>
            <a:spLocks noGrp="1"/>
          </p:cNvSpPr>
          <p:nvPr>
            <p:ph type="ftr" sz="quarter" idx="11"/>
          </p:nvPr>
        </p:nvSpPr>
        <p:spPr/>
        <p:txBody>
          <a:bodyPr/>
          <a:lstStyle/>
          <a:p>
            <a:endParaRPr lang="en-US" dirty="0"/>
          </a:p>
        </p:txBody>
      </p:sp>
      <p:sp>
        <p:nvSpPr>
          <p:cNvPr id="9" name="灯片编号占位符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555387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8C39B41-D8B5-4052-B551-9B5525EAA8B6}" type="datetimeFigureOut">
              <a:rPr lang="en-US" smtClean="0"/>
              <a:t>12/11/2023</a:t>
            </a:fld>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388978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94136C-8742-45B2-AF27-D93DF72833A9}" type="datetimeFigureOut">
              <a:rPr lang="en-US" smtClean="0"/>
              <a:t>12/11/2023</a:t>
            </a:fld>
            <a:endParaRPr lang="en-US" dirty="0"/>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986425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2ABBEA6-7C60-4B02-AE87-00D78D8422AF}" type="datetimeFigureOut">
              <a:rPr lang="en-US" smtClean="0"/>
              <a:t>12/11/2023</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12841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623392" y="1700810"/>
            <a:ext cx="6816757" cy="4176463"/>
          </a:xfrm>
          <a:prstGeom prst="rect">
            <a:avLst/>
          </a:prstGeom>
        </p:spPr>
        <p:txBody>
          <a:bodyPr/>
          <a:lstStyle>
            <a:lvl1pPr marL="342900" indent="-342900" algn="l" defTabSz="914400" rtl="0" eaLnBrk="1" latinLnBrk="0" hangingPunct="1">
              <a:spcBef>
                <a:spcPct val="20000"/>
              </a:spcBef>
              <a:buFont typeface="Arial" pitchFamily="34" charset="0"/>
              <a:buChar char="•"/>
              <a:defRPr lang="zh-CN" altLang="en-US" sz="2800" b="0" kern="1200" dirty="0" smtClean="0">
                <a:solidFill>
                  <a:schemeClr val="tx1"/>
                </a:solidFill>
                <a:latin typeface="+mj-ea"/>
                <a:ea typeface="+mj-ea"/>
                <a:cs typeface="Times New Roman" pitchFamily="18" charset="0"/>
              </a:defRPr>
            </a:lvl1pPr>
            <a:lvl2pPr marL="742950" indent="-285750">
              <a:defRPr lang="zh-CN" altLang="en-US" sz="2400" b="0" kern="1200" dirty="0" smtClean="0">
                <a:solidFill>
                  <a:schemeClr val="tx1"/>
                </a:solidFill>
                <a:latin typeface="+mj-ea"/>
                <a:ea typeface="+mj-ea"/>
                <a:cs typeface="Times New Roman" pitchFamily="18" charset="0"/>
              </a:defRPr>
            </a:lvl2pPr>
            <a:lvl3pPr>
              <a:defRPr lang="zh-CN" altLang="en-US" sz="2400" b="0" kern="1200" dirty="0" smtClean="0">
                <a:solidFill>
                  <a:schemeClr val="tx1"/>
                </a:solidFill>
                <a:latin typeface="+mj-ea"/>
                <a:ea typeface="+mj-ea"/>
                <a:cs typeface="+mn-cs"/>
              </a:defRPr>
            </a:lvl3pPr>
            <a:lvl4pPr>
              <a:defRPr b="0">
                <a:solidFill>
                  <a:schemeClr val="tx1"/>
                </a:solidFill>
                <a:latin typeface="+mj-ea"/>
                <a:ea typeface="+mj-ea"/>
              </a:defRPr>
            </a:lvl4pPr>
            <a:lvl5pPr>
              <a:defRPr b="0">
                <a:solidFill>
                  <a:schemeClr val="tx1"/>
                </a:solidFill>
                <a:latin typeface="+mj-ea"/>
                <a:ea typeface="+mj-ea"/>
              </a:defRPr>
            </a:lvl5pPr>
          </a:lstStyle>
          <a:p>
            <a:pPr lvl="0"/>
            <a:r>
              <a:rPr lang="zh-CN" altLang="en-US" dirty="0"/>
              <a:t>单击此处编辑母版文本样式</a:t>
            </a:r>
          </a:p>
          <a:p>
            <a:pPr marL="742950" lvl="1" indent="-285750" algn="l" defTabSz="914400" rtl="0" eaLnBrk="1" latinLnBrk="0" hangingPunct="1">
              <a:spcBef>
                <a:spcPct val="20000"/>
              </a:spcBef>
              <a:buFont typeface="Arial" pitchFamily="34" charset="0"/>
              <a:buChar char="–"/>
            </a:pPr>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内容占位符 11"/>
          <p:cNvSpPr>
            <a:spLocks noGrp="1"/>
          </p:cNvSpPr>
          <p:nvPr>
            <p:ph sz="quarter" idx="11"/>
          </p:nvPr>
        </p:nvSpPr>
        <p:spPr>
          <a:xfrm>
            <a:off x="445989" y="980728"/>
            <a:ext cx="6994160" cy="576064"/>
          </a:xfrm>
          <a:prstGeom prst="rect">
            <a:avLst/>
          </a:prstGeom>
        </p:spPr>
        <p:txBody>
          <a:bodyPr/>
          <a:lstStyle>
            <a:lvl1pPr marL="0" indent="0">
              <a:buNone/>
              <a:defRPr lang="zh-CN" altLang="en-US" sz="3200" kern="1200" dirty="0">
                <a:solidFill>
                  <a:schemeClr val="tx1"/>
                </a:solidFill>
                <a:effectLst/>
                <a:latin typeface="微软雅黑" pitchFamily="34" charset="-122"/>
                <a:ea typeface="微软雅黑" pitchFamily="34" charset="-122"/>
                <a:cs typeface="+mn-cs"/>
              </a:defRPr>
            </a:lvl1pPr>
          </a:lstStyle>
          <a:p>
            <a:pPr lvl="0"/>
            <a:r>
              <a:rPr lang="zh-CN" altLang="en-US" dirty="0"/>
              <a:t>单击此处编辑母版文本样式</a:t>
            </a:r>
          </a:p>
        </p:txBody>
      </p:sp>
    </p:spTree>
    <p:extLst>
      <p:ext uri="{BB962C8B-B14F-4D97-AF65-F5344CB8AC3E}">
        <p14:creationId xmlns:p14="http://schemas.microsoft.com/office/powerpoint/2010/main" val="30427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9CAD897-D46E-4AD2-BD9B-49DD3E640873}" type="datetimeFigureOut">
              <a:rPr lang="en-US" smtClean="0"/>
              <a:t>12/11/2023</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183256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2D6473-DF6D-4702-B328-E0DD40540A4E}" type="datetimeFigureOut">
              <a:rPr lang="en-US" smtClean="0"/>
              <a:t>12/11/2023</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1371219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F7E3A-B166-407D-9866-32884E7D5B37}" type="datetimeFigureOut">
              <a:rPr lang="en-US" smtClean="0"/>
              <a:t>12/11/2023</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096412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335361" y="2348880"/>
            <a:ext cx="9120153" cy="647700"/>
          </a:xfrm>
          <a:prstGeom prst="rect">
            <a:avLst/>
          </a:prstGeom>
        </p:spPr>
        <p:txBody>
          <a:bodyPr/>
          <a:lstStyle>
            <a:lvl1pPr marL="0" indent="0">
              <a:buNone/>
              <a:defRPr lang="zh-CN" altLang="en-US" sz="3200" kern="1200" dirty="0">
                <a:solidFill>
                  <a:schemeClr val="tx1"/>
                </a:solidFill>
                <a:effectLst/>
                <a:latin typeface="Times New Roman" pitchFamily="18" charset="0"/>
                <a:ea typeface="微软雅黑" pitchFamily="34" charset="-122"/>
                <a:cs typeface="Times New Roman" pitchFamily="18" charset="0"/>
              </a:defRPr>
            </a:lvl1pPr>
          </a:lstStyle>
          <a:p>
            <a:pPr lvl="0"/>
            <a:r>
              <a:rPr lang="zh-CN" altLang="en-US" dirty="0"/>
              <a:t>单击此处编辑母版文本样式</a:t>
            </a:r>
          </a:p>
        </p:txBody>
      </p:sp>
      <p:sp>
        <p:nvSpPr>
          <p:cNvPr id="5" name="内容占位符 4"/>
          <p:cNvSpPr>
            <a:spLocks noGrp="1"/>
          </p:cNvSpPr>
          <p:nvPr>
            <p:ph sz="quarter" idx="11" hasCustomPrompt="1"/>
          </p:nvPr>
        </p:nvSpPr>
        <p:spPr>
          <a:xfrm>
            <a:off x="8181048" y="4840705"/>
            <a:ext cx="2785533" cy="461665"/>
          </a:xfrm>
          <a:prstGeom prst="rect">
            <a:avLst/>
          </a:prstGeom>
          <a:noFill/>
        </p:spPr>
        <p:txBody>
          <a:bodyPr wrap="square" rtlCol="0">
            <a:spAutoFit/>
          </a:bodyPr>
          <a:lstStyle>
            <a:lvl1pPr marL="0" indent="0" algn="r">
              <a:buNone/>
              <a:defRPr lang="zh-CN" altLang="en-US" sz="2400" dirty="0">
                <a:solidFill>
                  <a:schemeClr val="tx1"/>
                </a:solidFill>
                <a:effectLst/>
                <a:latin typeface="微软雅黑" pitchFamily="34" charset="-122"/>
                <a:ea typeface="微软雅黑" pitchFamily="34" charset="-122"/>
              </a:defRPr>
            </a:lvl1pPr>
          </a:lstStyle>
          <a:p>
            <a:pPr marL="0" lvl="0" algn="r"/>
            <a:r>
              <a:rPr lang="zh-CN" altLang="en-US" dirty="0"/>
              <a:t>姓名</a:t>
            </a:r>
            <a:endParaRPr lang="en-US" altLang="zh-CN" dirty="0"/>
          </a:p>
        </p:txBody>
      </p:sp>
      <p:sp>
        <p:nvSpPr>
          <p:cNvPr id="10" name="内容占位符 9"/>
          <p:cNvSpPr>
            <a:spLocks noGrp="1"/>
          </p:cNvSpPr>
          <p:nvPr>
            <p:ph sz="quarter" idx="12" hasCustomPrompt="1"/>
          </p:nvPr>
        </p:nvSpPr>
        <p:spPr>
          <a:xfrm>
            <a:off x="8181048" y="5344696"/>
            <a:ext cx="2785533" cy="388560"/>
          </a:xfrm>
          <a:prstGeom prst="rect">
            <a:avLst/>
          </a:prstGeom>
        </p:spPr>
        <p:txBody>
          <a:bodyPr/>
          <a:lstStyle>
            <a:lvl1pPr marL="0" indent="0" algn="r" defTabSz="914400" rtl="0" eaLnBrk="1" latinLnBrk="0" hangingPunct="1">
              <a:buNone/>
              <a:defRPr lang="zh-CN" altLang="en-US" sz="1800" kern="1200" dirty="0">
                <a:solidFill>
                  <a:schemeClr val="tx1"/>
                </a:solidFill>
                <a:effectLst/>
                <a:latin typeface="Times New Roman" panose="02020603050405020304" pitchFamily="18" charset="0"/>
                <a:ea typeface="黑体" pitchFamily="49" charset="-122"/>
                <a:cs typeface="Times New Roman" panose="02020603050405020304" pitchFamily="18" charset="0"/>
              </a:defRPr>
            </a:lvl1pPr>
          </a:lstStyle>
          <a:p>
            <a:pPr lvl="0"/>
            <a:r>
              <a:rPr lang="en-US" altLang="zh-CN" dirty="0"/>
              <a:t>Date</a:t>
            </a:r>
            <a:endParaRPr lang="zh-CN" altLang="en-US" dirty="0"/>
          </a:p>
        </p:txBody>
      </p:sp>
    </p:spTree>
    <p:extLst>
      <p:ext uri="{BB962C8B-B14F-4D97-AF65-F5344CB8AC3E}">
        <p14:creationId xmlns:p14="http://schemas.microsoft.com/office/powerpoint/2010/main" val="402061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灯片编号占位符 1"/>
          <p:cNvSpPr>
            <a:spLocks noGrp="1"/>
          </p:cNvSpPr>
          <p:nvPr>
            <p:ph type="sldNum" sz="quarter" idx="4"/>
          </p:nvPr>
        </p:nvSpPr>
        <p:spPr>
          <a:xfrm>
            <a:off x="11136560" y="6453336"/>
            <a:ext cx="1296144" cy="365125"/>
          </a:xfrm>
          <a:prstGeom prst="rect">
            <a:avLst/>
          </a:prstGeom>
        </p:spPr>
        <p:txBody>
          <a:bodyPr vert="horz" lIns="91440" tIns="45720" rIns="91440" bIns="45720" rtlCol="0" anchor="ctr"/>
          <a:lstStyle>
            <a:lvl1pPr algn="ctr">
              <a:defRPr sz="1400" b="1">
                <a:solidFill>
                  <a:schemeClr val="tx1"/>
                </a:solidFill>
              </a:defRPr>
            </a:lvl1pPr>
          </a:lstStyle>
          <a:p>
            <a:fld id="{FC347E70-5063-45A7-B788-FBC427A9892A}" type="slidenum">
              <a:rPr lang="zh-CN" altLang="en-US" smtClean="0"/>
              <a:pPr/>
              <a:t>‹#›</a:t>
            </a:fld>
            <a:endParaRPr lang="zh-CN" altLang="en-US"/>
          </a:p>
        </p:txBody>
      </p:sp>
    </p:spTree>
    <p:extLst>
      <p:ext uri="{BB962C8B-B14F-4D97-AF65-F5344CB8AC3E}">
        <p14:creationId xmlns:p14="http://schemas.microsoft.com/office/powerpoint/2010/main" val="93500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灯片编号占位符 1"/>
          <p:cNvSpPr>
            <a:spLocks noGrp="1"/>
          </p:cNvSpPr>
          <p:nvPr>
            <p:ph type="sldNum" sz="quarter" idx="4"/>
          </p:nvPr>
        </p:nvSpPr>
        <p:spPr>
          <a:xfrm>
            <a:off x="11136560" y="6453336"/>
            <a:ext cx="1296144" cy="365125"/>
          </a:xfrm>
          <a:prstGeom prst="rect">
            <a:avLst/>
          </a:prstGeom>
        </p:spPr>
        <p:txBody>
          <a:bodyPr vert="horz" lIns="91440" tIns="45720" rIns="91440" bIns="45720" rtlCol="0" anchor="ctr"/>
          <a:lstStyle>
            <a:lvl1pPr algn="ctr">
              <a:defRPr sz="1400" b="1">
                <a:solidFill>
                  <a:schemeClr val="tx1"/>
                </a:solidFill>
              </a:defRPr>
            </a:lvl1pPr>
          </a:lstStyle>
          <a:p>
            <a:fld id="{FC347E70-5063-45A7-B788-FBC427A9892A}" type="slidenum">
              <a:rPr lang="zh-CN" altLang="en-US" smtClean="0"/>
              <a:pPr/>
              <a:t>‹#›</a:t>
            </a:fld>
            <a:endParaRPr lang="zh-CN" altLang="en-US"/>
          </a:p>
        </p:txBody>
      </p:sp>
    </p:spTree>
    <p:extLst>
      <p:ext uri="{BB962C8B-B14F-4D97-AF65-F5344CB8AC3E}">
        <p14:creationId xmlns:p14="http://schemas.microsoft.com/office/powerpoint/2010/main" val="329664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623392" y="1700810"/>
            <a:ext cx="6816757" cy="4176463"/>
          </a:xfrm>
          <a:prstGeom prst="rect">
            <a:avLst/>
          </a:prstGeom>
        </p:spPr>
        <p:txBody>
          <a:bodyPr/>
          <a:lstStyle>
            <a:lvl1pPr marL="342900" indent="-342900" algn="l" defTabSz="914400" rtl="0" eaLnBrk="1" latinLnBrk="0" hangingPunct="1">
              <a:spcBef>
                <a:spcPct val="20000"/>
              </a:spcBef>
              <a:buFont typeface="Arial" pitchFamily="34" charset="0"/>
              <a:buChar char="•"/>
              <a:defRPr lang="zh-CN" altLang="en-US" sz="2800" b="0" kern="1200" dirty="0" smtClean="0">
                <a:solidFill>
                  <a:schemeClr val="tx1"/>
                </a:solidFill>
                <a:latin typeface="+mj-ea"/>
                <a:ea typeface="+mj-ea"/>
                <a:cs typeface="Times New Roman" pitchFamily="18" charset="0"/>
              </a:defRPr>
            </a:lvl1pPr>
            <a:lvl2pPr marL="742950" indent="-285750">
              <a:defRPr lang="zh-CN" altLang="en-US" sz="2400" b="0" kern="1200" dirty="0" smtClean="0">
                <a:solidFill>
                  <a:schemeClr val="tx1"/>
                </a:solidFill>
                <a:latin typeface="+mj-ea"/>
                <a:ea typeface="+mj-ea"/>
                <a:cs typeface="Times New Roman" pitchFamily="18" charset="0"/>
              </a:defRPr>
            </a:lvl2pPr>
            <a:lvl3pPr>
              <a:defRPr lang="zh-CN" altLang="en-US" sz="2400" b="0" kern="1200" dirty="0" smtClean="0">
                <a:solidFill>
                  <a:schemeClr val="tx1"/>
                </a:solidFill>
                <a:latin typeface="+mj-ea"/>
                <a:ea typeface="+mj-ea"/>
                <a:cs typeface="+mn-cs"/>
              </a:defRPr>
            </a:lvl3pPr>
            <a:lvl4pPr>
              <a:defRPr b="0">
                <a:solidFill>
                  <a:schemeClr val="tx1"/>
                </a:solidFill>
                <a:latin typeface="+mj-ea"/>
                <a:ea typeface="+mj-ea"/>
              </a:defRPr>
            </a:lvl4pPr>
            <a:lvl5pPr>
              <a:defRPr b="0">
                <a:solidFill>
                  <a:schemeClr val="tx1"/>
                </a:solidFill>
                <a:latin typeface="+mj-ea"/>
                <a:ea typeface="+mj-ea"/>
              </a:defRPr>
            </a:lvl5pPr>
          </a:lstStyle>
          <a:p>
            <a:pPr lvl="0"/>
            <a:r>
              <a:rPr lang="zh-CN" altLang="en-US" dirty="0"/>
              <a:t>单击此处编辑母版文本样式</a:t>
            </a:r>
          </a:p>
          <a:p>
            <a:pPr marL="742950" lvl="1" indent="-285750" algn="l" defTabSz="914400" rtl="0" eaLnBrk="1" latinLnBrk="0" hangingPunct="1">
              <a:spcBef>
                <a:spcPct val="20000"/>
              </a:spcBef>
              <a:buFont typeface="Arial" pitchFamily="34" charset="0"/>
              <a:buChar char="–"/>
            </a:pPr>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内容占位符 11"/>
          <p:cNvSpPr>
            <a:spLocks noGrp="1"/>
          </p:cNvSpPr>
          <p:nvPr>
            <p:ph sz="quarter" idx="11"/>
          </p:nvPr>
        </p:nvSpPr>
        <p:spPr>
          <a:xfrm>
            <a:off x="445989" y="980728"/>
            <a:ext cx="6994160" cy="576064"/>
          </a:xfrm>
          <a:prstGeom prst="rect">
            <a:avLst/>
          </a:prstGeom>
        </p:spPr>
        <p:txBody>
          <a:bodyPr/>
          <a:lstStyle>
            <a:lvl1pPr marL="0" indent="0">
              <a:buNone/>
              <a:defRPr lang="zh-CN" altLang="en-US" sz="3200" kern="1200" dirty="0">
                <a:solidFill>
                  <a:schemeClr val="tx1"/>
                </a:solidFill>
                <a:effectLst/>
                <a:latin typeface="微软雅黑" pitchFamily="34" charset="-122"/>
                <a:ea typeface="微软雅黑" pitchFamily="34" charset="-122"/>
                <a:cs typeface="+mn-cs"/>
              </a:defRPr>
            </a:lvl1pPr>
          </a:lstStyle>
          <a:p>
            <a:pPr lvl="0"/>
            <a:r>
              <a:rPr lang="zh-CN" altLang="en-US" dirty="0"/>
              <a:t>单击此处编辑母版文本样式</a:t>
            </a:r>
          </a:p>
        </p:txBody>
      </p:sp>
    </p:spTree>
    <p:extLst>
      <p:ext uri="{BB962C8B-B14F-4D97-AF65-F5344CB8AC3E}">
        <p14:creationId xmlns:p14="http://schemas.microsoft.com/office/powerpoint/2010/main" val="300099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灯片编号占位符 1"/>
          <p:cNvSpPr>
            <a:spLocks noGrp="1"/>
          </p:cNvSpPr>
          <p:nvPr>
            <p:ph type="sldNum" sz="quarter" idx="4"/>
          </p:nvPr>
        </p:nvSpPr>
        <p:spPr>
          <a:xfrm>
            <a:off x="11136560" y="6453336"/>
            <a:ext cx="1296144" cy="365125"/>
          </a:xfrm>
          <a:prstGeom prst="rect">
            <a:avLst/>
          </a:prstGeom>
        </p:spPr>
        <p:txBody>
          <a:bodyPr vert="horz" lIns="91440" tIns="45720" rIns="91440" bIns="45720" rtlCol="0" anchor="ctr"/>
          <a:lstStyle>
            <a:lvl1pPr algn="ctr">
              <a:defRPr sz="1400" b="1">
                <a:solidFill>
                  <a:schemeClr val="tx1"/>
                </a:solidFill>
              </a:defRPr>
            </a:lvl1pPr>
          </a:lstStyle>
          <a:p>
            <a:fld id="{FC347E70-5063-45A7-B788-FBC427A9892A}" type="slidenum">
              <a:rPr lang="zh-CN" altLang="en-US" smtClean="0"/>
              <a:pPr/>
              <a:t>‹#›</a:t>
            </a:fld>
            <a:endParaRPr lang="zh-CN" altLang="en-US"/>
          </a:p>
        </p:txBody>
      </p:sp>
    </p:spTree>
    <p:extLst>
      <p:ext uri="{BB962C8B-B14F-4D97-AF65-F5344CB8AC3E}">
        <p14:creationId xmlns:p14="http://schemas.microsoft.com/office/powerpoint/2010/main" val="128650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623392" y="1700810"/>
            <a:ext cx="6816757" cy="4176463"/>
          </a:xfrm>
          <a:prstGeom prst="rect">
            <a:avLst/>
          </a:prstGeom>
        </p:spPr>
        <p:txBody>
          <a:bodyPr/>
          <a:lstStyle>
            <a:lvl1pPr marL="342900" indent="-342900" algn="l" defTabSz="914400" rtl="0" eaLnBrk="1" latinLnBrk="0" hangingPunct="1">
              <a:spcBef>
                <a:spcPct val="20000"/>
              </a:spcBef>
              <a:buFont typeface="Arial" pitchFamily="34" charset="0"/>
              <a:buChar char="•"/>
              <a:defRPr lang="zh-CN" altLang="en-US" sz="2800" b="0" kern="1200" dirty="0" smtClean="0">
                <a:solidFill>
                  <a:schemeClr val="tx1"/>
                </a:solidFill>
                <a:latin typeface="+mj-ea"/>
                <a:ea typeface="+mj-ea"/>
                <a:cs typeface="Times New Roman" pitchFamily="18" charset="0"/>
              </a:defRPr>
            </a:lvl1pPr>
            <a:lvl2pPr marL="742950" indent="-285750">
              <a:defRPr lang="zh-CN" altLang="en-US" sz="2400" b="0" kern="1200" dirty="0" smtClean="0">
                <a:solidFill>
                  <a:schemeClr val="tx1"/>
                </a:solidFill>
                <a:latin typeface="+mj-ea"/>
                <a:ea typeface="+mj-ea"/>
                <a:cs typeface="Times New Roman" pitchFamily="18" charset="0"/>
              </a:defRPr>
            </a:lvl2pPr>
            <a:lvl3pPr>
              <a:defRPr lang="zh-CN" altLang="en-US" sz="2400" b="0" kern="1200" dirty="0" smtClean="0">
                <a:solidFill>
                  <a:schemeClr val="tx1"/>
                </a:solidFill>
                <a:latin typeface="+mj-ea"/>
                <a:ea typeface="+mj-ea"/>
                <a:cs typeface="+mn-cs"/>
              </a:defRPr>
            </a:lvl3pPr>
            <a:lvl4pPr>
              <a:defRPr b="0">
                <a:solidFill>
                  <a:schemeClr val="tx1"/>
                </a:solidFill>
                <a:latin typeface="+mj-ea"/>
                <a:ea typeface="+mj-ea"/>
              </a:defRPr>
            </a:lvl4pPr>
            <a:lvl5pPr>
              <a:defRPr b="0">
                <a:solidFill>
                  <a:schemeClr val="tx1"/>
                </a:solidFill>
                <a:latin typeface="+mj-ea"/>
                <a:ea typeface="+mj-ea"/>
              </a:defRPr>
            </a:lvl5pPr>
          </a:lstStyle>
          <a:p>
            <a:pPr lvl="0"/>
            <a:r>
              <a:rPr lang="zh-CN" altLang="en-US" dirty="0"/>
              <a:t>单击此处编辑母版文本样式</a:t>
            </a:r>
          </a:p>
          <a:p>
            <a:pPr marL="742950" lvl="1" indent="-285750" algn="l" defTabSz="914400" rtl="0" eaLnBrk="1" latinLnBrk="0" hangingPunct="1">
              <a:spcBef>
                <a:spcPct val="20000"/>
              </a:spcBef>
              <a:buFont typeface="Arial" pitchFamily="34" charset="0"/>
              <a:buChar char="–"/>
            </a:pPr>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内容占位符 11"/>
          <p:cNvSpPr>
            <a:spLocks noGrp="1"/>
          </p:cNvSpPr>
          <p:nvPr>
            <p:ph sz="quarter" idx="11"/>
          </p:nvPr>
        </p:nvSpPr>
        <p:spPr>
          <a:xfrm>
            <a:off x="445989" y="980728"/>
            <a:ext cx="6994160" cy="576064"/>
          </a:xfrm>
          <a:prstGeom prst="rect">
            <a:avLst/>
          </a:prstGeom>
        </p:spPr>
        <p:txBody>
          <a:bodyPr/>
          <a:lstStyle>
            <a:lvl1pPr marL="0" indent="0">
              <a:buNone/>
              <a:defRPr lang="zh-CN" altLang="en-US" sz="3200" kern="1200" dirty="0">
                <a:solidFill>
                  <a:schemeClr val="tx1"/>
                </a:solidFill>
                <a:effectLst/>
                <a:latin typeface="微软雅黑" pitchFamily="34" charset="-122"/>
                <a:ea typeface="微软雅黑" pitchFamily="34" charset="-122"/>
                <a:cs typeface="+mn-cs"/>
              </a:defRPr>
            </a:lvl1pPr>
          </a:lstStyle>
          <a:p>
            <a:pPr lvl="0"/>
            <a:r>
              <a:rPr lang="zh-CN" altLang="en-US" dirty="0"/>
              <a:t>单击此处编辑母版文本样式</a:t>
            </a:r>
          </a:p>
        </p:txBody>
      </p:sp>
    </p:spTree>
    <p:extLst>
      <p:ext uri="{BB962C8B-B14F-4D97-AF65-F5344CB8AC3E}">
        <p14:creationId xmlns:p14="http://schemas.microsoft.com/office/powerpoint/2010/main" val="403922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灯片编号占位符 1"/>
          <p:cNvSpPr>
            <a:spLocks noGrp="1"/>
          </p:cNvSpPr>
          <p:nvPr>
            <p:ph type="sldNum" sz="quarter" idx="4"/>
          </p:nvPr>
        </p:nvSpPr>
        <p:spPr>
          <a:xfrm>
            <a:off x="11136560" y="6453336"/>
            <a:ext cx="1296144" cy="365125"/>
          </a:xfrm>
          <a:prstGeom prst="rect">
            <a:avLst/>
          </a:prstGeom>
        </p:spPr>
        <p:txBody>
          <a:bodyPr vert="horz" lIns="91440" tIns="45720" rIns="91440" bIns="45720" rtlCol="0" anchor="ctr"/>
          <a:lstStyle>
            <a:lvl1pPr algn="ctr">
              <a:defRPr sz="1400" b="1">
                <a:solidFill>
                  <a:schemeClr val="tx1"/>
                </a:solidFill>
              </a:defRPr>
            </a:lvl1pPr>
          </a:lstStyle>
          <a:p>
            <a:fld id="{FC347E70-5063-45A7-B788-FBC427A9892A}" type="slidenum">
              <a:rPr lang="zh-CN" altLang="en-US" smtClean="0"/>
              <a:pPr/>
              <a:t>‹#›</a:t>
            </a:fld>
            <a:endParaRPr lang="zh-CN" altLang="en-US"/>
          </a:p>
        </p:txBody>
      </p:sp>
    </p:spTree>
    <p:extLst>
      <p:ext uri="{BB962C8B-B14F-4D97-AF65-F5344CB8AC3E}">
        <p14:creationId xmlns:p14="http://schemas.microsoft.com/office/powerpoint/2010/main" val="68203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335361" y="2348880"/>
            <a:ext cx="9120153" cy="647700"/>
          </a:xfrm>
          <a:prstGeom prst="rect">
            <a:avLst/>
          </a:prstGeom>
        </p:spPr>
        <p:txBody>
          <a:bodyPr/>
          <a:lstStyle>
            <a:lvl1pPr marL="0" indent="0">
              <a:buNone/>
              <a:defRPr lang="zh-CN" altLang="en-US" sz="3200" kern="1200" dirty="0">
                <a:solidFill>
                  <a:schemeClr val="tx1"/>
                </a:solidFill>
                <a:effectLst/>
                <a:latin typeface="Times New Roman" pitchFamily="18" charset="0"/>
                <a:ea typeface="微软雅黑" pitchFamily="34" charset="-122"/>
                <a:cs typeface="Times New Roman" pitchFamily="18" charset="0"/>
              </a:defRPr>
            </a:lvl1pPr>
          </a:lstStyle>
          <a:p>
            <a:pPr lvl="0"/>
            <a:r>
              <a:rPr lang="zh-CN" altLang="en-US" dirty="0"/>
              <a:t>单击此处编辑母版文本样式</a:t>
            </a:r>
          </a:p>
        </p:txBody>
      </p:sp>
      <p:sp>
        <p:nvSpPr>
          <p:cNvPr id="5" name="内容占位符 4"/>
          <p:cNvSpPr>
            <a:spLocks noGrp="1"/>
          </p:cNvSpPr>
          <p:nvPr>
            <p:ph sz="quarter" idx="11" hasCustomPrompt="1"/>
          </p:nvPr>
        </p:nvSpPr>
        <p:spPr>
          <a:xfrm>
            <a:off x="8181048" y="4840705"/>
            <a:ext cx="2785533" cy="461665"/>
          </a:xfrm>
          <a:prstGeom prst="rect">
            <a:avLst/>
          </a:prstGeom>
          <a:noFill/>
        </p:spPr>
        <p:txBody>
          <a:bodyPr wrap="square" rtlCol="0">
            <a:spAutoFit/>
          </a:bodyPr>
          <a:lstStyle>
            <a:lvl1pPr marL="0" indent="0" algn="r">
              <a:buNone/>
              <a:defRPr lang="zh-CN" altLang="en-US" sz="2400" dirty="0">
                <a:solidFill>
                  <a:schemeClr val="tx1"/>
                </a:solidFill>
                <a:effectLst/>
                <a:latin typeface="微软雅黑" pitchFamily="34" charset="-122"/>
                <a:ea typeface="微软雅黑" pitchFamily="34" charset="-122"/>
              </a:defRPr>
            </a:lvl1pPr>
          </a:lstStyle>
          <a:p>
            <a:pPr marL="0" lvl="0" algn="r"/>
            <a:r>
              <a:rPr lang="zh-CN" altLang="en-US" dirty="0"/>
              <a:t>姓名</a:t>
            </a:r>
            <a:endParaRPr lang="en-US" altLang="zh-CN" dirty="0"/>
          </a:p>
        </p:txBody>
      </p:sp>
      <p:sp>
        <p:nvSpPr>
          <p:cNvPr id="10" name="内容占位符 9"/>
          <p:cNvSpPr>
            <a:spLocks noGrp="1"/>
          </p:cNvSpPr>
          <p:nvPr>
            <p:ph sz="quarter" idx="12" hasCustomPrompt="1"/>
          </p:nvPr>
        </p:nvSpPr>
        <p:spPr>
          <a:xfrm>
            <a:off x="8181048" y="5344696"/>
            <a:ext cx="2785533" cy="388560"/>
          </a:xfrm>
          <a:prstGeom prst="rect">
            <a:avLst/>
          </a:prstGeom>
        </p:spPr>
        <p:txBody>
          <a:bodyPr/>
          <a:lstStyle>
            <a:lvl1pPr marL="0" indent="0" algn="r" defTabSz="914400" rtl="0" eaLnBrk="1" latinLnBrk="0" hangingPunct="1">
              <a:buNone/>
              <a:defRPr lang="zh-CN" altLang="en-US" sz="1800" kern="1200" dirty="0">
                <a:solidFill>
                  <a:schemeClr val="tx1"/>
                </a:solidFill>
                <a:effectLst/>
                <a:latin typeface="Times New Roman" panose="02020603050405020304" pitchFamily="18" charset="0"/>
                <a:ea typeface="黑体" pitchFamily="49" charset="-122"/>
                <a:cs typeface="Times New Roman" panose="02020603050405020304" pitchFamily="18" charset="0"/>
              </a:defRPr>
            </a:lvl1pPr>
          </a:lstStyle>
          <a:p>
            <a:pPr lvl="0"/>
            <a:r>
              <a:rPr lang="en-US" altLang="zh-CN" dirty="0"/>
              <a:t>Date</a:t>
            </a:r>
            <a:endParaRPr lang="zh-CN" altLang="en-US" dirty="0"/>
          </a:p>
        </p:txBody>
      </p:sp>
    </p:spTree>
    <p:extLst>
      <p:ext uri="{BB962C8B-B14F-4D97-AF65-F5344CB8AC3E}">
        <p14:creationId xmlns:p14="http://schemas.microsoft.com/office/powerpoint/2010/main" val="2549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623392" y="1700810"/>
            <a:ext cx="6816757" cy="4176463"/>
          </a:xfrm>
          <a:prstGeom prst="rect">
            <a:avLst/>
          </a:prstGeom>
        </p:spPr>
        <p:txBody>
          <a:bodyPr/>
          <a:lstStyle>
            <a:lvl1pPr marL="342900" indent="-342900" algn="l" defTabSz="914400" rtl="0" eaLnBrk="1" latinLnBrk="0" hangingPunct="1">
              <a:spcBef>
                <a:spcPct val="20000"/>
              </a:spcBef>
              <a:buFont typeface="Arial" pitchFamily="34" charset="0"/>
              <a:buChar char="•"/>
              <a:defRPr lang="zh-CN" altLang="en-US" sz="2800" b="0" kern="1200" dirty="0" smtClean="0">
                <a:solidFill>
                  <a:schemeClr val="tx1"/>
                </a:solidFill>
                <a:latin typeface="+mj-ea"/>
                <a:ea typeface="+mj-ea"/>
                <a:cs typeface="Times New Roman" pitchFamily="18" charset="0"/>
              </a:defRPr>
            </a:lvl1pPr>
            <a:lvl2pPr marL="742950" indent="-285750">
              <a:defRPr lang="zh-CN" altLang="en-US" sz="2400" b="0" kern="1200" dirty="0" smtClean="0">
                <a:solidFill>
                  <a:schemeClr val="tx1"/>
                </a:solidFill>
                <a:latin typeface="+mj-ea"/>
                <a:ea typeface="+mj-ea"/>
                <a:cs typeface="Times New Roman" pitchFamily="18" charset="0"/>
              </a:defRPr>
            </a:lvl2pPr>
            <a:lvl3pPr>
              <a:defRPr lang="zh-CN" altLang="en-US" sz="2400" b="0" kern="1200" dirty="0" smtClean="0">
                <a:solidFill>
                  <a:schemeClr val="tx1"/>
                </a:solidFill>
                <a:latin typeface="+mj-ea"/>
                <a:ea typeface="+mj-ea"/>
                <a:cs typeface="+mn-cs"/>
              </a:defRPr>
            </a:lvl3pPr>
            <a:lvl4pPr>
              <a:defRPr b="0">
                <a:solidFill>
                  <a:schemeClr val="tx1"/>
                </a:solidFill>
                <a:latin typeface="+mj-ea"/>
                <a:ea typeface="+mj-ea"/>
              </a:defRPr>
            </a:lvl4pPr>
            <a:lvl5pPr>
              <a:defRPr b="0">
                <a:solidFill>
                  <a:schemeClr val="tx1"/>
                </a:solidFill>
                <a:latin typeface="+mj-ea"/>
                <a:ea typeface="+mj-ea"/>
              </a:defRPr>
            </a:lvl5pPr>
          </a:lstStyle>
          <a:p>
            <a:pPr lvl="0"/>
            <a:r>
              <a:rPr lang="zh-CN" altLang="en-US" dirty="0"/>
              <a:t>单击此处编辑母版文本样式</a:t>
            </a:r>
          </a:p>
          <a:p>
            <a:pPr marL="742950" lvl="1" indent="-285750" algn="l" defTabSz="914400" rtl="0" eaLnBrk="1" latinLnBrk="0" hangingPunct="1">
              <a:spcBef>
                <a:spcPct val="20000"/>
              </a:spcBef>
              <a:buFont typeface="Arial" pitchFamily="34" charset="0"/>
              <a:buChar char="–"/>
            </a:pPr>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内容占位符 11"/>
          <p:cNvSpPr>
            <a:spLocks noGrp="1"/>
          </p:cNvSpPr>
          <p:nvPr>
            <p:ph sz="quarter" idx="11"/>
          </p:nvPr>
        </p:nvSpPr>
        <p:spPr>
          <a:xfrm>
            <a:off x="445989" y="980728"/>
            <a:ext cx="6994160" cy="576064"/>
          </a:xfrm>
          <a:prstGeom prst="rect">
            <a:avLst/>
          </a:prstGeom>
        </p:spPr>
        <p:txBody>
          <a:bodyPr/>
          <a:lstStyle>
            <a:lvl1pPr marL="0" indent="0">
              <a:buNone/>
              <a:defRPr lang="zh-CN" altLang="en-US" sz="3200" kern="1200" dirty="0">
                <a:solidFill>
                  <a:schemeClr val="tx1"/>
                </a:solidFill>
                <a:effectLst/>
                <a:latin typeface="微软雅黑" pitchFamily="34" charset="-122"/>
                <a:ea typeface="微软雅黑" pitchFamily="34" charset="-122"/>
                <a:cs typeface="+mn-cs"/>
              </a:defRPr>
            </a:lvl1pPr>
          </a:lstStyle>
          <a:p>
            <a:pPr lvl="0"/>
            <a:r>
              <a:rPr lang="zh-CN" altLang="en-US" dirty="0"/>
              <a:t>单击此处编辑母版文本样式</a:t>
            </a:r>
          </a:p>
        </p:txBody>
      </p:sp>
    </p:spTree>
    <p:extLst>
      <p:ext uri="{BB962C8B-B14F-4D97-AF65-F5344CB8AC3E}">
        <p14:creationId xmlns:p14="http://schemas.microsoft.com/office/powerpoint/2010/main" val="15258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灯片编号占位符 1"/>
          <p:cNvSpPr>
            <a:spLocks noGrp="1"/>
          </p:cNvSpPr>
          <p:nvPr>
            <p:ph type="sldNum" sz="quarter" idx="4"/>
          </p:nvPr>
        </p:nvSpPr>
        <p:spPr>
          <a:xfrm>
            <a:off x="11136560" y="6453336"/>
            <a:ext cx="1296144" cy="365125"/>
          </a:xfrm>
          <a:prstGeom prst="rect">
            <a:avLst/>
          </a:prstGeom>
        </p:spPr>
        <p:txBody>
          <a:bodyPr vert="horz" lIns="91440" tIns="45720" rIns="91440" bIns="45720" rtlCol="0" anchor="ctr"/>
          <a:lstStyle>
            <a:lvl1pPr algn="ctr">
              <a:defRPr sz="1400" b="1">
                <a:solidFill>
                  <a:schemeClr val="tx1"/>
                </a:solidFill>
              </a:defRPr>
            </a:lvl1pPr>
          </a:lstStyle>
          <a:p>
            <a:fld id="{FC347E70-5063-45A7-B788-FBC427A9892A}" type="slidenum">
              <a:rPr lang="zh-CN" altLang="en-US" smtClean="0"/>
              <a:pPr/>
              <a:t>‹#›</a:t>
            </a:fld>
            <a:endParaRPr lang="zh-CN" altLang="en-US"/>
          </a:p>
        </p:txBody>
      </p:sp>
    </p:spTree>
    <p:extLst>
      <p:ext uri="{BB962C8B-B14F-4D97-AF65-F5344CB8AC3E}">
        <p14:creationId xmlns:p14="http://schemas.microsoft.com/office/powerpoint/2010/main" val="30311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335361" y="2348880"/>
            <a:ext cx="9120153" cy="647700"/>
          </a:xfrm>
          <a:prstGeom prst="rect">
            <a:avLst/>
          </a:prstGeom>
        </p:spPr>
        <p:txBody>
          <a:bodyPr/>
          <a:lstStyle>
            <a:lvl1pPr marL="0" indent="0">
              <a:buNone/>
              <a:defRPr lang="zh-CN" altLang="en-US" sz="3200" kern="1200" dirty="0">
                <a:solidFill>
                  <a:schemeClr val="tx1"/>
                </a:solidFill>
                <a:effectLst/>
                <a:latin typeface="Times New Roman" pitchFamily="18" charset="0"/>
                <a:ea typeface="微软雅黑" pitchFamily="34" charset="-122"/>
                <a:cs typeface="Times New Roman" pitchFamily="18" charset="0"/>
              </a:defRPr>
            </a:lvl1pPr>
          </a:lstStyle>
          <a:p>
            <a:pPr lvl="0"/>
            <a:r>
              <a:rPr lang="zh-CN" altLang="en-US" dirty="0"/>
              <a:t>单击此处编辑母版文本样式</a:t>
            </a:r>
          </a:p>
        </p:txBody>
      </p:sp>
      <p:sp>
        <p:nvSpPr>
          <p:cNvPr id="5" name="内容占位符 4"/>
          <p:cNvSpPr>
            <a:spLocks noGrp="1"/>
          </p:cNvSpPr>
          <p:nvPr>
            <p:ph sz="quarter" idx="11" hasCustomPrompt="1"/>
          </p:nvPr>
        </p:nvSpPr>
        <p:spPr>
          <a:xfrm>
            <a:off x="8181048" y="4840705"/>
            <a:ext cx="2785533" cy="461665"/>
          </a:xfrm>
          <a:prstGeom prst="rect">
            <a:avLst/>
          </a:prstGeom>
          <a:noFill/>
        </p:spPr>
        <p:txBody>
          <a:bodyPr wrap="square" rtlCol="0">
            <a:spAutoFit/>
          </a:bodyPr>
          <a:lstStyle>
            <a:lvl1pPr marL="0" indent="0" algn="r">
              <a:buNone/>
              <a:defRPr lang="zh-CN" altLang="en-US" sz="2400" dirty="0">
                <a:solidFill>
                  <a:schemeClr val="tx1"/>
                </a:solidFill>
                <a:effectLst/>
                <a:latin typeface="微软雅黑" pitchFamily="34" charset="-122"/>
                <a:ea typeface="微软雅黑" pitchFamily="34" charset="-122"/>
              </a:defRPr>
            </a:lvl1pPr>
          </a:lstStyle>
          <a:p>
            <a:pPr marL="0" lvl="0" algn="r"/>
            <a:r>
              <a:rPr lang="zh-CN" altLang="en-US" dirty="0"/>
              <a:t>姓名</a:t>
            </a:r>
            <a:endParaRPr lang="en-US" altLang="zh-CN" dirty="0"/>
          </a:p>
        </p:txBody>
      </p:sp>
      <p:sp>
        <p:nvSpPr>
          <p:cNvPr id="10" name="内容占位符 9"/>
          <p:cNvSpPr>
            <a:spLocks noGrp="1"/>
          </p:cNvSpPr>
          <p:nvPr>
            <p:ph sz="quarter" idx="12" hasCustomPrompt="1"/>
          </p:nvPr>
        </p:nvSpPr>
        <p:spPr>
          <a:xfrm>
            <a:off x="8181048" y="5344696"/>
            <a:ext cx="2785533" cy="388560"/>
          </a:xfrm>
          <a:prstGeom prst="rect">
            <a:avLst/>
          </a:prstGeom>
        </p:spPr>
        <p:txBody>
          <a:bodyPr/>
          <a:lstStyle>
            <a:lvl1pPr marL="0" indent="0" algn="r" defTabSz="914400" rtl="0" eaLnBrk="1" latinLnBrk="0" hangingPunct="1">
              <a:buNone/>
              <a:defRPr lang="zh-CN" altLang="en-US" sz="1800" kern="1200" dirty="0">
                <a:solidFill>
                  <a:schemeClr val="tx1"/>
                </a:solidFill>
                <a:effectLst/>
                <a:latin typeface="Times New Roman" panose="02020603050405020304" pitchFamily="18" charset="0"/>
                <a:ea typeface="黑体" pitchFamily="49" charset="-122"/>
                <a:cs typeface="Times New Roman" panose="02020603050405020304" pitchFamily="18" charset="0"/>
              </a:defRPr>
            </a:lvl1pPr>
          </a:lstStyle>
          <a:p>
            <a:pPr lvl="0"/>
            <a:r>
              <a:rPr lang="en-US" altLang="zh-CN" dirty="0"/>
              <a:t>Date</a:t>
            </a:r>
            <a:endParaRPr lang="zh-CN" altLang="en-US" dirty="0"/>
          </a:p>
        </p:txBody>
      </p:sp>
    </p:spTree>
    <p:extLst>
      <p:ext uri="{BB962C8B-B14F-4D97-AF65-F5344CB8AC3E}">
        <p14:creationId xmlns:p14="http://schemas.microsoft.com/office/powerpoint/2010/main" val="31332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946816"/>
      </p:ext>
    </p:extLst>
  </p:cSld>
  <p:clrMap bg1="lt1" tx1="dk1" bg2="lt2" tx2="dk2" accent1="accent1" accent2="accent2" accent3="accent3" accent4="accent4" accent5="accent5" accent6="accent6" hlink="hlink" folHlink="folHlink"/>
  <p:sldLayoutIdLst>
    <p:sldLayoutId id="2147483652" r:id="rId1"/>
    <p:sldLayoutId id="2147483661" r:id="rId2"/>
    <p:sldLayoutId id="214748366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265890"/>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6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289145"/>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64" r:id="rId3"/>
    <p:sldLayoutId id="214748370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907766"/>
      </p:ext>
    </p:extLst>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C050B-2D85-4B83-B23F-22C6C3CA2E68}" type="datetimeFigureOut">
              <a:rPr lang="zh-CN" altLang="en-US" smtClean="0"/>
              <a:t>2023/12/11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1CFAD-ABC3-4D2B-A9B2-31747CD4ADBA}" type="slidenum">
              <a:rPr lang="zh-CN" altLang="en-US" smtClean="0"/>
              <a:t>‹#›</a:t>
            </a:fld>
            <a:endParaRPr lang="zh-CN" altLang="en-US"/>
          </a:p>
        </p:txBody>
      </p:sp>
    </p:spTree>
    <p:extLst>
      <p:ext uri="{BB962C8B-B14F-4D97-AF65-F5344CB8AC3E}">
        <p14:creationId xmlns:p14="http://schemas.microsoft.com/office/powerpoint/2010/main" val="22485511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9" r:id="rId14"/>
    <p:sldLayoutId id="214748367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a:xfrm>
            <a:off x="335361" y="2348880"/>
            <a:ext cx="9361039" cy="1224136"/>
          </a:xfrm>
        </p:spPr>
        <p:txBody>
          <a:bodyPr>
            <a:normAutofit fontScale="92500" lnSpcReduction="20000"/>
          </a:bodyPr>
          <a:lstStyle/>
          <a:p>
            <a:r>
              <a:rPr lang="zh-CN" altLang="en-US" b="1" dirty="0"/>
              <a:t>背根神经节电刺激介绍</a:t>
            </a:r>
            <a:endParaRPr lang="en-US" altLang="zh-CN" b="1" dirty="0"/>
          </a:p>
          <a:p>
            <a:r>
              <a:rPr lang="en-US" altLang="zh-CN" b="1" dirty="0"/>
              <a:t>Introduction of Dorsal Root Ganglion Stimulation (DRGS)</a:t>
            </a:r>
            <a:endParaRPr lang="zh-CN" altLang="en-US" b="1" dirty="0"/>
          </a:p>
          <a:p>
            <a:endParaRPr lang="zh-CN" altLang="en-US" b="1" dirty="0"/>
          </a:p>
        </p:txBody>
      </p:sp>
      <p:sp>
        <p:nvSpPr>
          <p:cNvPr id="3" name="内容占位符 2"/>
          <p:cNvSpPr>
            <a:spLocks noGrp="1"/>
          </p:cNvSpPr>
          <p:nvPr>
            <p:ph sz="quarter" idx="11"/>
          </p:nvPr>
        </p:nvSpPr>
        <p:spPr>
          <a:xfrm>
            <a:off x="8181048" y="4840705"/>
            <a:ext cx="2785533" cy="885371"/>
          </a:xfrm>
        </p:spPr>
        <p:txBody>
          <a:bodyPr/>
          <a:lstStyle/>
          <a:p>
            <a:r>
              <a:rPr lang="zh-CN" altLang="en-US" dirty="0"/>
              <a:t>李天骁</a:t>
            </a:r>
          </a:p>
          <a:p>
            <a:r>
              <a:rPr lang="en-US" altLang="zh-CN" dirty="0"/>
              <a:t>2023.12.11</a:t>
            </a:r>
            <a:endParaRPr lang="zh-CN" altLang="en-US" dirty="0"/>
          </a:p>
        </p:txBody>
      </p:sp>
    </p:spTree>
    <p:extLst>
      <p:ext uri="{BB962C8B-B14F-4D97-AF65-F5344CB8AC3E}">
        <p14:creationId xmlns:p14="http://schemas.microsoft.com/office/powerpoint/2010/main" val="41688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四、</a:t>
            </a:r>
            <a:r>
              <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目前的产品和国内外研究进展</a:t>
            </a:r>
          </a:p>
          <a:p>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556792"/>
            <a:ext cx="11442619" cy="4192943"/>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背根神经节电刺激特殊的穿刺设备尚未引进，国内部分专家利用现有的 </a:t>
            </a:r>
            <a:r>
              <a:rPr lang="en-US" altLang="zh-CN" sz="2000" b="0" i="0" dirty="0">
                <a:effectLst/>
                <a:latin typeface="微软雅黑" panose="020B0503020204020204" pitchFamily="34" charset="-122"/>
                <a:ea typeface="微软雅黑" panose="020B0503020204020204" pitchFamily="34" charset="-122"/>
              </a:rPr>
              <a:t>SCS </a:t>
            </a:r>
            <a:r>
              <a:rPr lang="zh-CN" altLang="en-US" sz="2000" b="0" i="0" dirty="0">
                <a:effectLst/>
                <a:latin typeface="微软雅黑" panose="020B0503020204020204" pitchFamily="34" charset="-122"/>
                <a:ea typeface="微软雅黑" panose="020B0503020204020204" pitchFamily="34" charset="-122"/>
              </a:rPr>
              <a:t>设备做了很多有益的尝试。唐硕等采用跨节段的硬膜外入路行椎间孔周围神经电刺激治疗带状疱疹性神经痛，术后疼痛缓解良好，且疗效优于 </a:t>
            </a:r>
            <a:r>
              <a:rPr lang="en-US" altLang="zh-CN" sz="2000" b="0" i="0" dirty="0">
                <a:effectLst/>
                <a:latin typeface="微软雅黑" panose="020B0503020204020204" pitchFamily="34" charset="-122"/>
                <a:ea typeface="微软雅黑" panose="020B0503020204020204" pitchFamily="34" charset="-122"/>
              </a:rPr>
              <a:t>SCS </a:t>
            </a:r>
            <a:r>
              <a:rPr lang="zh-CN" altLang="en-US" sz="2000" b="0" i="0" dirty="0">
                <a:effectLst/>
                <a:latin typeface="微软雅黑" panose="020B0503020204020204" pitchFamily="34" charset="-122"/>
                <a:ea typeface="微软雅黑" panose="020B0503020204020204" pitchFamily="34" charset="-122"/>
              </a:rPr>
              <a:t>组。</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中国医科大学附属第一医院徐佳丽等曾尝试于 </a:t>
            </a:r>
            <a:r>
              <a:rPr lang="en-US" altLang="zh-CN" sz="2000" b="0" i="0" dirty="0">
                <a:effectLst/>
                <a:latin typeface="微软雅黑" panose="020B0503020204020204" pitchFamily="34" charset="-122"/>
                <a:ea typeface="微软雅黑" panose="020B0503020204020204" pitchFamily="34" charset="-122"/>
              </a:rPr>
              <a:t>CT </a:t>
            </a:r>
            <a:r>
              <a:rPr lang="zh-CN" altLang="en-US" sz="2000" b="0" i="0" dirty="0">
                <a:effectLst/>
                <a:latin typeface="微软雅黑" panose="020B0503020204020204" pitchFamily="34" charset="-122"/>
                <a:ea typeface="微软雅黑" panose="020B0503020204020204" pitchFamily="34" charset="-122"/>
              </a:rPr>
              <a:t>引导下穿刺，经椎间孔由外向内放置电极刺激 </a:t>
            </a:r>
            <a:r>
              <a:rPr lang="en-US" altLang="zh-CN" sz="2000" b="0" i="0" dirty="0">
                <a:effectLst/>
                <a:latin typeface="微软雅黑" panose="020B0503020204020204" pitchFamily="34" charset="-122"/>
                <a:ea typeface="微软雅黑" panose="020B0503020204020204" pitchFamily="34" charset="-122"/>
              </a:rPr>
              <a:t>DRG</a:t>
            </a:r>
            <a:r>
              <a:rPr lang="zh-CN" altLang="en-US" sz="2000" b="0" i="0" dirty="0">
                <a:effectLst/>
                <a:latin typeface="微软雅黑" panose="020B0503020204020204" pitchFamily="34" charset="-122"/>
                <a:ea typeface="微软雅黑" panose="020B0503020204020204" pitchFamily="34" charset="-122"/>
              </a:rPr>
              <a:t>。在其于今年二月的论文中，对</a:t>
            </a:r>
            <a:r>
              <a:rPr lang="en-US" altLang="zh-CN" sz="2000" b="0" i="0" dirty="0">
                <a:effectLst/>
                <a:latin typeface="微软雅黑" panose="020B0503020204020204" pitchFamily="34" charset="-122"/>
                <a:ea typeface="微软雅黑" panose="020B0503020204020204" pitchFamily="34" charset="-122"/>
              </a:rPr>
              <a:t>34</a:t>
            </a:r>
            <a:r>
              <a:rPr lang="zh-CN" altLang="en-US" sz="2000" b="0" i="0" dirty="0">
                <a:effectLst/>
                <a:latin typeface="微软雅黑" panose="020B0503020204020204" pitchFamily="34" charset="-122"/>
                <a:ea typeface="微软雅黑" panose="020B0503020204020204" pitchFamily="34" charset="-122"/>
              </a:rPr>
              <a:t>例带状疱疹患者中一半进行</a:t>
            </a:r>
            <a:r>
              <a:rPr lang="en-US" altLang="zh-CN" sz="2000" b="0" i="0" dirty="0">
                <a:effectLst/>
                <a:latin typeface="微软雅黑" panose="020B0503020204020204" pitchFamily="34" charset="-122"/>
                <a:ea typeface="微软雅黑" panose="020B0503020204020204" pitchFamily="34" charset="-122"/>
              </a:rPr>
              <a:t>SCS</a:t>
            </a:r>
            <a:r>
              <a:rPr lang="zh-CN" altLang="en-US" sz="2000" b="0" i="0" dirty="0">
                <a:effectLst/>
                <a:latin typeface="微软雅黑" panose="020B0503020204020204" pitchFamily="34" charset="-122"/>
                <a:ea typeface="微软雅黑" panose="020B0503020204020204" pitchFamily="34" charset="-122"/>
              </a:rPr>
              <a:t>治疗，一半进行</a:t>
            </a:r>
            <a:r>
              <a:rPr lang="en-US" altLang="zh-CN" sz="2000" b="0" i="0" dirty="0">
                <a:effectLst/>
                <a:latin typeface="微软雅黑" panose="020B0503020204020204" pitchFamily="34" charset="-122"/>
                <a:ea typeface="微软雅黑" panose="020B0503020204020204" pitchFamily="34" charset="-122"/>
              </a:rPr>
              <a:t>DRGS</a:t>
            </a:r>
            <a:r>
              <a:rPr lang="zh-CN" altLang="en-US" sz="2000" b="0" i="0" dirty="0">
                <a:effectLst/>
                <a:latin typeface="微软雅黑" panose="020B0503020204020204" pitchFamily="34" charset="-122"/>
                <a:ea typeface="微软雅黑" panose="020B0503020204020204" pitchFamily="34" charset="-122"/>
              </a:rPr>
              <a:t>治疗，进行</a:t>
            </a:r>
            <a:r>
              <a:rPr lang="en-US" altLang="zh-CN" sz="2000" b="0" i="0" dirty="0">
                <a:effectLst/>
                <a:latin typeface="微软雅黑" panose="020B0503020204020204" pitchFamily="34" charset="-122"/>
                <a:ea typeface="微软雅黑" panose="020B0503020204020204" pitchFamily="34" charset="-122"/>
              </a:rPr>
              <a:t>6</a:t>
            </a:r>
            <a:r>
              <a:rPr lang="zh-CN" altLang="en-US" sz="2000" b="0" i="0" dirty="0">
                <a:effectLst/>
                <a:latin typeface="微软雅黑" panose="020B0503020204020204" pitchFamily="34" charset="-122"/>
                <a:ea typeface="微软雅黑" panose="020B0503020204020204" pitchFamily="34" charset="-122"/>
              </a:rPr>
              <a:t>个月的随访。二者疗效相当，但机理不同：</a:t>
            </a:r>
            <a:r>
              <a:rPr lang="en-US" altLang="zh-CN" sz="2000" b="0" i="0" dirty="0">
                <a:effectLst/>
                <a:latin typeface="微软雅黑" panose="020B0503020204020204" pitchFamily="34" charset="-122"/>
                <a:ea typeface="微软雅黑" panose="020B0503020204020204" pitchFamily="34" charset="-122"/>
              </a:rPr>
              <a:t>DRG</a:t>
            </a:r>
            <a:r>
              <a:rPr lang="zh-CN" altLang="en-US" sz="2000" b="0" i="0" dirty="0">
                <a:effectLst/>
                <a:latin typeface="微软雅黑" panose="020B0503020204020204" pitchFamily="34" charset="-122"/>
                <a:ea typeface="微软雅黑" panose="020B0503020204020204" pitchFamily="34" charset="-122"/>
              </a:rPr>
              <a:t>电刺激可通过抑制 </a:t>
            </a:r>
            <a:r>
              <a:rPr lang="en-US" altLang="zh-CN" sz="2000" b="0" i="0" dirty="0">
                <a:effectLst/>
                <a:latin typeface="微软雅黑" panose="020B0503020204020204" pitchFamily="34" charset="-122"/>
                <a:ea typeface="微软雅黑" panose="020B0503020204020204" pitchFamily="34" charset="-122"/>
              </a:rPr>
              <a:t>DRG </a:t>
            </a:r>
            <a:r>
              <a:rPr lang="zh-CN" altLang="en-US" sz="2000" b="0" i="0" dirty="0">
                <a:effectLst/>
                <a:latin typeface="微软雅黑" panose="020B0503020204020204" pitchFamily="34" charset="-122"/>
                <a:ea typeface="微软雅黑" panose="020B0503020204020204" pitchFamily="34" charset="-122"/>
              </a:rPr>
              <a:t>中神经元的异位放电、调节离子通道、逆转异常的基因表达、减少神经周围炎症反应的产生及外周电信号传入来修复 </a:t>
            </a:r>
            <a:r>
              <a:rPr lang="en-US" altLang="zh-CN" sz="2000" b="0" i="0" dirty="0">
                <a:effectLst/>
                <a:latin typeface="微软雅黑" panose="020B0503020204020204" pitchFamily="34" charset="-122"/>
                <a:ea typeface="微软雅黑" panose="020B0503020204020204" pitchFamily="34" charset="-122"/>
              </a:rPr>
              <a:t>DRG </a:t>
            </a:r>
            <a:r>
              <a:rPr lang="zh-CN" altLang="en-US" sz="2000" b="0" i="0" dirty="0">
                <a:effectLst/>
                <a:latin typeface="微软雅黑" panose="020B0503020204020204" pitchFamily="34" charset="-122"/>
                <a:ea typeface="微软雅黑" panose="020B0503020204020204" pitchFamily="34" charset="-122"/>
              </a:rPr>
              <a:t>的病理状态，从而减轻患者疼痛。而 </a:t>
            </a:r>
            <a:r>
              <a:rPr lang="en-US" altLang="zh-CN" sz="2000" b="0" i="0" dirty="0">
                <a:effectLst/>
                <a:latin typeface="微软雅黑" panose="020B0503020204020204" pitchFamily="34" charset="-122"/>
                <a:ea typeface="微软雅黑" panose="020B0503020204020204" pitchFamily="34" charset="-122"/>
              </a:rPr>
              <a:t>SCS </a:t>
            </a:r>
            <a:r>
              <a:rPr lang="zh-CN" altLang="en-US" sz="2000" b="0" i="0" dirty="0">
                <a:effectLst/>
                <a:latin typeface="微软雅黑" panose="020B0503020204020204" pitchFamily="34" charset="-122"/>
                <a:ea typeface="微软雅黑" panose="020B0503020204020204" pitchFamily="34" charset="-122"/>
              </a:rPr>
              <a:t>通过刺激</a:t>
            </a:r>
            <a:r>
              <a:rPr lang="en-US" altLang="zh-CN" sz="2000" b="0" i="0" dirty="0">
                <a:effectLst/>
                <a:latin typeface="微软雅黑" panose="020B0503020204020204" pitchFamily="34" charset="-122"/>
                <a:ea typeface="微软雅黑" panose="020B0503020204020204" pitchFamily="34" charset="-122"/>
              </a:rPr>
              <a:t>Aβ</a:t>
            </a:r>
            <a:r>
              <a:rPr lang="zh-CN" altLang="en-US" sz="2000" b="0" i="0" dirty="0">
                <a:effectLst/>
                <a:latin typeface="微软雅黑" panose="020B0503020204020204" pitchFamily="34" charset="-122"/>
                <a:ea typeface="微软雅黑" panose="020B0503020204020204" pitchFamily="34" charset="-122"/>
              </a:rPr>
              <a:t>纤维激活脊髓抑制性中间神经元，并介导同一节段伤害性传入的传递细胞来减弱上行疼痛信号，以达到抑制疼痛的效果。</a:t>
            </a:r>
            <a:endParaRPr lang="en-US" altLang="zh-CN" sz="2000" b="0" i="0"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974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四、</a:t>
            </a:r>
            <a:r>
              <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目前的产品和国内外研究进展</a:t>
            </a:r>
          </a:p>
          <a:p>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556792"/>
            <a:ext cx="11442619" cy="499624"/>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目前，国外的研究主要集中在镇痛机理、刺激方法、安全性、刺激效果等方面上。</a:t>
            </a:r>
            <a:endParaRPr lang="en-US" altLang="zh-CN" sz="2000" b="0" i="0" dirty="0">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E23ABC54-1651-B92A-C574-6388318FA0EF}"/>
              </a:ext>
            </a:extLst>
          </p:cNvPr>
          <p:cNvPicPr>
            <a:picLocks noChangeAspect="1"/>
          </p:cNvPicPr>
          <p:nvPr/>
        </p:nvPicPr>
        <p:blipFill>
          <a:blip r:embed="rId3"/>
          <a:stretch>
            <a:fillRect/>
          </a:stretch>
        </p:blipFill>
        <p:spPr>
          <a:xfrm>
            <a:off x="8328248" y="2033834"/>
            <a:ext cx="3809771" cy="4784806"/>
          </a:xfrm>
          <a:prstGeom prst="rect">
            <a:avLst/>
          </a:prstGeom>
        </p:spPr>
      </p:pic>
      <p:sp>
        <p:nvSpPr>
          <p:cNvPr id="6" name="文本框 5">
            <a:extLst>
              <a:ext uri="{FF2B5EF4-FFF2-40B4-BE49-F238E27FC236}">
                <a16:creationId xmlns:a16="http://schemas.microsoft.com/office/drawing/2014/main" id="{5E928100-E261-7679-DFFC-0743BE6B1AC1}"/>
              </a:ext>
            </a:extLst>
          </p:cNvPr>
          <p:cNvSpPr txBox="1"/>
          <p:nvPr/>
        </p:nvSpPr>
        <p:spPr>
          <a:xfrm>
            <a:off x="194013" y="1994982"/>
            <a:ext cx="7990220" cy="373127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在各种如过敏反应、植入部位疼痛、植入部位发热、其它器官问题等事故上，</a:t>
            </a:r>
            <a:r>
              <a:rPr lang="en-US" altLang="zh-CN" sz="2000" b="0" i="0" dirty="0">
                <a:effectLst/>
                <a:latin typeface="微软雅黑" panose="020B0503020204020204" pitchFamily="34" charset="-122"/>
                <a:ea typeface="微软雅黑" panose="020B0503020204020204" pitchFamily="34" charset="-122"/>
              </a:rPr>
              <a:t>DRGS</a:t>
            </a:r>
            <a:r>
              <a:rPr lang="zh-CN" altLang="en-US" sz="2000" b="0" i="0" dirty="0">
                <a:effectLst/>
                <a:latin typeface="微软雅黑" panose="020B0503020204020204" pitchFamily="34" charset="-122"/>
                <a:ea typeface="微软雅黑" panose="020B0503020204020204" pitchFamily="34" charset="-122"/>
              </a:rPr>
              <a:t>和</a:t>
            </a:r>
            <a:r>
              <a:rPr lang="en-US" altLang="zh-CN" sz="2000" b="0" i="0" dirty="0">
                <a:effectLst/>
                <a:latin typeface="微软雅黑" panose="020B0503020204020204" pitchFamily="34" charset="-122"/>
                <a:ea typeface="微软雅黑" panose="020B0503020204020204" pitchFamily="34" charset="-122"/>
              </a:rPr>
              <a:t>SCS</a:t>
            </a:r>
            <a:r>
              <a:rPr lang="zh-CN" altLang="en-US" sz="2000" b="0" i="0" dirty="0">
                <a:effectLst/>
                <a:latin typeface="微软雅黑" panose="020B0503020204020204" pitchFamily="34" charset="-122"/>
                <a:ea typeface="微软雅黑" panose="020B0503020204020204" pitchFamily="34" charset="-122"/>
              </a:rPr>
              <a:t>的发生率均大体相似。它们也都有长期效果下降的问题。</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总的来说，</a:t>
            </a:r>
            <a:r>
              <a:rPr lang="en-US" altLang="zh-CN" sz="2000" b="0" i="0" dirty="0">
                <a:effectLst/>
                <a:latin typeface="微软雅黑" panose="020B0503020204020204" pitchFamily="34" charset="-122"/>
                <a:ea typeface="微软雅黑" panose="020B0503020204020204" pitchFamily="34" charset="-122"/>
              </a:rPr>
              <a:t>DRGS</a:t>
            </a:r>
            <a:r>
              <a:rPr lang="zh-CN" altLang="en-US" sz="2000" b="0" i="0" dirty="0">
                <a:effectLst/>
                <a:latin typeface="微软雅黑" panose="020B0503020204020204" pitchFamily="34" charset="-122"/>
                <a:ea typeface="微软雅黑" panose="020B0503020204020204" pitchFamily="34" charset="-122"/>
              </a:rPr>
              <a:t>面临最主要的问题是</a:t>
            </a:r>
            <a:r>
              <a:rPr lang="zh-CN" altLang="en-US" sz="2000" b="0" i="0" dirty="0">
                <a:solidFill>
                  <a:srgbClr val="FF0000"/>
                </a:solidFill>
                <a:effectLst/>
                <a:latin typeface="微软雅黑" panose="020B0503020204020204" pitchFamily="34" charset="-122"/>
                <a:ea typeface="微软雅黑" panose="020B0503020204020204" pitchFamily="34" charset="-122"/>
              </a:rPr>
              <a:t>电极断裂和移位</a:t>
            </a:r>
            <a:r>
              <a:rPr lang="zh-CN" altLang="en-US" sz="2000" b="0" i="0" dirty="0">
                <a:effectLst/>
                <a:latin typeface="微软雅黑" panose="020B0503020204020204" pitchFamily="34" charset="-122"/>
                <a:ea typeface="微软雅黑" panose="020B0503020204020204" pitchFamily="34" charset="-122"/>
              </a:rPr>
              <a:t>。</a:t>
            </a:r>
            <a:r>
              <a:rPr lang="en-US" altLang="zh-CN" sz="2000" b="0" i="0" dirty="0" err="1">
                <a:effectLst/>
                <a:latin typeface="微软雅黑" panose="020B0503020204020204" pitchFamily="34" charset="-122"/>
                <a:ea typeface="微软雅黑" panose="020B0503020204020204" pitchFamily="34" charset="-122"/>
              </a:rPr>
              <a:t>Huygen</a:t>
            </a:r>
            <a:r>
              <a:rPr lang="zh-CN" altLang="en-US" sz="2000" b="0" i="0" dirty="0">
                <a:effectLst/>
                <a:latin typeface="微软雅黑" panose="020B0503020204020204" pitchFamily="34" charset="-122"/>
                <a:ea typeface="微软雅黑" panose="020B0503020204020204" pitchFamily="34" charset="-122"/>
              </a:rPr>
              <a:t>等的研究表明，共有 </a:t>
            </a:r>
            <a:r>
              <a:rPr lang="en-US" altLang="zh-CN" sz="2000" b="0" i="0" dirty="0">
                <a:effectLst/>
                <a:latin typeface="微软雅黑" panose="020B0503020204020204" pitchFamily="34" charset="-122"/>
                <a:ea typeface="微软雅黑" panose="020B0503020204020204" pitchFamily="34" charset="-122"/>
              </a:rPr>
              <a:t>11.8%</a:t>
            </a:r>
            <a:r>
              <a:rPr lang="zh-CN" altLang="en-US" sz="2000" b="0" i="0" dirty="0">
                <a:effectLst/>
                <a:latin typeface="微软雅黑" panose="020B0503020204020204" pitchFamily="34" charset="-122"/>
                <a:ea typeface="微软雅黑" panose="020B0503020204020204" pitchFamily="34" charset="-122"/>
              </a:rPr>
              <a:t>的 </a:t>
            </a:r>
            <a:r>
              <a:rPr lang="en-US" altLang="zh-CN" sz="2000" b="0" i="0" dirty="0">
                <a:effectLst/>
                <a:latin typeface="微软雅黑" panose="020B0503020204020204" pitchFamily="34" charset="-122"/>
                <a:ea typeface="微软雅黑" panose="020B0503020204020204" pitchFamily="34" charset="-122"/>
              </a:rPr>
              <a:t>DRGS </a:t>
            </a:r>
            <a:r>
              <a:rPr lang="zh-CN" altLang="en-US" sz="2000" b="0" i="0" dirty="0">
                <a:effectLst/>
                <a:latin typeface="微软雅黑" panose="020B0503020204020204" pitchFamily="34" charset="-122"/>
                <a:ea typeface="微软雅黑" panose="020B0503020204020204" pitchFamily="34" charset="-122"/>
              </a:rPr>
              <a:t>电极在术后发生了断裂和移位。而</a:t>
            </a:r>
            <a:r>
              <a:rPr lang="en-US" altLang="zh-CN" sz="2000" b="0" i="0" dirty="0">
                <a:effectLst/>
                <a:latin typeface="微软雅黑" panose="020B0503020204020204" pitchFamily="34" charset="-122"/>
                <a:ea typeface="微软雅黑" panose="020B0503020204020204" pitchFamily="34" charset="-122"/>
              </a:rPr>
              <a:t>Al-</a:t>
            </a:r>
            <a:r>
              <a:rPr lang="en-US" altLang="zh-CN" sz="2000" b="0" i="0" dirty="0" err="1">
                <a:effectLst/>
                <a:latin typeface="微软雅黑" panose="020B0503020204020204" pitchFamily="34" charset="-122"/>
                <a:ea typeface="微软雅黑" panose="020B0503020204020204" pitchFamily="34" charset="-122"/>
              </a:rPr>
              <a:t>Kaisy</a:t>
            </a:r>
            <a:r>
              <a:rPr lang="en-US" altLang="zh-CN" sz="2000" b="0" i="0" dirty="0">
                <a:effectLst/>
                <a:latin typeface="微软雅黑" panose="020B0503020204020204" pitchFamily="34" charset="-122"/>
                <a:ea typeface="微软雅黑" panose="020B0503020204020204" pitchFamily="34" charset="-122"/>
              </a:rPr>
              <a:t> </a:t>
            </a:r>
            <a:r>
              <a:rPr lang="zh-CN" altLang="en-US" sz="2000" b="0" i="0" dirty="0">
                <a:effectLst/>
                <a:latin typeface="微软雅黑" panose="020B0503020204020204" pitchFamily="34" charset="-122"/>
                <a:ea typeface="微软雅黑" panose="020B0503020204020204" pitchFamily="34" charset="-122"/>
              </a:rPr>
              <a:t>等采用的逆向穿刺方式研究中，则有 </a:t>
            </a:r>
            <a:r>
              <a:rPr lang="en-US" altLang="zh-CN" sz="2000" b="0" i="0" dirty="0">
                <a:effectLst/>
                <a:latin typeface="微软雅黑" panose="020B0503020204020204" pitchFamily="34" charset="-122"/>
                <a:ea typeface="微软雅黑" panose="020B0503020204020204" pitchFamily="34" charset="-122"/>
              </a:rPr>
              <a:t>2.56%</a:t>
            </a:r>
            <a:r>
              <a:rPr lang="zh-CN" altLang="en-US" sz="2000" b="0" i="0" dirty="0">
                <a:effectLst/>
                <a:latin typeface="微软雅黑" panose="020B0503020204020204" pitchFamily="34" charset="-122"/>
                <a:ea typeface="微软雅黑" panose="020B0503020204020204" pitchFamily="34" charset="-122"/>
              </a:rPr>
              <a:t>的患者在手术中、</a:t>
            </a:r>
            <a:r>
              <a:rPr lang="en-US" altLang="zh-CN" sz="2000" b="0" i="0" dirty="0">
                <a:effectLst/>
                <a:latin typeface="微软雅黑" panose="020B0503020204020204" pitchFamily="34" charset="-122"/>
                <a:ea typeface="微软雅黑" panose="020B0503020204020204" pitchFamily="34" charset="-122"/>
              </a:rPr>
              <a:t>5.13%</a:t>
            </a:r>
            <a:r>
              <a:rPr lang="zh-CN" altLang="en-US" sz="2000" b="0" i="0" dirty="0">
                <a:effectLst/>
                <a:latin typeface="微软雅黑" panose="020B0503020204020204" pitchFamily="34" charset="-122"/>
                <a:ea typeface="微软雅黑" panose="020B0503020204020204" pitchFamily="34" charset="-122"/>
              </a:rPr>
              <a:t>的患者术后发生了电极移位。而在 </a:t>
            </a:r>
            <a:r>
              <a:rPr lang="en-US" altLang="zh-CN" sz="2000" b="0" i="0" dirty="0" err="1">
                <a:effectLst/>
                <a:latin typeface="微软雅黑" panose="020B0503020204020204" pitchFamily="34" charset="-122"/>
                <a:ea typeface="微软雅黑" panose="020B0503020204020204" pitchFamily="34" charset="-122"/>
              </a:rPr>
              <a:t>Sivanesan</a:t>
            </a:r>
            <a:r>
              <a:rPr lang="en-US" altLang="zh-CN" sz="2000" b="0" i="0" dirty="0">
                <a:effectLst/>
                <a:latin typeface="微软雅黑" panose="020B0503020204020204" pitchFamily="34" charset="-122"/>
                <a:ea typeface="微软雅黑" panose="020B0503020204020204" pitchFamily="34" charset="-122"/>
              </a:rPr>
              <a:t> </a:t>
            </a:r>
            <a:r>
              <a:rPr lang="zh-CN" altLang="en-US" sz="2000" b="0" i="0" dirty="0">
                <a:effectLst/>
                <a:latin typeface="微软雅黑" panose="020B0503020204020204" pitchFamily="34" charset="-122"/>
                <a:ea typeface="微软雅黑" panose="020B0503020204020204" pitchFamily="34" charset="-122"/>
              </a:rPr>
              <a:t>等的研究中，共有 </a:t>
            </a:r>
            <a:r>
              <a:rPr lang="en-US" altLang="zh-CN" sz="2000" b="0" i="0" dirty="0">
                <a:effectLst/>
                <a:latin typeface="微软雅黑" panose="020B0503020204020204" pitchFamily="34" charset="-122"/>
                <a:ea typeface="微软雅黑" panose="020B0503020204020204" pitchFamily="34" charset="-122"/>
              </a:rPr>
              <a:t>80.6%</a:t>
            </a:r>
            <a:r>
              <a:rPr lang="zh-CN" altLang="en-US" sz="2000" b="0" i="0" dirty="0">
                <a:effectLst/>
                <a:latin typeface="微软雅黑" panose="020B0503020204020204" pitchFamily="34" charset="-122"/>
                <a:ea typeface="微软雅黑" panose="020B0503020204020204" pitchFamily="34" charset="-122"/>
              </a:rPr>
              <a:t>的器械相关故障都是因为电极移位和断裂。</a:t>
            </a:r>
            <a:endParaRPr lang="en-US" altLang="zh-CN" sz="2000" b="0" i="0"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816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五、</a:t>
            </a:r>
            <a:r>
              <a:rPr kumimoji="0" lang="en-US" altLang="zh-CN"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DRGS</a:t>
            </a:r>
            <a:r>
              <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国产化考虑的问题</a:t>
            </a:r>
          </a:p>
          <a:p>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556792"/>
            <a:ext cx="11442619" cy="373127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镇痛机制不明确</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刺激参数：</a:t>
            </a:r>
            <a:r>
              <a:rPr lang="en-US" altLang="zh-CN" sz="2000" dirty="0">
                <a:latin typeface="微软雅黑" panose="020B0503020204020204" pitchFamily="34" charset="-122"/>
                <a:ea typeface="微软雅黑" panose="020B0503020204020204" pitchFamily="34" charset="-122"/>
              </a:rPr>
              <a:t>DRGS</a:t>
            </a:r>
            <a:r>
              <a:rPr lang="zh-CN" altLang="en-US" sz="2000" dirty="0">
                <a:latin typeface="微软雅黑" panose="020B0503020204020204" pitchFamily="34" charset="-122"/>
                <a:ea typeface="微软雅黑" panose="020B0503020204020204" pitchFamily="34" charset="-122"/>
              </a:rPr>
              <a:t>使用的参数与</a:t>
            </a:r>
            <a:r>
              <a:rPr lang="en-US" altLang="zh-CN" sz="2000" dirty="0">
                <a:latin typeface="微软雅黑" panose="020B0503020204020204" pitchFamily="34" charset="-122"/>
                <a:ea typeface="微软雅黑" panose="020B0503020204020204" pitchFamily="34" charset="-122"/>
              </a:rPr>
              <a:t>SCS </a:t>
            </a:r>
            <a:r>
              <a:rPr lang="zh-CN" altLang="en-US" sz="2000" dirty="0">
                <a:latin typeface="微软雅黑" panose="020B0503020204020204" pitchFamily="34" charset="-122"/>
                <a:ea typeface="微软雅黑" panose="020B0503020204020204" pitchFamily="34" charset="-122"/>
              </a:rPr>
              <a:t>不同，</a:t>
            </a:r>
            <a:r>
              <a:rPr lang="en-US" altLang="zh-CN" sz="2000" dirty="0">
                <a:latin typeface="微软雅黑" panose="020B0503020204020204" pitchFamily="34" charset="-122"/>
                <a:ea typeface="微软雅黑" panose="020B0503020204020204" pitchFamily="34" charset="-122"/>
              </a:rPr>
              <a:t>IPG </a:t>
            </a:r>
            <a:r>
              <a:rPr lang="zh-CN" altLang="en-US" sz="2000" dirty="0">
                <a:latin typeface="微软雅黑" panose="020B0503020204020204" pitchFamily="34" charset="-122"/>
                <a:ea typeface="微软雅黑" panose="020B0503020204020204" pitchFamily="34" charset="-122"/>
              </a:rPr>
              <a:t>设计的时候应预留较大的刺激参数选择空间</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电极设计：考虑防止移位、可弯折，针对不同直径的椎间孔，考虑不同直径的电极和穿刺套件</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en-US" altLang="zh-CN" sz="2000" b="0" i="0" dirty="0">
                <a:effectLst/>
                <a:latin typeface="微软雅黑" panose="020B0503020204020204" pitchFamily="34" charset="-122"/>
                <a:ea typeface="微软雅黑" panose="020B0503020204020204" pitchFamily="34" charset="-122"/>
              </a:rPr>
              <a:t>IPG</a:t>
            </a:r>
            <a:r>
              <a:rPr lang="zh-CN" altLang="en-US" sz="2000" b="0" i="0" dirty="0">
                <a:effectLst/>
                <a:latin typeface="微软雅黑" panose="020B0503020204020204" pitchFamily="34" charset="-122"/>
                <a:ea typeface="微软雅黑" panose="020B0503020204020204" pitchFamily="34" charset="-122"/>
              </a:rPr>
              <a:t>刺激模式：刺激频率的考虑（低频）</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长期效果减退：药物涂层，抑制电极周围纤维化，降低排异反应和感染概率</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力学仿真：探明电极在不同阶段的受力情况，减少折断和失效，找到强化电极的方式</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穿刺技术：医学影像、穿刺手法</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面向未来：机器人辅助穿刺？穿刺路径、力反馈等</a:t>
            </a:r>
            <a:endParaRPr lang="en-US" altLang="zh-CN" sz="2000" b="0" i="0"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126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5D9ACB-4EE5-F07C-46C8-4BDA7BB337F4}"/>
              </a:ext>
            </a:extLst>
          </p:cNvPr>
          <p:cNvSpPr txBox="1">
            <a:spLocks/>
          </p:cNvSpPr>
          <p:nvPr/>
        </p:nvSpPr>
        <p:spPr>
          <a:xfrm>
            <a:off x="197997" y="908720"/>
            <a:ext cx="11665296" cy="504055"/>
          </a:xfrm>
          <a:prstGeom prst="rect">
            <a:avLst/>
          </a:prstGeom>
        </p:spPr>
        <p:txBody>
          <a:bodyPr anchor="b"/>
          <a:lstStyle>
            <a:lvl1pPr algn="l" defTabSz="914354" rtl="0" eaLnBrk="1" latinLnBrk="0" hangingPunct="1">
              <a:lnSpc>
                <a:spcPct val="90000"/>
              </a:lnSpc>
              <a:spcBef>
                <a:spcPct val="0"/>
              </a:spcBef>
              <a:buNone/>
              <a:defRPr sz="3200" kern="1200">
                <a:solidFill>
                  <a:schemeClr val="tx1"/>
                </a:solidFill>
                <a:latin typeface="+mj-ea"/>
                <a:ea typeface="+mj-ea"/>
                <a:cs typeface="+mj-cs"/>
              </a:defRPr>
            </a:lvl1pPr>
          </a:lstStyle>
          <a:p>
            <a:r>
              <a:rPr lang="zh-CN" altLang="en-US" dirty="0">
                <a:latin typeface="Times New Roman" panose="02020603050405020304" pitchFamily="18" charset="0"/>
                <a:ea typeface="华文新魏" panose="02010800040101010101" pitchFamily="2" charset="-122"/>
                <a:cs typeface="Times New Roman" panose="02020603050405020304" pitchFamily="18" charset="0"/>
                <a:sym typeface="+mn-lt"/>
              </a:rPr>
              <a:t>参考文献</a:t>
            </a:r>
          </a:p>
        </p:txBody>
      </p:sp>
      <p:sp>
        <p:nvSpPr>
          <p:cNvPr id="3" name="文本框 2">
            <a:extLst>
              <a:ext uri="{FF2B5EF4-FFF2-40B4-BE49-F238E27FC236}">
                <a16:creationId xmlns:a16="http://schemas.microsoft.com/office/drawing/2014/main" id="{46DF1A1B-D4B7-EED5-E52D-4675C00094B6}"/>
              </a:ext>
            </a:extLst>
          </p:cNvPr>
          <p:cNvSpPr txBox="1"/>
          <p:nvPr/>
        </p:nvSpPr>
        <p:spPr>
          <a:xfrm>
            <a:off x="119187" y="1268760"/>
            <a:ext cx="11953626" cy="5876096"/>
          </a:xfrm>
          <a:prstGeom prst="rect">
            <a:avLst/>
          </a:prstGeom>
          <a:noFill/>
        </p:spPr>
        <p:txBody>
          <a:bodyPr wrap="square">
            <a:spAutoFit/>
          </a:bodyPr>
          <a:lstStyle/>
          <a:p>
            <a:pPr marL="342900" indent="-342900">
              <a:lnSpc>
                <a:spcPct val="150000"/>
              </a:lnSpc>
              <a:buFont typeface="+mj-lt"/>
              <a:buAutoNum type="arabicPeriod"/>
            </a:pP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徐佳丽</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宋涛</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背根神经节电刺激临床应用进展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[J].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中国疼痛医学杂志</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2022, 28(09): 697-702.</a:t>
            </a:r>
          </a:p>
          <a:p>
            <a:pPr marL="342900" indent="-342900">
              <a:lnSpc>
                <a:spcPct val="150000"/>
              </a:lnSpc>
              <a:buFont typeface="+mj-lt"/>
              <a:buAutoNum type="arabicPeriod"/>
            </a:pP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倪兵</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杜涛</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胡永生</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et al.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背根神经节电刺激治疗慢性疼痛现状及国产化前景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[J].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中国疼痛医学杂志</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2021, 27(11): 5.</a:t>
            </a:r>
          </a:p>
          <a:p>
            <a:pPr marL="342900" indent="-342900">
              <a:lnSpc>
                <a:spcPct val="150000"/>
              </a:lnSpc>
              <a:buFont typeface="+mj-lt"/>
              <a:buAutoNum type="arabicPeriod"/>
            </a:pP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徐佳丽</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短时程背根神经节电刺激与脊髓电刺激治疗带状疱疹相关性疼痛的疗效观察</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中国医科大学</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,2023.DOI:10.27652/d.cnki.gzyku.2023.000194.</a:t>
            </a:r>
          </a:p>
          <a:p>
            <a:pPr marL="342900" indent="-342900">
              <a:lnSpc>
                <a:spcPct val="150000"/>
              </a:lnSpc>
              <a:buFont typeface="+mj-lt"/>
              <a:buAutoNum type="arabicPeriod"/>
            </a:pP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樊碧发</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冯智英</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顾柯等</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脊髓电刺激治疗慢性疼痛专家共识</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[J].</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中国疼痛医学杂志</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,2021,27(06):406-409.</a:t>
            </a:r>
          </a:p>
          <a:p>
            <a:pPr marL="342900" indent="-342900">
              <a:lnSpc>
                <a:spcPct val="150000"/>
              </a:lnSpc>
              <a:buFont typeface="+mj-lt"/>
              <a:buAutoNum type="arabicPeriod"/>
            </a:pP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唐硕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闫栋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崔敬碌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等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经椎间孔周围神经电刺激与脊髓电刺激治疗带状疱疹神经痛的疗效对比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[J]. </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局解手术学杂志</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2017, 26(7):505-508</a:t>
            </a:r>
          </a:p>
          <a:p>
            <a:pPr marL="342900" indent="-342900">
              <a:lnSpc>
                <a:spcPct val="150000"/>
              </a:lnSpc>
              <a:buFont typeface="+mj-lt"/>
              <a:buAutoNum type="arabicPeriod"/>
            </a:pPr>
            <a:r>
              <a:rPr lang="en-US" altLang="zh-CN" sz="1200" dirty="0" err="1">
                <a:latin typeface="Times New Roman" panose="02020603050405020304" pitchFamily="18" charset="0"/>
                <a:ea typeface="宋体" panose="02010600030101010101" pitchFamily="2" charset="-122"/>
                <a:cs typeface="Times New Roman" panose="02020603050405020304" pitchFamily="18" charset="0"/>
              </a:rPr>
              <a:t>Schu</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S, </a:t>
            </a:r>
            <a:r>
              <a:rPr lang="en-US" altLang="zh-CN" sz="1200" dirty="0" err="1">
                <a:latin typeface="Times New Roman" panose="02020603050405020304" pitchFamily="18" charset="0"/>
                <a:ea typeface="宋体" panose="02010600030101010101" pitchFamily="2" charset="-122"/>
                <a:cs typeface="Times New Roman" panose="02020603050405020304" pitchFamily="18" charset="0"/>
              </a:rPr>
              <a:t>Gulve</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 </a:t>
            </a:r>
            <a:r>
              <a:rPr lang="en-US" altLang="zh-CN" sz="1200" dirty="0" err="1">
                <a:latin typeface="Times New Roman" panose="02020603050405020304" pitchFamily="18" charset="0"/>
                <a:ea typeface="宋体" panose="02010600030101010101" pitchFamily="2" charset="-122"/>
                <a:cs typeface="Times New Roman" panose="02020603050405020304" pitchFamily="18" charset="0"/>
              </a:rPr>
              <a:t>Eldabe</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S, et al. Spinal cord stimulation of the dorsal root ganglion for groin pain-a retrospective review[J]. Pain </a:t>
            </a:r>
            <a:r>
              <a:rPr lang="en-US" altLang="zh-CN" sz="1200" dirty="0" err="1">
                <a:latin typeface="Times New Roman" panose="02020603050405020304" pitchFamily="18" charset="0"/>
                <a:ea typeface="宋体" panose="02010600030101010101" pitchFamily="2" charset="-122"/>
                <a:cs typeface="Times New Roman" panose="02020603050405020304" pitchFamily="18" charset="0"/>
              </a:rPr>
              <a:t>Pract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2015, 15(4):293-299</a:t>
            </a:r>
          </a:p>
          <a:p>
            <a:pPr marL="342900" indent="-342900">
              <a:lnSpc>
                <a:spcPct val="150000"/>
              </a:lnSpc>
              <a:buFont typeface="+mj-lt"/>
              <a:buAutoNum type="arabicPeriod"/>
            </a:pP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B, Robert D. Graham A , et al. "Dorsal root ganglion stimulation for chronic pain modulates A</a:t>
            </a:r>
            <a:r>
              <a:rPr lang="el-GR" altLang="zh-CN" sz="1200" dirty="0">
                <a:latin typeface="Times New Roman" panose="02020603050405020304" pitchFamily="18" charset="0"/>
                <a:ea typeface="宋体" panose="02010600030101010101" pitchFamily="2" charset="-122"/>
                <a:cs typeface="Times New Roman" panose="02020603050405020304" pitchFamily="18" charset="0"/>
              </a:rPr>
              <a:t>β-</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fiber activity but not C-fiber activity: A computational modeling study." Clinical Neurophysiology 130. 6(2019):941-951.</a:t>
            </a:r>
          </a:p>
          <a:p>
            <a:pPr marL="342900" indent="-342900">
              <a:lnSpc>
                <a:spcPct val="150000"/>
              </a:lnSpc>
              <a:buFont typeface="+mj-lt"/>
              <a:buAutoNum type="arabicPeriod"/>
            </a:pP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Esposito MF, </a:t>
            </a:r>
            <a:r>
              <a:rPr lang="en-US" altLang="zh-CN" sz="1200" dirty="0" err="1">
                <a:latin typeface="Times New Roman" panose="02020603050405020304" pitchFamily="18" charset="0"/>
                <a:ea typeface="宋体" panose="02010600030101010101" pitchFamily="2" charset="-122"/>
                <a:cs typeface="Times New Roman" panose="02020603050405020304" pitchFamily="18" charset="0"/>
              </a:rPr>
              <a:t>Malayil</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R, Hanes M, et al. Unique characteristics of the dorsal root ganglion as a target for neuromodulation[J]. Pain Med, 2019, 20:S23-S30. </a:t>
            </a:r>
          </a:p>
          <a:p>
            <a:pPr marL="342900" indent="-342900">
              <a:lnSpc>
                <a:spcPct val="150000"/>
              </a:lnSpc>
              <a:buFont typeface="+mj-lt"/>
              <a:buAutoNum type="arabicPeriod"/>
            </a:pP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Brierly JB. The penetration of particulate matter from the cerebrospinal fluid into the spinal ganglia, peripheral nerves, and perivascular spaces of the central nervous system. J Neurol </a:t>
            </a:r>
            <a:r>
              <a:rPr lang="en-US" altLang="zh-CN" sz="1200" dirty="0" err="1">
                <a:latin typeface="Times New Roman" panose="02020603050405020304" pitchFamily="18" charset="0"/>
                <a:ea typeface="宋体" panose="02010600030101010101" pitchFamily="2" charset="-122"/>
                <a:cs typeface="Times New Roman" panose="02020603050405020304" pitchFamily="18" charset="0"/>
              </a:rPr>
              <a:t>Neurosurg</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Psychiatry 1950; 13:203–15.</a:t>
            </a:r>
          </a:p>
          <a:p>
            <a:pPr marL="342900" indent="-342900">
              <a:lnSpc>
                <a:spcPct val="150000"/>
              </a:lnSpc>
              <a:buFont typeface="+mj-lt"/>
              <a:buAutoNum type="arabicPeriod"/>
            </a:pPr>
            <a:r>
              <a:rPr lang="en-US" altLang="zh-CN" sz="1200" dirty="0" err="1">
                <a:latin typeface="Times New Roman" panose="02020603050405020304" pitchFamily="18" charset="0"/>
                <a:ea typeface="宋体" panose="02010600030101010101" pitchFamily="2" charset="-122"/>
                <a:cs typeface="Times New Roman" panose="02020603050405020304" pitchFamily="18" charset="0"/>
              </a:rPr>
              <a:t>Liem</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L, Russo M, </a:t>
            </a:r>
            <a:r>
              <a:rPr lang="en-US" altLang="zh-CN" sz="1200" dirty="0" err="1">
                <a:latin typeface="Times New Roman" panose="02020603050405020304" pitchFamily="18" charset="0"/>
                <a:ea typeface="宋体" panose="02010600030101010101" pitchFamily="2" charset="-122"/>
                <a:cs typeface="Times New Roman" panose="02020603050405020304" pitchFamily="18" charset="0"/>
              </a:rPr>
              <a:t>Huygen</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FJPM, et al. A multicenter, prospective trial to assess the safety and performance of the spinal modulation dorsal root ganglion neurostimulator system in the treatment of chronic pain[J]. Neuromodulation, 2013, 16(5):471-482.</a:t>
            </a:r>
          </a:p>
          <a:p>
            <a:pPr marL="342900" indent="-342900">
              <a:lnSpc>
                <a:spcPct val="150000"/>
              </a:lnSpc>
              <a:buFont typeface="+mj-lt"/>
              <a:buAutoNum type="arabicPeriod"/>
            </a:pP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ADNAN, AL-KAISY, JONATHAN, et al. Effectiveness of "</a:t>
            </a:r>
            <a:r>
              <a:rPr lang="en-US" altLang="zh-CN" sz="1200" dirty="0" err="1">
                <a:latin typeface="Times New Roman" panose="02020603050405020304" pitchFamily="18" charset="0"/>
                <a:ea typeface="宋体" panose="02010600030101010101" pitchFamily="2" charset="-122"/>
                <a:cs typeface="Times New Roman" panose="02020603050405020304" pitchFamily="18" charset="0"/>
              </a:rPr>
              <a:t>Transgrade</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Epidural Technique for Dorsal Root Ganglion Stimulation. A Retrospective, Single-Center, Case Series for Chronic Focal Neuropathic Pain [J]. Pain physician, 2019, 22(6): 601-11.</a:t>
            </a:r>
          </a:p>
          <a:p>
            <a:pPr marL="342900" indent="-342900">
              <a:lnSpc>
                <a:spcPct val="150000"/>
              </a:lnSpc>
              <a:buFont typeface="+mj-lt"/>
              <a:buAutoNum type="arabicPeriod"/>
            </a:pP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HUYGEN F J P M, KALLEWAARD W, NIJHUIS H, et al. Neuromodulation: Technology at the Neural Interface Effectiveness and Safety of Dorsal Root Ganglion Stimulation for the Treatment of Chronic Pain: A Pooled Analysis [J]. Neuromodulation, 2019, 23(2).</a:t>
            </a:r>
          </a:p>
          <a:p>
            <a:pPr marL="342900" indent="-342900">
              <a:lnSpc>
                <a:spcPct val="150000"/>
              </a:lnSpc>
              <a:buFont typeface="+mj-lt"/>
              <a:buAutoNum type="arabicPeriod"/>
            </a:pP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SIVANESAN E, BICKET M C, COHEN S P. Retrospective analysis of complications associated with dorsal root ganglion stimulation for pain relief in the FDA MAUDE database [J]. Regional Anesthesia and Pain Medicine, 2019, 44(1): 100-6</a:t>
            </a:r>
          </a:p>
          <a:p>
            <a:pPr marL="342900" indent="-342900">
              <a:lnSpc>
                <a:spcPct val="150000"/>
              </a:lnSpc>
              <a:buFont typeface="+mj-lt"/>
              <a:buAutoNum type="arabicPeriod"/>
            </a:pP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FDA</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报告</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——Axium Neurostimulator System</a:t>
            </a:r>
          </a:p>
          <a:p>
            <a:pPr marL="342900" indent="-342900">
              <a:lnSpc>
                <a:spcPct val="150000"/>
              </a:lnSpc>
              <a:buFont typeface="+mj-lt"/>
              <a:buAutoNum type="arabicPeriod"/>
            </a:pPr>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1360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5DEA691-BE4E-42A7-B987-08D8365888D4}"/>
              </a:ext>
            </a:extLst>
          </p:cNvPr>
          <p:cNvSpPr>
            <a:spLocks noGrp="1"/>
          </p:cNvSpPr>
          <p:nvPr>
            <p:ph type="sldNum" sz="quarter" idx="14"/>
          </p:nvPr>
        </p:nvSpPr>
        <p:spPr/>
        <p:txBody>
          <a:bodyPr/>
          <a:lstStyle/>
          <a:p>
            <a:fld id="{EE00F0DF-33EF-44AA-A705-087FFAD5005A}" type="slidenum">
              <a:rPr lang="zh-CN" altLang="en-US" smtClean="0">
                <a:cs typeface="+mn-ea"/>
                <a:sym typeface="+mn-lt"/>
              </a:rPr>
              <a:t>14</a:t>
            </a:fld>
            <a:endParaRPr lang="zh-CN" altLang="en-US">
              <a:cs typeface="+mn-ea"/>
              <a:sym typeface="+mn-lt"/>
            </a:endParaRPr>
          </a:p>
        </p:txBody>
      </p:sp>
      <p:sp>
        <p:nvSpPr>
          <p:cNvPr id="2" name="标题 1">
            <a:extLst>
              <a:ext uri="{FF2B5EF4-FFF2-40B4-BE49-F238E27FC236}">
                <a16:creationId xmlns:a16="http://schemas.microsoft.com/office/drawing/2014/main" id="{A38FB6EA-3818-27F8-6E57-FEB27F6057B4}"/>
              </a:ext>
            </a:extLst>
          </p:cNvPr>
          <p:cNvSpPr txBox="1">
            <a:spLocks/>
          </p:cNvSpPr>
          <p:nvPr/>
        </p:nvSpPr>
        <p:spPr>
          <a:xfrm>
            <a:off x="1307468" y="2564904"/>
            <a:ext cx="9577064" cy="1944215"/>
          </a:xfrm>
          <a:prstGeom prst="rect">
            <a:avLst/>
          </a:prstGeom>
        </p:spPr>
        <p:txBody>
          <a:bodyPr anchor="b"/>
          <a:lstStyle>
            <a:lvl1pPr algn="l" defTabSz="914354" rtl="0" eaLnBrk="1" latinLnBrk="0" hangingPunct="1">
              <a:lnSpc>
                <a:spcPct val="90000"/>
              </a:lnSpc>
              <a:spcBef>
                <a:spcPct val="0"/>
              </a:spcBef>
              <a:buNone/>
              <a:defRPr sz="3200" kern="1200">
                <a:solidFill>
                  <a:schemeClr val="tx1"/>
                </a:solidFill>
                <a:latin typeface="+mj-ea"/>
                <a:ea typeface="+mj-ea"/>
                <a:cs typeface="+mj-cs"/>
              </a:defRPr>
            </a:lvl1pPr>
          </a:lstStyle>
          <a:p>
            <a:pPr algn="ctr"/>
            <a:r>
              <a:rPr lang="zh-CN" altLang="en-US" sz="4400" b="1" dirty="0">
                <a:solidFill>
                  <a:srgbClr val="743481"/>
                </a:solidFill>
                <a:latin typeface="微软雅黑" panose="020B0503020204020204" pitchFamily="34" charset="-122"/>
                <a:ea typeface="微软雅黑" panose="020B0503020204020204" pitchFamily="34" charset="-122"/>
                <a:cs typeface="Times New Roman" panose="02020603050405020304" pitchFamily="18" charset="0"/>
                <a:sym typeface="+mn-lt"/>
              </a:rPr>
              <a:t>为建设世界一流实验室努力奋斗！</a:t>
            </a:r>
            <a:endParaRPr lang="en-US" altLang="zh-CN" sz="4400" b="1" dirty="0">
              <a:solidFill>
                <a:srgbClr val="74348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ctr"/>
            <a:endParaRPr lang="en-US" altLang="zh-CN" sz="4400" b="1" dirty="0">
              <a:solidFill>
                <a:srgbClr val="74348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ctr"/>
            <a:r>
              <a:rPr lang="zh-CN" altLang="en-US" sz="4400" b="1" dirty="0">
                <a:solidFill>
                  <a:srgbClr val="743481"/>
                </a:solidFill>
                <a:latin typeface="微软雅黑" panose="020B0503020204020204" pitchFamily="34" charset="-122"/>
                <a:ea typeface="微软雅黑" panose="020B0503020204020204" pitchFamily="34" charset="-122"/>
                <a:cs typeface="Times New Roman" panose="02020603050405020304" pitchFamily="18" charset="0"/>
                <a:sym typeface="+mn-lt"/>
              </a:rPr>
              <a:t>请各位老师同学批评指正！</a:t>
            </a:r>
            <a:endParaRPr lang="en-US" altLang="zh-CN" dirty="0">
              <a:solidFill>
                <a:srgbClr val="74348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Tree>
    <p:extLst>
      <p:ext uri="{BB962C8B-B14F-4D97-AF65-F5344CB8AC3E}">
        <p14:creationId xmlns:p14="http://schemas.microsoft.com/office/powerpoint/2010/main" val="68036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C0C4B1C-B853-1DAE-6DC6-4B04826ED5C6}"/>
              </a:ext>
            </a:extLst>
          </p:cNvPr>
          <p:cNvGrpSpPr/>
          <p:nvPr/>
        </p:nvGrpSpPr>
        <p:grpSpPr>
          <a:xfrm>
            <a:off x="597213" y="1749585"/>
            <a:ext cx="6284090" cy="2430842"/>
            <a:chOff x="620946" y="2671735"/>
            <a:chExt cx="6284089" cy="2430838"/>
          </a:xfrm>
        </p:grpSpPr>
        <p:sp>
          <p:nvSpPr>
            <p:cNvPr id="3" name="文本框 2">
              <a:extLst>
                <a:ext uri="{FF2B5EF4-FFF2-40B4-BE49-F238E27FC236}">
                  <a16:creationId xmlns:a16="http://schemas.microsoft.com/office/drawing/2014/main" id="{07958203-04E7-CAA0-3938-2F30B4473213}"/>
                </a:ext>
              </a:extLst>
            </p:cNvPr>
            <p:cNvSpPr txBox="1"/>
            <p:nvPr/>
          </p:nvSpPr>
          <p:spPr>
            <a:xfrm>
              <a:off x="620946" y="3240088"/>
              <a:ext cx="312339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lumMod val="65000"/>
                    </a:prstClr>
                  </a:solidFill>
                  <a:effectLst/>
                  <a:uLnTx/>
                  <a:uFillTx/>
                  <a:latin typeface="华文楷体" panose="02010600040101010101" pitchFamily="2" charset="-122"/>
                  <a:ea typeface="华文楷体" panose="02010600040101010101" pitchFamily="2" charset="-122"/>
                  <a:cs typeface="+mn-cs"/>
                </a:rPr>
                <a:t>C</a:t>
              </a:r>
              <a:r>
                <a:rPr kumimoji="0" lang="en-US" altLang="zh-CN" sz="3600" b="1" i="0" u="none" strike="noStrike" kern="1200" cap="none" spc="0" normalizeH="0" baseline="0" noProof="0" dirty="0">
                  <a:ln>
                    <a:noFill/>
                  </a:ln>
                  <a:solidFill>
                    <a:srgbClr val="8D8D8D"/>
                  </a:solidFill>
                  <a:effectLst/>
                  <a:uLnTx/>
                  <a:uFillTx/>
                  <a:latin typeface="华文楷体" panose="02010600040101010101" pitchFamily="2" charset="-122"/>
                  <a:ea typeface="华文楷体" panose="02010600040101010101" pitchFamily="2" charset="-122"/>
                  <a:cs typeface="+mn-cs"/>
                </a:rPr>
                <a:t>ONT</a:t>
              </a:r>
              <a:r>
                <a:rPr kumimoji="0" lang="en-US" altLang="zh-CN" sz="3600" b="1" i="0" u="none" strike="noStrike" kern="1200" cap="none" spc="0" normalizeH="0" baseline="0" noProof="0" dirty="0">
                  <a:ln>
                    <a:noFill/>
                  </a:ln>
                  <a:solidFill>
                    <a:prstClr val="white">
                      <a:lumMod val="65000"/>
                    </a:prstClr>
                  </a:solidFill>
                  <a:effectLst/>
                  <a:uLnTx/>
                  <a:uFillTx/>
                  <a:latin typeface="华文楷体" panose="02010600040101010101" pitchFamily="2" charset="-122"/>
                  <a:ea typeface="华文楷体" panose="02010600040101010101" pitchFamily="2" charset="-122"/>
                  <a:cs typeface="+mn-cs"/>
                </a:rPr>
                <a:t>ENTS</a:t>
              </a:r>
              <a:endParaRPr kumimoji="0" lang="zh-CN" altLang="en-US" sz="3600" b="1" i="0" u="none" strike="noStrike" kern="1200" cap="none" spc="0" normalizeH="0" baseline="0" noProof="0" dirty="0">
                <a:ln>
                  <a:noFill/>
                </a:ln>
                <a:solidFill>
                  <a:prstClr val="white">
                    <a:lumMod val="65000"/>
                  </a:prstClr>
                </a:solidFill>
                <a:effectLst/>
                <a:uLnTx/>
                <a:uFillTx/>
                <a:latin typeface="华文楷体" panose="02010600040101010101" pitchFamily="2" charset="-122"/>
                <a:ea typeface="华文楷体" panose="02010600040101010101" pitchFamily="2" charset="-122"/>
                <a:cs typeface="+mn-cs"/>
              </a:endParaRPr>
            </a:p>
          </p:txBody>
        </p:sp>
        <p:sp>
          <p:nvSpPr>
            <p:cNvPr id="4" name="文本框 3">
              <a:extLst>
                <a:ext uri="{FF2B5EF4-FFF2-40B4-BE49-F238E27FC236}">
                  <a16:creationId xmlns:a16="http://schemas.microsoft.com/office/drawing/2014/main" id="{ABF29801-1042-A991-C774-B511A49B24A8}"/>
                </a:ext>
              </a:extLst>
            </p:cNvPr>
            <p:cNvSpPr txBox="1"/>
            <p:nvPr/>
          </p:nvSpPr>
          <p:spPr>
            <a:xfrm>
              <a:off x="2145734" y="2671735"/>
              <a:ext cx="1107996" cy="646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5C307D"/>
                  </a:solidFill>
                  <a:effectLst/>
                  <a:uLnTx/>
                  <a:uFillTx/>
                  <a:latin typeface="华文楷体" panose="02010600040101010101" pitchFamily="2" charset="-122"/>
                  <a:ea typeface="华文楷体" panose="02010600040101010101" pitchFamily="2" charset="-122"/>
                  <a:cs typeface="+mn-cs"/>
                </a:rPr>
                <a:t>目录</a:t>
              </a:r>
            </a:p>
          </p:txBody>
        </p:sp>
        <p:sp>
          <p:nvSpPr>
            <p:cNvPr id="5" name="文本框 4">
              <a:extLst>
                <a:ext uri="{FF2B5EF4-FFF2-40B4-BE49-F238E27FC236}">
                  <a16:creationId xmlns:a16="http://schemas.microsoft.com/office/drawing/2014/main" id="{F4DD8E36-536F-F3FC-74EB-DC09F26815DF}"/>
                </a:ext>
              </a:extLst>
            </p:cNvPr>
            <p:cNvSpPr txBox="1"/>
            <p:nvPr/>
          </p:nvSpPr>
          <p:spPr>
            <a:xfrm>
              <a:off x="3525600" y="2903397"/>
              <a:ext cx="377026" cy="584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5C307D"/>
                  </a:solidFill>
                  <a:effectLst/>
                  <a:uLnTx/>
                  <a:uFillTx/>
                  <a:latin typeface="华文楷体" panose="02010600040101010101" pitchFamily="2" charset="-122"/>
                  <a:ea typeface="华文楷体" panose="02010600040101010101" pitchFamily="2" charset="-122"/>
                  <a:cs typeface="+mn-cs"/>
                </a:rPr>
                <a:t>1</a:t>
              </a:r>
              <a:endParaRPr kumimoji="0" lang="zh-CN" altLang="en-US" sz="3200" b="1" i="0" u="none" strike="noStrike" kern="1200" cap="none" spc="0" normalizeH="0" baseline="0" noProof="0" dirty="0">
                <a:ln>
                  <a:noFill/>
                </a:ln>
                <a:solidFill>
                  <a:srgbClr val="5C307D"/>
                </a:solidFill>
                <a:effectLst/>
                <a:uLnTx/>
                <a:uFillTx/>
                <a:latin typeface="华文楷体" panose="02010600040101010101" pitchFamily="2" charset="-122"/>
                <a:ea typeface="华文楷体" panose="02010600040101010101" pitchFamily="2" charset="-122"/>
                <a:cs typeface="+mn-cs"/>
              </a:endParaRPr>
            </a:p>
          </p:txBody>
        </p:sp>
        <p:sp>
          <p:nvSpPr>
            <p:cNvPr id="6" name="文本框 5">
              <a:extLst>
                <a:ext uri="{FF2B5EF4-FFF2-40B4-BE49-F238E27FC236}">
                  <a16:creationId xmlns:a16="http://schemas.microsoft.com/office/drawing/2014/main" id="{DB89D7D3-7F21-039D-88BB-64CD896693CC}"/>
                </a:ext>
              </a:extLst>
            </p:cNvPr>
            <p:cNvSpPr txBox="1"/>
            <p:nvPr/>
          </p:nvSpPr>
          <p:spPr>
            <a:xfrm>
              <a:off x="3984043" y="2970124"/>
              <a:ext cx="2715808" cy="461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DRG</a:t>
              </a:r>
              <a:r>
                <a:rPr kumimoji="0" lang="zh-CN"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的作用和功能</a:t>
              </a:r>
            </a:p>
          </p:txBody>
        </p:sp>
        <p:cxnSp>
          <p:nvCxnSpPr>
            <p:cNvPr id="7" name="直接连接符 6">
              <a:extLst>
                <a:ext uri="{FF2B5EF4-FFF2-40B4-BE49-F238E27FC236}">
                  <a16:creationId xmlns:a16="http://schemas.microsoft.com/office/drawing/2014/main" id="{398BA399-12DB-1CF4-690E-2A75BFB884D6}"/>
                </a:ext>
              </a:extLst>
            </p:cNvPr>
            <p:cNvCxnSpPr/>
            <p:nvPr/>
          </p:nvCxnSpPr>
          <p:spPr>
            <a:xfrm flipH="1">
              <a:off x="3785048" y="3083032"/>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8DF241F-E175-D01F-853A-F8F9DECEF916}"/>
                </a:ext>
              </a:extLst>
            </p:cNvPr>
            <p:cNvSpPr txBox="1"/>
            <p:nvPr/>
          </p:nvSpPr>
          <p:spPr>
            <a:xfrm>
              <a:off x="3525600" y="3482780"/>
              <a:ext cx="377027" cy="584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5C307D"/>
                  </a:solidFill>
                  <a:latin typeface="华文楷体" panose="02010600040101010101" pitchFamily="2" charset="-122"/>
                  <a:ea typeface="华文楷体" panose="02010600040101010101" pitchFamily="2" charset="-122"/>
                </a:rPr>
                <a:t>2</a:t>
              </a:r>
              <a:endParaRPr kumimoji="0" lang="zh-CN" altLang="en-US" sz="3200" b="1" i="0" u="none" strike="noStrike" kern="1200" cap="none" spc="0" normalizeH="0" baseline="0" noProof="0" dirty="0">
                <a:ln>
                  <a:noFill/>
                </a:ln>
                <a:solidFill>
                  <a:srgbClr val="5C307D"/>
                </a:solidFill>
                <a:effectLst/>
                <a:uLnTx/>
                <a:uFillTx/>
                <a:latin typeface="华文楷体" panose="02010600040101010101" pitchFamily="2" charset="-122"/>
                <a:ea typeface="华文楷体" panose="02010600040101010101" pitchFamily="2" charset="-122"/>
                <a:cs typeface="+mn-cs"/>
              </a:endParaRPr>
            </a:p>
          </p:txBody>
        </p:sp>
        <p:sp>
          <p:nvSpPr>
            <p:cNvPr id="9" name="文本框 8">
              <a:extLst>
                <a:ext uri="{FF2B5EF4-FFF2-40B4-BE49-F238E27FC236}">
                  <a16:creationId xmlns:a16="http://schemas.microsoft.com/office/drawing/2014/main" id="{EB4A2C89-BBE1-8471-79F1-F51B045C1F0A}"/>
                </a:ext>
              </a:extLst>
            </p:cNvPr>
            <p:cNvSpPr txBox="1"/>
            <p:nvPr/>
          </p:nvSpPr>
          <p:spPr>
            <a:xfrm>
              <a:off x="3984043" y="3549507"/>
              <a:ext cx="2305439" cy="461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prstClr val="black">
                      <a:lumMod val="75000"/>
                      <a:lumOff val="25000"/>
                    </a:prstClr>
                  </a:solidFill>
                  <a:latin typeface="Arial" panose="020B0604020202020204"/>
                  <a:ea typeface="华文楷体" panose="02010600040101010101" pitchFamily="2" charset="-122"/>
                </a:rPr>
                <a:t>DRGS</a:t>
              </a:r>
              <a:r>
                <a:rPr lang="zh-CN" altLang="en-US" sz="2400" b="1" dirty="0">
                  <a:solidFill>
                    <a:prstClr val="black">
                      <a:lumMod val="75000"/>
                      <a:lumOff val="25000"/>
                    </a:prstClr>
                  </a:solidFill>
                  <a:latin typeface="Arial" panose="020B0604020202020204"/>
                  <a:ea typeface="华文楷体" panose="02010600040101010101" pitchFamily="2" charset="-122"/>
                </a:rPr>
                <a:t>植入技术</a:t>
              </a:r>
              <a:endParaRPr lang="en-US" altLang="zh-CN" sz="2400" b="1" dirty="0">
                <a:solidFill>
                  <a:prstClr val="black">
                    <a:lumMod val="75000"/>
                    <a:lumOff val="25000"/>
                  </a:prstClr>
                </a:solidFill>
                <a:latin typeface="Arial" panose="020B0604020202020204"/>
                <a:ea typeface="华文楷体" panose="02010600040101010101" pitchFamily="2" charset="-122"/>
              </a:endParaRPr>
            </a:p>
          </p:txBody>
        </p:sp>
        <p:cxnSp>
          <p:nvCxnSpPr>
            <p:cNvPr id="10" name="直接连接符 9">
              <a:extLst>
                <a:ext uri="{FF2B5EF4-FFF2-40B4-BE49-F238E27FC236}">
                  <a16:creationId xmlns:a16="http://schemas.microsoft.com/office/drawing/2014/main" id="{4074C759-8993-173F-3E07-5201B7B3D4E8}"/>
                </a:ext>
              </a:extLst>
            </p:cNvPr>
            <p:cNvCxnSpPr/>
            <p:nvPr/>
          </p:nvCxnSpPr>
          <p:spPr>
            <a:xfrm flipH="1">
              <a:off x="3785048" y="366241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6622070E-C61D-30E9-6C37-1EC2CDDD7BC5}"/>
                </a:ext>
              </a:extLst>
            </p:cNvPr>
            <p:cNvSpPr txBox="1"/>
            <p:nvPr/>
          </p:nvSpPr>
          <p:spPr>
            <a:xfrm>
              <a:off x="3525600" y="4056524"/>
              <a:ext cx="377027" cy="584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5C307D"/>
                  </a:solidFill>
                  <a:latin typeface="华文楷体" panose="02010600040101010101" pitchFamily="2" charset="-122"/>
                  <a:ea typeface="华文楷体" panose="02010600040101010101" pitchFamily="2" charset="-122"/>
                </a:rPr>
                <a:t>3</a:t>
              </a:r>
              <a:endParaRPr kumimoji="0" lang="zh-CN" altLang="en-US" sz="3200" b="1" i="0" u="none" strike="noStrike" kern="1200" cap="none" spc="0" normalizeH="0" baseline="0" noProof="0" dirty="0">
                <a:ln>
                  <a:noFill/>
                </a:ln>
                <a:solidFill>
                  <a:srgbClr val="5C307D"/>
                </a:solidFill>
                <a:effectLst/>
                <a:uLnTx/>
                <a:uFillTx/>
                <a:latin typeface="华文楷体" panose="02010600040101010101" pitchFamily="2" charset="-122"/>
                <a:ea typeface="华文楷体" panose="02010600040101010101" pitchFamily="2" charset="-122"/>
                <a:cs typeface="+mn-cs"/>
              </a:endParaRPr>
            </a:p>
          </p:txBody>
        </p:sp>
        <p:sp>
          <p:nvSpPr>
            <p:cNvPr id="12" name="文本框 11">
              <a:extLst>
                <a:ext uri="{FF2B5EF4-FFF2-40B4-BE49-F238E27FC236}">
                  <a16:creationId xmlns:a16="http://schemas.microsoft.com/office/drawing/2014/main" id="{6B7559EF-77DE-5C63-A2FE-E464981BE31A}"/>
                </a:ext>
              </a:extLst>
            </p:cNvPr>
            <p:cNvSpPr txBox="1"/>
            <p:nvPr/>
          </p:nvSpPr>
          <p:spPr>
            <a:xfrm>
              <a:off x="3984043" y="4123249"/>
              <a:ext cx="2920992" cy="461664"/>
            </a:xfrm>
            <a:prstGeom prst="rect">
              <a:avLst/>
            </a:prstGeom>
            <a:noFill/>
          </p:spPr>
          <p:txBody>
            <a:bodyPr wrap="none" rtlCol="0">
              <a:spAutoFit/>
            </a:bodyPr>
            <a:lstStyle/>
            <a:p>
              <a:r>
                <a:rPr kumimoji="0" lang="en-US" altLang="zh-CN" sz="2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DRGS</a:t>
              </a:r>
              <a:r>
                <a:rPr kumimoji="0" lang="zh-CN"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和</a:t>
              </a:r>
              <a:r>
                <a:rPr kumimoji="0" lang="en-US" altLang="zh-CN" sz="2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SCS</a:t>
              </a:r>
              <a:r>
                <a:rPr kumimoji="0" lang="zh-CN"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的比较</a:t>
              </a:r>
            </a:p>
          </p:txBody>
        </p:sp>
        <p:cxnSp>
          <p:nvCxnSpPr>
            <p:cNvPr id="13" name="直接连接符 12">
              <a:extLst>
                <a:ext uri="{FF2B5EF4-FFF2-40B4-BE49-F238E27FC236}">
                  <a16:creationId xmlns:a16="http://schemas.microsoft.com/office/drawing/2014/main" id="{D37CDD7F-82FD-FFBE-1DCE-ACEEE9D97B61}"/>
                </a:ext>
              </a:extLst>
            </p:cNvPr>
            <p:cNvCxnSpPr/>
            <p:nvPr/>
          </p:nvCxnSpPr>
          <p:spPr>
            <a:xfrm flipH="1">
              <a:off x="3785048" y="4236157"/>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62D8046D-BF5D-736B-1454-227E051E622A}"/>
                </a:ext>
              </a:extLst>
            </p:cNvPr>
            <p:cNvCxnSpPr>
              <a:cxnSpLocks/>
            </p:cNvCxnSpPr>
            <p:nvPr/>
          </p:nvCxnSpPr>
          <p:spPr>
            <a:xfrm>
              <a:off x="3278460" y="2994901"/>
              <a:ext cx="8707" cy="21076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BE3389CC-83FD-C962-0B7E-E94340F4BB7F}"/>
              </a:ext>
            </a:extLst>
          </p:cNvPr>
          <p:cNvSpPr txBox="1"/>
          <p:nvPr/>
        </p:nvSpPr>
        <p:spPr>
          <a:xfrm>
            <a:off x="3501868" y="3741560"/>
            <a:ext cx="37702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5C307D"/>
                </a:solidFill>
                <a:effectLst/>
                <a:uLnTx/>
                <a:uFillTx/>
                <a:latin typeface="华文楷体" panose="02010600040101010101" pitchFamily="2" charset="-122"/>
                <a:ea typeface="华文楷体" panose="02010600040101010101" pitchFamily="2" charset="-122"/>
                <a:cs typeface="+mn-cs"/>
              </a:rPr>
              <a:t>4</a:t>
            </a:r>
            <a:endParaRPr kumimoji="0" lang="zh-CN" altLang="en-US" sz="3200" b="1" i="0" u="none" strike="noStrike" kern="1200" cap="none" spc="0" normalizeH="0" baseline="0" noProof="0" dirty="0">
              <a:ln>
                <a:noFill/>
              </a:ln>
              <a:solidFill>
                <a:srgbClr val="5C307D"/>
              </a:solidFill>
              <a:effectLst/>
              <a:uLnTx/>
              <a:uFillTx/>
              <a:latin typeface="华文楷体" panose="02010600040101010101" pitchFamily="2" charset="-122"/>
              <a:ea typeface="华文楷体" panose="02010600040101010101" pitchFamily="2" charset="-122"/>
              <a:cs typeface="+mn-cs"/>
            </a:endParaRPr>
          </a:p>
        </p:txBody>
      </p:sp>
      <p:sp>
        <p:nvSpPr>
          <p:cNvPr id="16" name="文本框 15">
            <a:extLst>
              <a:ext uri="{FF2B5EF4-FFF2-40B4-BE49-F238E27FC236}">
                <a16:creationId xmlns:a16="http://schemas.microsoft.com/office/drawing/2014/main" id="{87DCD513-B7C6-B50E-4978-2143909FDB34}"/>
              </a:ext>
            </a:extLst>
          </p:cNvPr>
          <p:cNvSpPr txBox="1"/>
          <p:nvPr/>
        </p:nvSpPr>
        <p:spPr>
          <a:xfrm>
            <a:off x="3960310" y="3808287"/>
            <a:ext cx="5304042"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目前的国外产品和国内外研究进展</a:t>
            </a:r>
          </a:p>
        </p:txBody>
      </p:sp>
      <p:cxnSp>
        <p:nvCxnSpPr>
          <p:cNvPr id="17" name="直接连接符 16">
            <a:extLst>
              <a:ext uri="{FF2B5EF4-FFF2-40B4-BE49-F238E27FC236}">
                <a16:creationId xmlns:a16="http://schemas.microsoft.com/office/drawing/2014/main" id="{184EDAAE-A360-E205-C599-B2A13BFDE687}"/>
              </a:ext>
            </a:extLst>
          </p:cNvPr>
          <p:cNvCxnSpPr/>
          <p:nvPr/>
        </p:nvCxnSpPr>
        <p:spPr>
          <a:xfrm flipH="1">
            <a:off x="3761316" y="3921196"/>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12F11E07-A53F-4979-2A03-C4D4B3307445}"/>
              </a:ext>
            </a:extLst>
          </p:cNvPr>
          <p:cNvSpPr txBox="1"/>
          <p:nvPr/>
        </p:nvSpPr>
        <p:spPr>
          <a:xfrm>
            <a:off x="3501868" y="4350027"/>
            <a:ext cx="37702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5C307D"/>
                </a:solidFill>
                <a:effectLst/>
                <a:uLnTx/>
                <a:uFillTx/>
                <a:latin typeface="华文楷体" panose="02010600040101010101" pitchFamily="2" charset="-122"/>
                <a:ea typeface="华文楷体" panose="02010600040101010101" pitchFamily="2" charset="-122"/>
                <a:cs typeface="+mn-cs"/>
              </a:rPr>
              <a:t>5</a:t>
            </a:r>
            <a:endParaRPr kumimoji="0" lang="zh-CN" altLang="en-US" sz="3200" b="1" i="0" u="none" strike="noStrike" kern="1200" cap="none" spc="0" normalizeH="0" baseline="0" noProof="0" dirty="0">
              <a:ln>
                <a:noFill/>
              </a:ln>
              <a:solidFill>
                <a:srgbClr val="5C307D"/>
              </a:solidFill>
              <a:effectLst/>
              <a:uLnTx/>
              <a:uFillTx/>
              <a:latin typeface="华文楷体" panose="02010600040101010101" pitchFamily="2" charset="-122"/>
              <a:ea typeface="华文楷体" panose="02010600040101010101" pitchFamily="2" charset="-122"/>
              <a:cs typeface="+mn-cs"/>
            </a:endParaRPr>
          </a:p>
        </p:txBody>
      </p:sp>
      <p:sp>
        <p:nvSpPr>
          <p:cNvPr id="19" name="文本框 18">
            <a:extLst>
              <a:ext uri="{FF2B5EF4-FFF2-40B4-BE49-F238E27FC236}">
                <a16:creationId xmlns:a16="http://schemas.microsoft.com/office/drawing/2014/main" id="{E582F7F5-B6D5-D4AA-4149-6680E2F2C603}"/>
              </a:ext>
            </a:extLst>
          </p:cNvPr>
          <p:cNvSpPr txBox="1"/>
          <p:nvPr/>
        </p:nvSpPr>
        <p:spPr>
          <a:xfrm>
            <a:off x="3955940" y="4422058"/>
            <a:ext cx="4280119" cy="461665"/>
          </a:xfrm>
          <a:prstGeom prst="rect">
            <a:avLst/>
          </a:prstGeom>
          <a:noFill/>
        </p:spPr>
        <p:txBody>
          <a:bodyPr wrap="square" rtlCol="0">
            <a:spAutoFit/>
          </a:bodyPr>
          <a:lstStyle/>
          <a:p>
            <a:r>
              <a:rPr kumimoji="0" lang="en-US" altLang="zh-CN" sz="2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DRGS</a:t>
            </a:r>
            <a:r>
              <a:rPr kumimoji="0" lang="zh-CN"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国产化考虑的问题</a:t>
            </a:r>
          </a:p>
        </p:txBody>
      </p:sp>
      <p:cxnSp>
        <p:nvCxnSpPr>
          <p:cNvPr id="20" name="直接连接符 19">
            <a:extLst>
              <a:ext uri="{FF2B5EF4-FFF2-40B4-BE49-F238E27FC236}">
                <a16:creationId xmlns:a16="http://schemas.microsoft.com/office/drawing/2014/main" id="{403F6597-3C0A-BAC7-D781-1AD4BB8715E1}"/>
              </a:ext>
            </a:extLst>
          </p:cNvPr>
          <p:cNvCxnSpPr/>
          <p:nvPr/>
        </p:nvCxnSpPr>
        <p:spPr>
          <a:xfrm flipH="1">
            <a:off x="3761316" y="4529663"/>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04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7F609593-6F3C-B6AA-6899-8DF1C8036DA7}"/>
              </a:ext>
            </a:extLst>
          </p:cNvPr>
          <p:cNvPicPr>
            <a:picLocks noChangeAspect="1"/>
          </p:cNvPicPr>
          <p:nvPr/>
        </p:nvPicPr>
        <p:blipFill rotWithShape="1">
          <a:blip r:embed="rId3"/>
          <a:srcRect l="5197"/>
          <a:stretch/>
        </p:blipFill>
        <p:spPr>
          <a:xfrm>
            <a:off x="0" y="4472044"/>
            <a:ext cx="5768954" cy="1765267"/>
          </a:xfrm>
          <a:prstGeom prst="rect">
            <a:avLst/>
          </a:prstGeom>
        </p:spPr>
      </p:pic>
      <p:pic>
        <p:nvPicPr>
          <p:cNvPr id="5" name="图片 4">
            <a:extLst>
              <a:ext uri="{FF2B5EF4-FFF2-40B4-BE49-F238E27FC236}">
                <a16:creationId xmlns:a16="http://schemas.microsoft.com/office/drawing/2014/main" id="{7DF44547-F611-1D8E-BBCE-980D4DBE293A}"/>
              </a:ext>
            </a:extLst>
          </p:cNvPr>
          <p:cNvPicPr>
            <a:picLocks noChangeAspect="1"/>
          </p:cNvPicPr>
          <p:nvPr/>
        </p:nvPicPr>
        <p:blipFill>
          <a:blip r:embed="rId4"/>
          <a:stretch>
            <a:fillRect/>
          </a:stretch>
        </p:blipFill>
        <p:spPr>
          <a:xfrm>
            <a:off x="5139005" y="3876624"/>
            <a:ext cx="4087898" cy="2981376"/>
          </a:xfrm>
          <a:prstGeom prst="rect">
            <a:avLst/>
          </a:prstGeom>
        </p:spPr>
      </p:pic>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一、</a:t>
            </a:r>
            <a:r>
              <a:rPr kumimoji="0" lang="en-US" altLang="zh-CN"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DRG</a:t>
            </a:r>
            <a:r>
              <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的作用和功能</a:t>
            </a:r>
          </a:p>
          <a:p>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556792"/>
            <a:ext cx="8850331" cy="280794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背根神经节 </a:t>
            </a:r>
            <a:r>
              <a:rPr lang="en-US" altLang="zh-CN" sz="2000" b="0" i="0" dirty="0">
                <a:effectLst/>
                <a:latin typeface="微软雅黑" panose="020B0503020204020204" pitchFamily="34" charset="-122"/>
                <a:ea typeface="微软雅黑" panose="020B0503020204020204" pitchFamily="34" charset="-122"/>
              </a:rPr>
              <a:t>(Dorsal Root Ganglia, DRG)</a:t>
            </a:r>
            <a:r>
              <a:rPr lang="zh-CN" altLang="en-US" sz="2000" b="0" i="0" dirty="0">
                <a:effectLst/>
                <a:latin typeface="微软雅黑" panose="020B0503020204020204" pitchFamily="34" charset="-122"/>
                <a:ea typeface="微软雅黑" panose="020B0503020204020204" pitchFamily="34" charset="-122"/>
              </a:rPr>
              <a:t>是各椎间孔内侧面附近脊髓背根的膨胀结节</a:t>
            </a:r>
            <a:r>
              <a:rPr lang="zh-CN" altLang="en-US" sz="2000" dirty="0">
                <a:latin typeface="微软雅黑" panose="020B0503020204020204" pitchFamily="34" charset="-122"/>
                <a:ea typeface="微软雅黑" panose="020B0503020204020204" pitchFamily="34" charset="-122"/>
              </a:rPr>
              <a:t>，也</a:t>
            </a:r>
            <a:r>
              <a:rPr lang="zh-CN" altLang="en-US" sz="2000" b="0" i="0" dirty="0">
                <a:effectLst/>
                <a:latin typeface="微软雅黑" panose="020B0503020204020204" pitchFamily="34" charset="-122"/>
                <a:ea typeface="微软雅黑" panose="020B0503020204020204" pitchFamily="34" charset="-122"/>
              </a:rPr>
              <a:t>是感觉传导的初级神经元，在神经病理性疼痛的发生发展以及感觉异常的产生中起到关键作用。</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DRG</a:t>
            </a:r>
            <a:r>
              <a:rPr lang="zh-CN" altLang="en-US" sz="2000" dirty="0">
                <a:latin typeface="微软雅黑" panose="020B0503020204020204" pitchFamily="34" charset="-122"/>
                <a:ea typeface="微软雅黑" panose="020B0503020204020204" pitchFamily="34" charset="-122"/>
              </a:rPr>
              <a:t>形状通常为梭形或椭球型，长径为</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10 mm</a:t>
            </a:r>
            <a:r>
              <a:rPr lang="zh-CN" altLang="en-US" sz="2000" dirty="0">
                <a:latin typeface="微软雅黑" panose="020B0503020204020204" pitchFamily="34" charset="-122"/>
                <a:ea typeface="微软雅黑" panose="020B0503020204020204" pitchFamily="34" charset="-122"/>
              </a:rPr>
              <a:t>，短径为</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6 mm</a:t>
            </a:r>
            <a:r>
              <a:rPr lang="zh-CN" altLang="en-US" sz="2000" dirty="0">
                <a:latin typeface="微软雅黑" panose="020B0503020204020204" pitchFamily="34" charset="-122"/>
                <a:ea typeface="微软雅黑" panose="020B0503020204020204" pitchFamily="34" charset="-122"/>
              </a:rPr>
              <a:t>。一般情况下，颈段和腰段 </a:t>
            </a:r>
            <a:r>
              <a:rPr lang="en-US" altLang="zh-CN" sz="2000" dirty="0">
                <a:latin typeface="微软雅黑" panose="020B0503020204020204" pitchFamily="34" charset="-122"/>
                <a:ea typeface="微软雅黑" panose="020B0503020204020204" pitchFamily="34" charset="-122"/>
              </a:rPr>
              <a:t>DRG </a:t>
            </a:r>
            <a:r>
              <a:rPr lang="zh-CN" altLang="en-US" sz="2000" dirty="0">
                <a:latin typeface="微软雅黑" panose="020B0503020204020204" pitchFamily="34" charset="-122"/>
                <a:ea typeface="微软雅黑" panose="020B0503020204020204" pitchFamily="34" charset="-122"/>
              </a:rPr>
              <a:t>体积较大，胸段较小。</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在</a:t>
            </a:r>
            <a:r>
              <a:rPr lang="en-US" altLang="zh-CN" sz="2000" b="0" i="0" dirty="0">
                <a:effectLst/>
                <a:latin typeface="微软雅黑" panose="020B0503020204020204" pitchFamily="34" charset="-122"/>
                <a:ea typeface="微软雅黑" panose="020B0503020204020204" pitchFamily="34" charset="-122"/>
              </a:rPr>
              <a:t>DRGS</a:t>
            </a:r>
            <a:r>
              <a:rPr lang="zh-CN" altLang="en-US" sz="2000" b="0" i="0" dirty="0">
                <a:effectLst/>
                <a:latin typeface="微软雅黑" panose="020B0503020204020204" pitchFamily="34" charset="-122"/>
                <a:ea typeface="微软雅黑" panose="020B0503020204020204" pitchFamily="34" charset="-122"/>
              </a:rPr>
              <a:t>中，一般选择</a:t>
            </a:r>
            <a:r>
              <a:rPr lang="en-US" altLang="zh-CN" sz="2000" b="0" i="0" dirty="0">
                <a:effectLst/>
                <a:latin typeface="微软雅黑" panose="020B0503020204020204" pitchFamily="34" charset="-122"/>
                <a:ea typeface="微软雅黑" panose="020B0503020204020204" pitchFamily="34" charset="-122"/>
              </a:rPr>
              <a:t>T10</a:t>
            </a:r>
            <a:r>
              <a:rPr lang="zh-CN" altLang="en-US" sz="2000" b="0" i="0" dirty="0">
                <a:effectLst/>
                <a:latin typeface="微软雅黑" panose="020B0503020204020204" pitchFamily="34" charset="-122"/>
                <a:ea typeface="微软雅黑" panose="020B0503020204020204" pitchFamily="34" charset="-122"/>
              </a:rPr>
              <a:t>到</a:t>
            </a:r>
            <a:r>
              <a:rPr lang="en-US" altLang="zh-CN" sz="2000" b="0" i="0" dirty="0">
                <a:effectLst/>
                <a:latin typeface="微软雅黑" panose="020B0503020204020204" pitchFamily="34" charset="-122"/>
                <a:ea typeface="微软雅黑" panose="020B0503020204020204" pitchFamily="34" charset="-122"/>
              </a:rPr>
              <a:t>S4</a:t>
            </a:r>
            <a:r>
              <a:rPr lang="zh-CN" altLang="en-US" sz="2000" b="0" i="0" dirty="0">
                <a:effectLst/>
                <a:latin typeface="微软雅黑" panose="020B0503020204020204" pitchFamily="34" charset="-122"/>
                <a:ea typeface="微软雅黑" panose="020B0503020204020204" pitchFamily="34" charset="-122"/>
              </a:rPr>
              <a:t>段的</a:t>
            </a:r>
            <a:r>
              <a:rPr lang="en-US" altLang="zh-CN" sz="2000" b="0" i="0" dirty="0">
                <a:effectLst/>
                <a:latin typeface="微软雅黑" panose="020B0503020204020204" pitchFamily="34" charset="-122"/>
                <a:ea typeface="微软雅黑" panose="020B0503020204020204" pitchFamily="34" charset="-122"/>
              </a:rPr>
              <a:t>DRG</a:t>
            </a:r>
            <a:r>
              <a:rPr lang="zh-CN" altLang="en-US" sz="2000" b="0" i="0" dirty="0">
                <a:effectLst/>
                <a:latin typeface="微软雅黑" panose="020B0503020204020204" pitchFamily="34" charset="-122"/>
                <a:ea typeface="微软雅黑" panose="020B0503020204020204" pitchFamily="34" charset="-122"/>
              </a:rPr>
              <a:t>。</a:t>
            </a:r>
            <a:endParaRPr lang="en-US" altLang="zh-CN" sz="2000" b="0" i="0" dirty="0">
              <a:effectLst/>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DE55483F-81BE-96BE-FD54-957A86A0CB02}"/>
              </a:ext>
            </a:extLst>
          </p:cNvPr>
          <p:cNvPicPr>
            <a:picLocks noChangeAspect="1"/>
          </p:cNvPicPr>
          <p:nvPr/>
        </p:nvPicPr>
        <p:blipFill>
          <a:blip r:embed="rId5"/>
          <a:stretch>
            <a:fillRect/>
          </a:stretch>
        </p:blipFill>
        <p:spPr>
          <a:xfrm>
            <a:off x="9226903" y="1290388"/>
            <a:ext cx="2944938" cy="5567612"/>
          </a:xfrm>
          <a:prstGeom prst="rect">
            <a:avLst/>
          </a:prstGeom>
        </p:spPr>
      </p:pic>
    </p:spTree>
    <p:extLst>
      <p:ext uri="{BB962C8B-B14F-4D97-AF65-F5344CB8AC3E}">
        <p14:creationId xmlns:p14="http://schemas.microsoft.com/office/powerpoint/2010/main" val="86292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22BFA75-4F9C-03A8-CDE0-CA5B71D42D50}"/>
              </a:ext>
            </a:extLst>
          </p:cNvPr>
          <p:cNvPicPr>
            <a:picLocks noChangeAspect="1"/>
          </p:cNvPicPr>
          <p:nvPr/>
        </p:nvPicPr>
        <p:blipFill rotWithShape="1">
          <a:blip r:embed="rId3"/>
          <a:srcRect/>
          <a:stretch/>
        </p:blipFill>
        <p:spPr>
          <a:xfrm>
            <a:off x="5591944" y="1484784"/>
            <a:ext cx="1862666" cy="5336094"/>
          </a:xfrm>
          <a:prstGeom prst="rect">
            <a:avLst/>
          </a:prstGeom>
        </p:spPr>
      </p:pic>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一、</a:t>
            </a:r>
            <a:r>
              <a:rPr kumimoji="0" lang="en-US" altLang="zh-CN"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DRG</a:t>
            </a:r>
            <a:r>
              <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的作用和功能</a:t>
            </a:r>
          </a:p>
          <a:p>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556792"/>
            <a:ext cx="5537963" cy="5219506"/>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1600" b="0" i="0" dirty="0">
                <a:effectLst/>
                <a:latin typeface="微软雅黑" panose="020B0503020204020204" pitchFamily="34" charset="-122"/>
                <a:ea typeface="微软雅黑" panose="020B0503020204020204" pitchFamily="34" charset="-122"/>
              </a:rPr>
              <a:t>由于周围信号都经过</a:t>
            </a:r>
            <a:r>
              <a:rPr lang="en-US" altLang="zh-CN" sz="1600" b="0" i="0" dirty="0">
                <a:effectLst/>
                <a:latin typeface="微软雅黑" panose="020B0503020204020204" pitchFamily="34" charset="-122"/>
                <a:ea typeface="微软雅黑" panose="020B0503020204020204" pitchFamily="34" charset="-122"/>
              </a:rPr>
              <a:t>DRG</a:t>
            </a:r>
            <a:r>
              <a:rPr lang="zh-CN" altLang="en-US" sz="1600" b="0" i="0" dirty="0">
                <a:effectLst/>
                <a:latin typeface="微软雅黑" panose="020B0503020204020204" pitchFamily="34" charset="-122"/>
                <a:ea typeface="微软雅黑" panose="020B0503020204020204" pitchFamily="34" charset="-122"/>
              </a:rPr>
              <a:t>传入躯体，因此</a:t>
            </a:r>
            <a:r>
              <a:rPr lang="en-US" altLang="zh-CN" sz="1600" b="0" i="0" dirty="0">
                <a:effectLst/>
                <a:latin typeface="微软雅黑" panose="020B0503020204020204" pitchFamily="34" charset="-122"/>
                <a:ea typeface="微软雅黑" panose="020B0503020204020204" pitchFamily="34" charset="-122"/>
              </a:rPr>
              <a:t>DRG</a:t>
            </a:r>
            <a:r>
              <a:rPr lang="zh-CN" altLang="en-US" sz="1600" b="0" i="0" dirty="0">
                <a:effectLst/>
                <a:latin typeface="微软雅黑" panose="020B0503020204020204" pitchFamily="34" charset="-122"/>
                <a:ea typeface="微软雅黑" panose="020B0503020204020204" pitchFamily="34" charset="-122"/>
              </a:rPr>
              <a:t>涉及到的因素很多，目前通过刺激</a:t>
            </a:r>
            <a:r>
              <a:rPr lang="en-US" altLang="zh-CN" sz="1600" b="0" i="0" dirty="0">
                <a:effectLst/>
                <a:latin typeface="微软雅黑" panose="020B0503020204020204" pitchFamily="34" charset="-122"/>
                <a:ea typeface="微软雅黑" panose="020B0503020204020204" pitchFamily="34" charset="-122"/>
              </a:rPr>
              <a:t>DRG</a:t>
            </a:r>
            <a:r>
              <a:rPr lang="zh-CN" altLang="en-US" sz="1600" b="0" i="0" dirty="0">
                <a:effectLst/>
                <a:latin typeface="微软雅黑" panose="020B0503020204020204" pitchFamily="34" charset="-122"/>
                <a:ea typeface="微软雅黑" panose="020B0503020204020204" pitchFamily="34" charset="-122"/>
              </a:rPr>
              <a:t>进行镇痛的机理</a:t>
            </a:r>
            <a:r>
              <a:rPr lang="zh-CN" altLang="en-US" sz="1600" b="0" i="0" dirty="0">
                <a:solidFill>
                  <a:srgbClr val="FF0000"/>
                </a:solidFill>
                <a:effectLst/>
                <a:latin typeface="微软雅黑" panose="020B0503020204020204" pitchFamily="34" charset="-122"/>
                <a:ea typeface="微软雅黑" panose="020B0503020204020204" pitchFamily="34" charset="-122"/>
              </a:rPr>
              <a:t>并不明确</a:t>
            </a:r>
            <a:r>
              <a:rPr lang="zh-CN" altLang="en-US" sz="1600" b="0" i="0" dirty="0">
                <a:effectLst/>
                <a:latin typeface="微软雅黑" panose="020B0503020204020204" pitchFamily="34" charset="-122"/>
                <a:ea typeface="微软雅黑" panose="020B0503020204020204" pitchFamily="34" charset="-122"/>
              </a:rPr>
              <a:t>。主要有如下多种假说：</a:t>
            </a:r>
            <a:endParaRPr lang="en-US" altLang="zh-CN" sz="16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i="0" dirty="0">
                <a:effectLst/>
                <a:latin typeface="微软雅黑" panose="020B0503020204020204" pitchFamily="34" charset="-122"/>
                <a:ea typeface="微软雅黑" panose="020B0503020204020204" pitchFamily="34" charset="-122"/>
              </a:rPr>
              <a:t>通过间断或持续 </a:t>
            </a:r>
            <a:r>
              <a:rPr lang="en-US" altLang="zh-CN" sz="1600" b="0" i="0" dirty="0">
                <a:effectLst/>
                <a:latin typeface="微软雅黑" panose="020B0503020204020204" pitchFamily="34" charset="-122"/>
                <a:ea typeface="微软雅黑" panose="020B0503020204020204" pitchFamily="34" charset="-122"/>
              </a:rPr>
              <a:t>DRG </a:t>
            </a:r>
            <a:r>
              <a:rPr lang="zh-CN" altLang="en-US" sz="1600" b="0" i="0" dirty="0">
                <a:effectLst/>
                <a:latin typeface="微软雅黑" panose="020B0503020204020204" pitchFamily="34" charset="-122"/>
                <a:ea typeface="微软雅黑" panose="020B0503020204020204" pitchFamily="34" charset="-122"/>
              </a:rPr>
              <a:t>电刺激，降低周围神经</a:t>
            </a:r>
            <a:r>
              <a:rPr lang="zh-CN" altLang="en-US" sz="1600" b="0" i="0" dirty="0">
                <a:solidFill>
                  <a:srgbClr val="C00000"/>
                </a:solidFill>
                <a:effectLst/>
                <a:latin typeface="微软雅黑" panose="020B0503020204020204" pitchFamily="34" charset="-122"/>
                <a:ea typeface="微软雅黑" panose="020B0503020204020204" pitchFamily="34" charset="-122"/>
              </a:rPr>
              <a:t>伤害感受器的敏感性</a:t>
            </a:r>
            <a:r>
              <a:rPr lang="zh-CN" altLang="en-US" sz="1600" b="0" i="0" dirty="0">
                <a:effectLst/>
                <a:latin typeface="微软雅黑" panose="020B0503020204020204" pitchFamily="34" charset="-122"/>
                <a:ea typeface="微软雅黑" panose="020B0503020204020204" pitchFamily="34" charset="-122"/>
              </a:rPr>
              <a:t>；</a:t>
            </a:r>
            <a:endParaRPr lang="en-US" altLang="zh-CN" sz="16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i="0" dirty="0">
                <a:effectLst/>
                <a:latin typeface="微软雅黑" panose="020B0503020204020204" pitchFamily="34" charset="-122"/>
                <a:ea typeface="微软雅黑" panose="020B0503020204020204" pitchFamily="34" charset="-122"/>
              </a:rPr>
              <a:t>激活脊髓后角广动力范围 </a:t>
            </a:r>
            <a:r>
              <a:rPr lang="en-US" altLang="zh-CN" sz="1600" b="0" i="0" dirty="0">
                <a:effectLst/>
                <a:latin typeface="微软雅黑" panose="020B0503020204020204" pitchFamily="34" charset="-122"/>
                <a:ea typeface="微软雅黑" panose="020B0503020204020204" pitchFamily="34" charset="-122"/>
              </a:rPr>
              <a:t>(wide-dynamic range, WDR) </a:t>
            </a:r>
            <a:r>
              <a:rPr lang="zh-CN" altLang="en-US" sz="1600" b="0" i="0" dirty="0">
                <a:effectLst/>
                <a:latin typeface="微软雅黑" panose="020B0503020204020204" pitchFamily="34" charset="-122"/>
                <a:ea typeface="微软雅黑" panose="020B0503020204020204" pitchFamily="34" charset="-122"/>
              </a:rPr>
              <a:t>神经元，减少后角疼痛信号上传；</a:t>
            </a:r>
            <a:endParaRPr lang="en-US" altLang="zh-CN" sz="16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i="0" dirty="0">
                <a:effectLst/>
                <a:latin typeface="微软雅黑" panose="020B0503020204020204" pitchFamily="34" charset="-122"/>
                <a:ea typeface="微软雅黑" panose="020B0503020204020204" pitchFamily="34" charset="-122"/>
              </a:rPr>
              <a:t>促进 </a:t>
            </a:r>
            <a:r>
              <a:rPr lang="en-US" altLang="zh-CN" sz="1600" b="0" i="0" dirty="0">
                <a:effectLst/>
                <a:latin typeface="微软雅黑" panose="020B0503020204020204" pitchFamily="34" charset="-122"/>
                <a:ea typeface="微软雅黑" panose="020B0503020204020204" pitchFamily="34" charset="-122"/>
              </a:rPr>
              <a:t>DRG </a:t>
            </a:r>
            <a:r>
              <a:rPr lang="zh-CN" altLang="en-US" sz="1600" b="0" i="0" dirty="0">
                <a:effectLst/>
                <a:latin typeface="微软雅黑" panose="020B0503020204020204" pitchFamily="34" charset="-122"/>
                <a:ea typeface="微软雅黑" panose="020B0503020204020204" pitchFamily="34" charset="-122"/>
              </a:rPr>
              <a:t>内释放</a:t>
            </a:r>
            <a:r>
              <a:rPr lang="zh-CN" altLang="en-US" sz="1600" b="0" i="0" dirty="0">
                <a:solidFill>
                  <a:srgbClr val="C00000"/>
                </a:solidFill>
                <a:effectLst/>
                <a:latin typeface="微软雅黑" panose="020B0503020204020204" pitchFamily="34" charset="-122"/>
                <a:ea typeface="微软雅黑" panose="020B0503020204020204" pitchFamily="34" charset="-122"/>
              </a:rPr>
              <a:t>神经递质</a:t>
            </a:r>
            <a:r>
              <a:rPr lang="zh-CN" altLang="en-US" sz="1600" b="0" i="0" dirty="0">
                <a:effectLst/>
                <a:latin typeface="微软雅黑" panose="020B0503020204020204" pitchFamily="34" charset="-122"/>
                <a:ea typeface="微软雅黑" panose="020B0503020204020204" pitchFamily="34" charset="-122"/>
              </a:rPr>
              <a:t>，降低假单极神经元兴奋性，减少过度放电；</a:t>
            </a:r>
            <a:endParaRPr lang="en-US" altLang="zh-CN" sz="16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i="0" dirty="0">
                <a:effectLst/>
                <a:latin typeface="微软雅黑" panose="020B0503020204020204" pitchFamily="34" charset="-122"/>
                <a:ea typeface="微软雅黑" panose="020B0503020204020204" pitchFamily="34" charset="-122"/>
              </a:rPr>
              <a:t>下调</a:t>
            </a:r>
            <a:r>
              <a:rPr lang="en-US" altLang="zh-CN" sz="1600" b="0" i="0" dirty="0">
                <a:effectLst/>
                <a:latin typeface="微软雅黑" panose="020B0503020204020204" pitchFamily="34" charset="-122"/>
                <a:ea typeface="微软雅黑" panose="020B0503020204020204" pitchFamily="34" charset="-122"/>
              </a:rPr>
              <a:t>DRG </a:t>
            </a:r>
            <a:r>
              <a:rPr lang="zh-CN" altLang="en-US" sz="1600" b="0" i="0" dirty="0">
                <a:effectLst/>
                <a:latin typeface="微软雅黑" panose="020B0503020204020204" pitchFamily="34" charset="-122"/>
                <a:ea typeface="微软雅黑" panose="020B0503020204020204" pitchFamily="34" charset="-122"/>
              </a:rPr>
              <a:t>内异常的</a:t>
            </a:r>
            <a:r>
              <a:rPr lang="zh-CN" altLang="en-US" sz="1600" b="0" i="0" dirty="0">
                <a:solidFill>
                  <a:srgbClr val="C00000"/>
                </a:solidFill>
                <a:effectLst/>
                <a:latin typeface="微软雅黑" panose="020B0503020204020204" pitchFamily="34" charset="-122"/>
                <a:ea typeface="微软雅黑" panose="020B0503020204020204" pitchFamily="34" charset="-122"/>
              </a:rPr>
              <a:t>钠离子通道</a:t>
            </a:r>
            <a:r>
              <a:rPr lang="zh-CN" altLang="en-US" sz="1600" b="0" i="0" dirty="0">
                <a:effectLst/>
                <a:latin typeface="微软雅黑" panose="020B0503020204020204" pitchFamily="34" charset="-122"/>
                <a:ea typeface="微软雅黑" panose="020B0503020204020204" pitchFamily="34" charset="-122"/>
              </a:rPr>
              <a:t>，上调</a:t>
            </a:r>
            <a:r>
              <a:rPr lang="zh-CN" altLang="en-US" sz="1600" b="0" i="0" dirty="0">
                <a:solidFill>
                  <a:srgbClr val="C00000"/>
                </a:solidFill>
                <a:effectLst/>
                <a:latin typeface="微软雅黑" panose="020B0503020204020204" pitchFamily="34" charset="-122"/>
                <a:ea typeface="微软雅黑" panose="020B0503020204020204" pitchFamily="34" charset="-122"/>
              </a:rPr>
              <a:t>钾离子通道</a:t>
            </a:r>
            <a:r>
              <a:rPr lang="zh-CN" altLang="en-US" sz="1600" b="0" i="0" dirty="0">
                <a:effectLst/>
                <a:latin typeface="微软雅黑" panose="020B0503020204020204" pitchFamily="34" charset="-122"/>
                <a:ea typeface="微软雅黑" panose="020B0503020204020204" pitchFamily="34" charset="-122"/>
              </a:rPr>
              <a:t>，恢复正常钙离子内流，降低假单极神经元的高兴奋性 ；</a:t>
            </a:r>
          </a:p>
          <a:p>
            <a:pPr marL="342900" indent="-342900">
              <a:lnSpc>
                <a:spcPct val="150000"/>
              </a:lnSpc>
              <a:buFont typeface="Wingdings" panose="05000000000000000000" pitchFamily="2" charset="2"/>
              <a:buChar char="Ø"/>
            </a:pPr>
            <a:r>
              <a:rPr lang="zh-CN" altLang="en-US" sz="1600" b="0" i="0" dirty="0">
                <a:effectLst/>
                <a:latin typeface="微软雅黑" panose="020B0503020204020204" pitchFamily="34" charset="-122"/>
                <a:ea typeface="微软雅黑" panose="020B0503020204020204" pitchFamily="34" charset="-122"/>
              </a:rPr>
              <a:t>激活</a:t>
            </a:r>
            <a:r>
              <a:rPr lang="zh-CN" altLang="en-US" sz="1600" b="0" i="0" dirty="0">
                <a:solidFill>
                  <a:srgbClr val="C00000"/>
                </a:solidFill>
                <a:effectLst/>
                <a:latin typeface="微软雅黑" panose="020B0503020204020204" pitchFamily="34" charset="-122"/>
                <a:ea typeface="微软雅黑" panose="020B0503020204020204" pitchFamily="34" charset="-122"/>
              </a:rPr>
              <a:t>脊髓以上中枢</a:t>
            </a:r>
            <a:r>
              <a:rPr lang="zh-CN" altLang="en-US" sz="1600" b="0" i="0" dirty="0">
                <a:effectLst/>
                <a:latin typeface="微软雅黑" panose="020B0503020204020204" pitchFamily="34" charset="-122"/>
                <a:ea typeface="微软雅黑" panose="020B0503020204020204" pitchFamily="34" charset="-122"/>
              </a:rPr>
              <a:t>，提高假单极神经元膜电位阈值 ；</a:t>
            </a:r>
            <a:endParaRPr lang="en-US" altLang="zh-CN" sz="16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b="0" i="0" dirty="0">
                <a:effectLst/>
                <a:latin typeface="微软雅黑" panose="020B0503020204020204" pitchFamily="34" charset="-122"/>
                <a:ea typeface="微软雅黑" panose="020B0503020204020204" pitchFamily="34" charset="-122"/>
              </a:rPr>
              <a:t>稳定 </a:t>
            </a:r>
            <a:r>
              <a:rPr lang="en-US" altLang="zh-CN" sz="1600" b="0" i="0" dirty="0">
                <a:effectLst/>
                <a:latin typeface="微软雅黑" panose="020B0503020204020204" pitchFamily="34" charset="-122"/>
                <a:ea typeface="微软雅黑" panose="020B0503020204020204" pitchFamily="34" charset="-122"/>
              </a:rPr>
              <a:t>DRG </a:t>
            </a:r>
            <a:r>
              <a:rPr lang="zh-CN" altLang="en-US" sz="1600" b="0" i="0" dirty="0">
                <a:effectLst/>
                <a:latin typeface="微软雅黑" panose="020B0503020204020204" pitchFamily="34" charset="-122"/>
                <a:ea typeface="微软雅黑" panose="020B0503020204020204" pitchFamily="34" charset="-122"/>
              </a:rPr>
              <a:t>内小胶质细胞和卫星细胞，减少</a:t>
            </a:r>
            <a:r>
              <a:rPr lang="zh-CN" altLang="en-US" sz="1600" b="0" i="0" dirty="0">
                <a:solidFill>
                  <a:srgbClr val="C00000"/>
                </a:solidFill>
                <a:effectLst/>
                <a:latin typeface="微软雅黑" panose="020B0503020204020204" pitchFamily="34" charset="-122"/>
                <a:ea typeface="微软雅黑" panose="020B0503020204020204" pitchFamily="34" charset="-122"/>
              </a:rPr>
              <a:t>炎性因子释放</a:t>
            </a:r>
            <a:r>
              <a:rPr lang="zh-CN" altLang="en-US" sz="1600" b="0" i="0" dirty="0">
                <a:effectLst/>
                <a:latin typeface="微软雅黑" panose="020B0503020204020204" pitchFamily="34" charset="-122"/>
                <a:ea typeface="微软雅黑" panose="020B0503020204020204" pitchFamily="34" charset="-122"/>
              </a:rPr>
              <a:t>等。</a:t>
            </a:r>
            <a:endParaRPr lang="en-US" altLang="zh-CN" sz="1600" b="0" i="0" dirty="0">
              <a:effectLst/>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C688FA87-56D0-172F-4850-23CAF24E3718}"/>
              </a:ext>
            </a:extLst>
          </p:cNvPr>
          <p:cNvPicPr>
            <a:picLocks noChangeAspect="1"/>
          </p:cNvPicPr>
          <p:nvPr/>
        </p:nvPicPr>
        <p:blipFill>
          <a:blip r:embed="rId4"/>
          <a:stretch>
            <a:fillRect/>
          </a:stretch>
        </p:blipFill>
        <p:spPr>
          <a:xfrm>
            <a:off x="7345322" y="2522669"/>
            <a:ext cx="4846678" cy="4335331"/>
          </a:xfrm>
          <a:prstGeom prst="rect">
            <a:avLst/>
          </a:prstGeom>
        </p:spPr>
      </p:pic>
    </p:spTree>
    <p:extLst>
      <p:ext uri="{BB962C8B-B14F-4D97-AF65-F5344CB8AC3E}">
        <p14:creationId xmlns:p14="http://schemas.microsoft.com/office/powerpoint/2010/main" val="252035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二、</a:t>
            </a:r>
            <a:r>
              <a:rPr lang="en-US" altLang="zh-CN" sz="4400" b="1" dirty="0">
                <a:solidFill>
                  <a:prstClr val="black">
                    <a:lumMod val="75000"/>
                    <a:lumOff val="25000"/>
                  </a:prstClr>
                </a:solidFill>
                <a:latin typeface="Arial" panose="020B0604020202020204"/>
                <a:ea typeface="华文楷体" panose="02010600040101010101" pitchFamily="2" charset="-122"/>
              </a:rPr>
              <a:t>DRGS</a:t>
            </a:r>
            <a:r>
              <a:rPr lang="zh-CN" altLang="en-US" sz="4400" b="1" dirty="0">
                <a:solidFill>
                  <a:prstClr val="black">
                    <a:lumMod val="75000"/>
                    <a:lumOff val="25000"/>
                  </a:prstClr>
                </a:solidFill>
                <a:latin typeface="Arial" panose="020B0604020202020204"/>
                <a:ea typeface="华文楷体" panose="02010600040101010101" pitchFamily="2" charset="-122"/>
              </a:rPr>
              <a:t>植入技术</a:t>
            </a:r>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556792"/>
            <a:ext cx="7050131" cy="465460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背根神经节电刺激 </a:t>
            </a:r>
            <a:r>
              <a:rPr lang="en-US" altLang="zh-CN" sz="2000" b="0" i="0" dirty="0">
                <a:effectLst/>
                <a:latin typeface="微软雅黑" panose="020B0503020204020204" pitchFamily="34" charset="-122"/>
                <a:ea typeface="微软雅黑" panose="020B0503020204020204" pitchFamily="34" charset="-122"/>
              </a:rPr>
              <a:t>(Dorsal Root Ganglion Stimulation, DRGS)</a:t>
            </a:r>
            <a:r>
              <a:rPr lang="zh-CN" altLang="en-US" sz="2000" b="0" i="0" dirty="0">
                <a:effectLst/>
                <a:latin typeface="微软雅黑" panose="020B0503020204020204" pitchFamily="34" charset="-122"/>
                <a:ea typeface="微软雅黑" panose="020B0503020204020204" pitchFamily="34" charset="-122"/>
              </a:rPr>
              <a:t>是对脊髓电刺激（</a:t>
            </a:r>
            <a:r>
              <a:rPr lang="en-US" altLang="zh-CN" sz="2000" b="0" i="0" dirty="0">
                <a:effectLst/>
                <a:latin typeface="微软雅黑" panose="020B0503020204020204" pitchFamily="34" charset="-122"/>
                <a:ea typeface="微软雅黑" panose="020B0503020204020204" pitchFamily="34" charset="-122"/>
              </a:rPr>
              <a:t>SCS</a:t>
            </a:r>
            <a:r>
              <a:rPr lang="zh-CN" altLang="en-US" sz="2000" b="0" i="0" dirty="0">
                <a:effectLst/>
                <a:latin typeface="微软雅黑" panose="020B0503020204020204" pitchFamily="34" charset="-122"/>
                <a:ea typeface="微软雅黑" panose="020B0503020204020204" pitchFamily="34" charset="-122"/>
              </a:rPr>
              <a:t>）的一种改进。手术首先将柔性穿刺针穿入人的背部，沿人体组织层间的空隙穿刺到背根神经节附近的空腔中，再将柔性电极沿路径放入空腔，并采取措施进行固定，对神经进行电刺激。</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穿刺</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电极植入</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电极固定</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sz="2000" b="0" i="0" dirty="0">
              <a:effectLst/>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DB559700-1D0D-AC5B-C830-222F3CD7AFF8}"/>
              </a:ext>
            </a:extLst>
          </p:cNvPr>
          <p:cNvPicPr>
            <a:picLocks noChangeAspect="1"/>
          </p:cNvPicPr>
          <p:nvPr/>
        </p:nvPicPr>
        <p:blipFill>
          <a:blip r:embed="rId3"/>
          <a:stretch>
            <a:fillRect/>
          </a:stretch>
        </p:blipFill>
        <p:spPr>
          <a:xfrm>
            <a:off x="7176120" y="692696"/>
            <a:ext cx="5012660" cy="5518222"/>
          </a:xfrm>
          <a:prstGeom prst="rect">
            <a:avLst/>
          </a:prstGeom>
        </p:spPr>
      </p:pic>
      <p:pic>
        <p:nvPicPr>
          <p:cNvPr id="10" name="图片 9">
            <a:extLst>
              <a:ext uri="{FF2B5EF4-FFF2-40B4-BE49-F238E27FC236}">
                <a16:creationId xmlns:a16="http://schemas.microsoft.com/office/drawing/2014/main" id="{FD5661E4-415E-32A7-CD7F-58C9B6BECE33}"/>
              </a:ext>
            </a:extLst>
          </p:cNvPr>
          <p:cNvPicPr>
            <a:picLocks noChangeAspect="1"/>
          </p:cNvPicPr>
          <p:nvPr/>
        </p:nvPicPr>
        <p:blipFill>
          <a:blip r:embed="rId4"/>
          <a:stretch>
            <a:fillRect/>
          </a:stretch>
        </p:blipFill>
        <p:spPr>
          <a:xfrm>
            <a:off x="3299625" y="4050052"/>
            <a:ext cx="3850104" cy="2807948"/>
          </a:xfrm>
          <a:prstGeom prst="rect">
            <a:avLst/>
          </a:prstGeom>
        </p:spPr>
      </p:pic>
    </p:spTree>
    <p:extLst>
      <p:ext uri="{BB962C8B-B14F-4D97-AF65-F5344CB8AC3E}">
        <p14:creationId xmlns:p14="http://schemas.microsoft.com/office/powerpoint/2010/main" val="274838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二、</a:t>
            </a:r>
            <a:r>
              <a:rPr lang="en-US" altLang="zh-CN" sz="4400" b="1" dirty="0">
                <a:solidFill>
                  <a:prstClr val="black">
                    <a:lumMod val="75000"/>
                    <a:lumOff val="25000"/>
                  </a:prstClr>
                </a:solidFill>
                <a:latin typeface="Arial" panose="020B0604020202020204"/>
                <a:ea typeface="华文楷体" panose="02010600040101010101" pitchFamily="2" charset="-122"/>
              </a:rPr>
              <a:t>DRGS</a:t>
            </a:r>
            <a:r>
              <a:rPr lang="zh-CN" altLang="en-US" sz="4400" b="1" dirty="0">
                <a:solidFill>
                  <a:prstClr val="black">
                    <a:lumMod val="75000"/>
                    <a:lumOff val="25000"/>
                  </a:prstClr>
                </a:solidFill>
                <a:latin typeface="Arial" panose="020B0604020202020204"/>
                <a:ea typeface="华文楷体" panose="02010600040101010101" pitchFamily="2" charset="-122"/>
              </a:rPr>
              <a:t>植入技术</a:t>
            </a:r>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412776"/>
            <a:ext cx="8418283" cy="4192943"/>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穿刺：穿刺有多种方法，常见的有单、双节段常规穿刺方法，此外还有逆向穿刺、经椎间孔穿刺等。行单节段技术穿刺时，进针点位于目标 </a:t>
            </a:r>
            <a:r>
              <a:rPr lang="en-US" altLang="zh-CN" sz="2000" b="0" i="0" dirty="0">
                <a:effectLst/>
                <a:latin typeface="微软雅黑" panose="020B0503020204020204" pitchFamily="34" charset="-122"/>
                <a:ea typeface="微软雅黑" panose="020B0503020204020204" pitchFamily="34" charset="-122"/>
              </a:rPr>
              <a:t>DRG </a:t>
            </a:r>
            <a:r>
              <a:rPr lang="zh-CN" altLang="en-US" sz="2000" b="0" i="0" dirty="0">
                <a:effectLst/>
                <a:latin typeface="微软雅黑" panose="020B0503020204020204" pitchFamily="34" charset="-122"/>
                <a:ea typeface="微软雅黑" panose="020B0503020204020204" pitchFamily="34" charset="-122"/>
              </a:rPr>
              <a:t>尾侧一个椎体水平的对侧；行双节段技术穿刺时，进针点位于目标</a:t>
            </a:r>
            <a:r>
              <a:rPr lang="en-US" altLang="zh-CN" sz="2000" b="0" i="0" dirty="0">
                <a:effectLst/>
                <a:latin typeface="微软雅黑" panose="020B0503020204020204" pitchFamily="34" charset="-122"/>
                <a:ea typeface="微软雅黑" panose="020B0503020204020204" pitchFamily="34" charset="-122"/>
              </a:rPr>
              <a:t>DRG </a:t>
            </a:r>
            <a:r>
              <a:rPr lang="zh-CN" altLang="en-US" sz="2000" b="0" i="0" dirty="0">
                <a:effectLst/>
                <a:latin typeface="微软雅黑" panose="020B0503020204020204" pitchFamily="34" charset="-122"/>
                <a:ea typeface="微软雅黑" panose="020B0503020204020204" pitchFamily="34" charset="-122"/>
              </a:rPr>
              <a:t>尾侧两个椎体水平的对侧。两者相比，双节段技术更常用，且电极更不易移位。路径多采用经椎板间入路，一般选择从尾端向头端穿刺。在确定穿刺点后，纵行切开皮肤及皮下组织约 </a:t>
            </a:r>
            <a:r>
              <a:rPr lang="en-US" altLang="zh-CN" sz="2000" b="0" i="0" dirty="0">
                <a:effectLst/>
                <a:latin typeface="微软雅黑" panose="020B0503020204020204" pitchFamily="34" charset="-122"/>
                <a:ea typeface="微软雅黑" panose="020B0503020204020204" pitchFamily="34" charset="-122"/>
              </a:rPr>
              <a:t>1.5</a:t>
            </a:r>
            <a:r>
              <a:rPr lang="zh-CN" altLang="en-US" sz="2000" b="0" i="0" dirty="0">
                <a:effectLst/>
                <a:latin typeface="微软雅黑" panose="020B0503020204020204" pitchFamily="34" charset="-122"/>
                <a:ea typeface="微软雅黑" panose="020B0503020204020204" pitchFamily="34" charset="-122"/>
              </a:rPr>
              <a:t>～</a:t>
            </a:r>
            <a:r>
              <a:rPr lang="en-US" altLang="zh-CN" sz="2000" b="0" i="0" dirty="0">
                <a:effectLst/>
                <a:latin typeface="微软雅黑" panose="020B0503020204020204" pitchFamily="34" charset="-122"/>
                <a:ea typeface="微软雅黑" panose="020B0503020204020204" pitchFamily="34" charset="-122"/>
              </a:rPr>
              <a:t>2 cm </a:t>
            </a:r>
            <a:r>
              <a:rPr lang="zh-CN" altLang="en-US" sz="2000" b="0" i="0" dirty="0">
                <a:effectLst/>
                <a:latin typeface="微软雅黑" panose="020B0503020204020204" pitchFamily="34" charset="-122"/>
                <a:ea typeface="微软雅黑" panose="020B0503020204020204" pitchFamily="34" charset="-122"/>
              </a:rPr>
              <a:t>至肌筋膜，适当游离肌筋膜表层，作为电极锚定点。之后则穿刺进针，并通过旋转斜尖方向</a:t>
            </a:r>
            <a:endParaRPr lang="en-US" altLang="zh-CN" sz="2000" b="0" i="0" dirty="0">
              <a:effectLst/>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b="0" i="0" dirty="0">
                <a:effectLst/>
                <a:latin typeface="微软雅黑" panose="020B0503020204020204" pitchFamily="34" charset="-122"/>
                <a:ea typeface="微软雅黑" panose="020B0503020204020204" pitchFamily="34" charset="-122"/>
              </a:rPr>
              <a:t>来调整角度。</a:t>
            </a:r>
            <a:endParaRPr lang="en-US" altLang="zh-CN" sz="2000" b="0" i="0" dirty="0">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635BE0B0-2A6A-709F-BD1E-299C53514CB5}"/>
              </a:ext>
            </a:extLst>
          </p:cNvPr>
          <p:cNvPicPr>
            <a:picLocks noChangeAspect="1"/>
          </p:cNvPicPr>
          <p:nvPr/>
        </p:nvPicPr>
        <p:blipFill>
          <a:blip r:embed="rId3"/>
          <a:stretch>
            <a:fillRect/>
          </a:stretch>
        </p:blipFill>
        <p:spPr>
          <a:xfrm>
            <a:off x="2279576" y="4682389"/>
            <a:ext cx="6384032" cy="2199341"/>
          </a:xfrm>
          <a:prstGeom prst="rect">
            <a:avLst/>
          </a:prstGeom>
        </p:spPr>
      </p:pic>
      <p:pic>
        <p:nvPicPr>
          <p:cNvPr id="7" name="图片 6">
            <a:extLst>
              <a:ext uri="{FF2B5EF4-FFF2-40B4-BE49-F238E27FC236}">
                <a16:creationId xmlns:a16="http://schemas.microsoft.com/office/drawing/2014/main" id="{2977AE36-B6FA-5999-AE64-B5AD75D39FBE}"/>
              </a:ext>
            </a:extLst>
          </p:cNvPr>
          <p:cNvPicPr>
            <a:picLocks noChangeAspect="1"/>
          </p:cNvPicPr>
          <p:nvPr/>
        </p:nvPicPr>
        <p:blipFill>
          <a:blip r:embed="rId4"/>
          <a:stretch>
            <a:fillRect/>
          </a:stretch>
        </p:blipFill>
        <p:spPr>
          <a:xfrm>
            <a:off x="8544272" y="2780731"/>
            <a:ext cx="3581900" cy="4077269"/>
          </a:xfrm>
          <a:prstGeom prst="rect">
            <a:avLst/>
          </a:prstGeom>
        </p:spPr>
      </p:pic>
      <p:pic>
        <p:nvPicPr>
          <p:cNvPr id="8" name="内容占位符 6">
            <a:extLst>
              <a:ext uri="{FF2B5EF4-FFF2-40B4-BE49-F238E27FC236}">
                <a16:creationId xmlns:a16="http://schemas.microsoft.com/office/drawing/2014/main" id="{1B1D4D85-7C0B-D1F4-8D21-50EF6626C822}"/>
              </a:ext>
            </a:extLst>
          </p:cNvPr>
          <p:cNvPicPr>
            <a:picLocks noChangeAspect="1"/>
          </p:cNvPicPr>
          <p:nvPr/>
        </p:nvPicPr>
        <p:blipFill rotWithShape="1">
          <a:blip r:embed="rId5"/>
          <a:srcRect l="20263" t="12733" r="22036" b="15413"/>
          <a:stretch/>
        </p:blipFill>
        <p:spPr>
          <a:xfrm>
            <a:off x="8572255" y="259398"/>
            <a:ext cx="3553917" cy="2489409"/>
          </a:xfrm>
          <a:prstGeom prst="rect">
            <a:avLst/>
          </a:prstGeom>
        </p:spPr>
      </p:pic>
    </p:spTree>
    <p:extLst>
      <p:ext uri="{BB962C8B-B14F-4D97-AF65-F5344CB8AC3E}">
        <p14:creationId xmlns:p14="http://schemas.microsoft.com/office/powerpoint/2010/main" val="27581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二、</a:t>
            </a:r>
            <a:r>
              <a:rPr lang="en-US" altLang="zh-CN" sz="4400" b="1" dirty="0">
                <a:solidFill>
                  <a:prstClr val="black">
                    <a:lumMod val="75000"/>
                    <a:lumOff val="25000"/>
                  </a:prstClr>
                </a:solidFill>
                <a:latin typeface="Arial" panose="020B0604020202020204"/>
                <a:ea typeface="华文楷体" panose="02010600040101010101" pitchFamily="2" charset="-122"/>
              </a:rPr>
              <a:t>DRGS</a:t>
            </a:r>
            <a:r>
              <a:rPr lang="zh-CN" altLang="en-US" sz="4400" b="1" dirty="0">
                <a:solidFill>
                  <a:prstClr val="black">
                    <a:lumMod val="75000"/>
                    <a:lumOff val="25000"/>
                  </a:prstClr>
                </a:solidFill>
                <a:latin typeface="Arial" panose="020B0604020202020204"/>
                <a:ea typeface="华文楷体" panose="02010600040101010101" pitchFamily="2" charset="-122"/>
              </a:rPr>
              <a:t>植入技术</a:t>
            </a:r>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556792"/>
            <a:ext cx="11730651" cy="1422954"/>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电极植入：穿刺时阻力丧失可以证明针尖已经进入硬膜外腔。结合术中刺激、病人反馈及 </a:t>
            </a:r>
            <a:r>
              <a:rPr lang="en-US" altLang="zh-CN" sz="2000" b="0" i="0" dirty="0">
                <a:effectLst/>
                <a:latin typeface="微软雅黑" panose="020B0503020204020204" pitchFamily="34" charset="-122"/>
                <a:ea typeface="微软雅黑" panose="020B0503020204020204" pitchFamily="34" charset="-122"/>
              </a:rPr>
              <a:t>X </a:t>
            </a:r>
            <a:r>
              <a:rPr lang="zh-CN" altLang="en-US" sz="2000" b="0" i="0" dirty="0">
                <a:effectLst/>
                <a:latin typeface="微软雅黑" panose="020B0503020204020204" pitchFamily="34" charset="-122"/>
                <a:ea typeface="微软雅黑" panose="020B0503020204020204" pitchFamily="34" charset="-122"/>
              </a:rPr>
              <a:t>线检查来确定电极的最佳位置。为使电极到位，需要不断调整穿刺针的位置和角度，并且交替进行锁定和解锁并推进电极，采用硬膜外减压环来尽量减少张力，防止电极折断，同时也可辅助固定。</a:t>
            </a:r>
            <a:endParaRPr lang="en-US" altLang="zh-CN" sz="2000" b="0" i="0" dirty="0">
              <a:effectLst/>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A6A96A2F-6FAF-D6B6-AF70-B1C92EC7BB58}"/>
              </a:ext>
            </a:extLst>
          </p:cNvPr>
          <p:cNvPicPr>
            <a:picLocks noChangeAspect="1"/>
          </p:cNvPicPr>
          <p:nvPr/>
        </p:nvPicPr>
        <p:blipFill>
          <a:blip r:embed="rId3"/>
          <a:stretch>
            <a:fillRect/>
          </a:stretch>
        </p:blipFill>
        <p:spPr>
          <a:xfrm>
            <a:off x="6960096" y="3421546"/>
            <a:ext cx="5194426" cy="3444609"/>
          </a:xfrm>
          <a:prstGeom prst="rect">
            <a:avLst/>
          </a:prstGeom>
        </p:spPr>
      </p:pic>
      <p:pic>
        <p:nvPicPr>
          <p:cNvPr id="8" name="图片 7">
            <a:extLst>
              <a:ext uri="{FF2B5EF4-FFF2-40B4-BE49-F238E27FC236}">
                <a16:creationId xmlns:a16="http://schemas.microsoft.com/office/drawing/2014/main" id="{FA477393-1C70-AADD-08A8-6DE12B59ECE3}"/>
              </a:ext>
            </a:extLst>
          </p:cNvPr>
          <p:cNvPicPr>
            <a:picLocks noChangeAspect="1"/>
          </p:cNvPicPr>
          <p:nvPr/>
        </p:nvPicPr>
        <p:blipFill>
          <a:blip r:embed="rId4"/>
          <a:stretch>
            <a:fillRect/>
          </a:stretch>
        </p:blipFill>
        <p:spPr>
          <a:xfrm>
            <a:off x="12514" y="4581128"/>
            <a:ext cx="6384032" cy="2199341"/>
          </a:xfrm>
          <a:prstGeom prst="rect">
            <a:avLst/>
          </a:prstGeom>
        </p:spPr>
      </p:pic>
      <p:sp>
        <p:nvSpPr>
          <p:cNvPr id="9" name="文本框 8">
            <a:extLst>
              <a:ext uri="{FF2B5EF4-FFF2-40B4-BE49-F238E27FC236}">
                <a16:creationId xmlns:a16="http://schemas.microsoft.com/office/drawing/2014/main" id="{80104288-BDDE-1AB5-3751-69E338E69A9C}"/>
              </a:ext>
            </a:extLst>
          </p:cNvPr>
          <p:cNvSpPr txBox="1"/>
          <p:nvPr/>
        </p:nvSpPr>
        <p:spPr>
          <a:xfrm>
            <a:off x="197997" y="2996952"/>
            <a:ext cx="6690091" cy="188461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电极固定：在皮肤进针点切一个切口直至肌筋膜，然后像典型</a:t>
            </a:r>
            <a:r>
              <a:rPr lang="en-US" altLang="zh-CN" sz="2000" b="0" i="0" dirty="0">
                <a:effectLst/>
                <a:latin typeface="微软雅黑" panose="020B0503020204020204" pitchFamily="34" charset="-122"/>
                <a:ea typeface="微软雅黑" panose="020B0503020204020204" pitchFamily="34" charset="-122"/>
              </a:rPr>
              <a:t>SCS</a:t>
            </a:r>
            <a:r>
              <a:rPr lang="zh-CN" altLang="en-US" sz="2000" b="0" i="0" dirty="0">
                <a:effectLst/>
                <a:latin typeface="微软雅黑" panose="020B0503020204020204" pitchFamily="34" charset="-122"/>
                <a:ea typeface="微软雅黑" panose="020B0503020204020204" pitchFamily="34" charset="-122"/>
              </a:rPr>
              <a:t>一样把电极固定在筋膜上。有研究建议电极后部再于硬膜囊外盘一个袢（</a:t>
            </a:r>
            <a:r>
              <a:rPr lang="en-US" altLang="zh-CN" sz="2000" b="0" i="0" dirty="0" err="1">
                <a:effectLst/>
                <a:latin typeface="微软雅黑" panose="020B0503020204020204" pitchFamily="34" charset="-122"/>
                <a:ea typeface="微软雅黑" panose="020B0503020204020204" pitchFamily="34" charset="-122"/>
              </a:rPr>
              <a:t>pàn</a:t>
            </a:r>
            <a:r>
              <a:rPr lang="zh-CN" altLang="en-US" sz="2000" b="0" i="0" dirty="0">
                <a:effectLst/>
                <a:latin typeface="微软雅黑" panose="020B0503020204020204" pitchFamily="34" charset="-122"/>
                <a:ea typeface="微软雅黑" panose="020B0503020204020204" pitchFamily="34" charset="-122"/>
              </a:rPr>
              <a:t>），可减少脊柱活动带来的电极位置活动</a:t>
            </a:r>
            <a:endParaRPr lang="en-US" altLang="zh-CN" sz="2000" b="0" i="0"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22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三、</a:t>
            </a:r>
            <a:r>
              <a:rPr kumimoji="0" lang="en-US" altLang="zh-CN"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DRGS</a:t>
            </a:r>
            <a:r>
              <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和</a:t>
            </a:r>
            <a:r>
              <a:rPr kumimoji="0" lang="en-US" altLang="zh-CN"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SCS</a:t>
            </a:r>
            <a:r>
              <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的比较</a:t>
            </a:r>
          </a:p>
          <a:p>
            <a:endPar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endParaRPr>
          </a:p>
          <a:p>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556792"/>
            <a:ext cx="11514627" cy="3269613"/>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sz="2000" b="0" i="0" dirty="0">
                <a:effectLst/>
                <a:latin typeface="微软雅黑" panose="020B0503020204020204" pitchFamily="34" charset="-122"/>
                <a:ea typeface="微软雅黑" panose="020B0503020204020204" pitchFamily="34" charset="-122"/>
              </a:rPr>
              <a:t>DRG </a:t>
            </a:r>
            <a:r>
              <a:rPr lang="zh-CN" altLang="en-US" sz="2000" b="0" i="0" dirty="0">
                <a:effectLst/>
                <a:latin typeface="微软雅黑" panose="020B0503020204020204" pitchFamily="34" charset="-122"/>
                <a:ea typeface="微软雅黑" panose="020B0503020204020204" pitchFamily="34" charset="-122"/>
              </a:rPr>
              <a:t>周边空间小，电极和</a:t>
            </a:r>
            <a:r>
              <a:rPr lang="en-US" altLang="zh-CN" sz="2000" b="0" i="0" dirty="0">
                <a:effectLst/>
                <a:latin typeface="微软雅黑" panose="020B0503020204020204" pitchFamily="34" charset="-122"/>
                <a:ea typeface="微软雅黑" panose="020B0503020204020204" pitchFamily="34" charset="-122"/>
              </a:rPr>
              <a:t>DRG</a:t>
            </a:r>
            <a:r>
              <a:rPr lang="zh-CN" altLang="en-US" sz="2000" b="0" i="0" dirty="0">
                <a:effectLst/>
                <a:latin typeface="微软雅黑" panose="020B0503020204020204" pitchFamily="34" charset="-122"/>
                <a:ea typeface="微软雅黑" panose="020B0503020204020204" pitchFamily="34" charset="-122"/>
              </a:rPr>
              <a:t>接触紧密，导致植入后很难移位，体位和活动对其刺激强度的影响很小；但同时，它的植入难度也较大，且在植入后无法像</a:t>
            </a:r>
            <a:r>
              <a:rPr lang="en-US" altLang="zh-CN" sz="2000" b="0" i="0" dirty="0">
                <a:effectLst/>
                <a:latin typeface="微软雅黑" panose="020B0503020204020204" pitchFamily="34" charset="-122"/>
                <a:ea typeface="微软雅黑" panose="020B0503020204020204" pitchFamily="34" charset="-122"/>
              </a:rPr>
              <a:t>SCS</a:t>
            </a:r>
            <a:r>
              <a:rPr lang="zh-CN" altLang="en-US" sz="2000" b="0" i="0" dirty="0">
                <a:effectLst/>
                <a:latin typeface="微软雅黑" panose="020B0503020204020204" pitchFamily="34" charset="-122"/>
                <a:ea typeface="微软雅黑" panose="020B0503020204020204" pitchFamily="34" charset="-122"/>
              </a:rPr>
              <a:t>一样灵活调整位置。</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en-US" altLang="zh-CN" sz="2000" b="0" i="0" dirty="0">
                <a:effectLst/>
                <a:latin typeface="微软雅黑" panose="020B0503020204020204" pitchFamily="34" charset="-122"/>
                <a:ea typeface="微软雅黑" panose="020B0503020204020204" pitchFamily="34" charset="-122"/>
              </a:rPr>
              <a:t>SCS </a:t>
            </a:r>
            <a:r>
              <a:rPr lang="zh-CN" altLang="en-US" sz="2000" b="0" i="0" dirty="0">
                <a:effectLst/>
                <a:latin typeface="微软雅黑" panose="020B0503020204020204" pitchFamily="34" charset="-122"/>
                <a:ea typeface="微软雅黑" panose="020B0503020204020204" pitchFamily="34" charset="-122"/>
              </a:rPr>
              <a:t>优先刺激 </a:t>
            </a:r>
            <a:r>
              <a:rPr lang="en-US" altLang="zh-CN" sz="2000" b="0" i="0" dirty="0">
                <a:effectLst/>
                <a:latin typeface="微软雅黑" panose="020B0503020204020204" pitchFamily="34" charset="-122"/>
                <a:ea typeface="微软雅黑" panose="020B0503020204020204" pitchFamily="34" charset="-122"/>
              </a:rPr>
              <a:t>Aβ </a:t>
            </a:r>
            <a:r>
              <a:rPr lang="zh-CN" altLang="en-US" sz="2000" b="0" i="0" dirty="0">
                <a:effectLst/>
                <a:latin typeface="微软雅黑" panose="020B0503020204020204" pitchFamily="34" charset="-122"/>
                <a:ea typeface="微软雅黑" panose="020B0503020204020204" pitchFamily="34" charset="-122"/>
              </a:rPr>
              <a:t>纤维，而</a:t>
            </a:r>
            <a:r>
              <a:rPr lang="en-US" altLang="zh-CN" sz="2000" b="0" i="0" dirty="0">
                <a:effectLst/>
                <a:latin typeface="微软雅黑" panose="020B0503020204020204" pitchFamily="34" charset="-122"/>
                <a:ea typeface="微软雅黑" panose="020B0503020204020204" pitchFamily="34" charset="-122"/>
              </a:rPr>
              <a:t>DRGS</a:t>
            </a:r>
            <a:r>
              <a:rPr lang="zh-CN" altLang="en-US" sz="2000" b="0" i="0" dirty="0">
                <a:effectLst/>
                <a:latin typeface="微软雅黑" panose="020B0503020204020204" pitchFamily="34" charset="-122"/>
                <a:ea typeface="微软雅黑" panose="020B0503020204020204" pitchFamily="34" charset="-122"/>
              </a:rPr>
              <a:t>可同时刺激 </a:t>
            </a:r>
            <a:r>
              <a:rPr lang="en-US" altLang="zh-CN" sz="2000" b="0" i="0" dirty="0">
                <a:effectLst/>
                <a:latin typeface="微软雅黑" panose="020B0503020204020204" pitchFamily="34" charset="-122"/>
                <a:ea typeface="微软雅黑" panose="020B0503020204020204" pitchFamily="34" charset="-122"/>
              </a:rPr>
              <a:t>Aβ </a:t>
            </a:r>
            <a:r>
              <a:rPr lang="zh-CN" altLang="en-US" sz="2000" b="0" i="0" dirty="0">
                <a:effectLst/>
                <a:latin typeface="微软雅黑" panose="020B0503020204020204" pitchFamily="34" charset="-122"/>
                <a:ea typeface="微软雅黑" panose="020B0503020204020204" pitchFamily="34" charset="-122"/>
              </a:rPr>
              <a:t>纤维、</a:t>
            </a:r>
            <a:r>
              <a:rPr lang="en-US" altLang="zh-CN" sz="2000" b="0" i="0" dirty="0" err="1">
                <a:effectLst/>
                <a:latin typeface="微软雅黑" panose="020B0503020204020204" pitchFamily="34" charset="-122"/>
                <a:ea typeface="微软雅黑" panose="020B0503020204020204" pitchFamily="34" charset="-122"/>
              </a:rPr>
              <a:t>Aδ</a:t>
            </a:r>
            <a:r>
              <a:rPr lang="en-US" altLang="zh-CN" sz="2000" b="0" i="0" dirty="0">
                <a:effectLst/>
                <a:latin typeface="微软雅黑" panose="020B0503020204020204" pitchFamily="34" charset="-122"/>
                <a:ea typeface="微软雅黑" panose="020B0503020204020204" pitchFamily="34" charset="-122"/>
              </a:rPr>
              <a:t> </a:t>
            </a:r>
            <a:r>
              <a:rPr lang="zh-CN" altLang="en-US" sz="2000" b="0" i="0" dirty="0">
                <a:effectLst/>
                <a:latin typeface="微软雅黑" panose="020B0503020204020204" pitchFamily="34" charset="-122"/>
                <a:ea typeface="微软雅黑" panose="020B0503020204020204" pitchFamily="34" charset="-122"/>
              </a:rPr>
              <a:t>纤维和 </a:t>
            </a:r>
            <a:r>
              <a:rPr lang="en-US" altLang="zh-CN" sz="2000" b="0" i="0" dirty="0">
                <a:effectLst/>
                <a:latin typeface="微软雅黑" panose="020B0503020204020204" pitchFamily="34" charset="-122"/>
                <a:ea typeface="微软雅黑" panose="020B0503020204020204" pitchFamily="34" charset="-122"/>
              </a:rPr>
              <a:t>C </a:t>
            </a:r>
            <a:r>
              <a:rPr lang="zh-CN" altLang="en-US" sz="2000" b="0" i="0" dirty="0">
                <a:effectLst/>
                <a:latin typeface="微软雅黑" panose="020B0503020204020204" pitchFamily="34" charset="-122"/>
                <a:ea typeface="微软雅黑" panose="020B0503020204020204" pitchFamily="34" charset="-122"/>
              </a:rPr>
              <a:t>纤维，刺激范围更大，可以稳定覆盖腰背部和足部等肢体的远端，相比</a:t>
            </a:r>
            <a:r>
              <a:rPr lang="en-US" altLang="zh-CN" sz="2000" b="0" i="0" dirty="0">
                <a:effectLst/>
                <a:latin typeface="微软雅黑" panose="020B0503020204020204" pitchFamily="34" charset="-122"/>
                <a:ea typeface="微软雅黑" panose="020B0503020204020204" pitchFamily="34" charset="-122"/>
              </a:rPr>
              <a:t>SCS</a:t>
            </a:r>
            <a:r>
              <a:rPr lang="zh-CN" altLang="en-US" sz="2000" b="0" i="0" dirty="0">
                <a:effectLst/>
                <a:latin typeface="微软雅黑" panose="020B0503020204020204" pitchFamily="34" charset="-122"/>
                <a:ea typeface="微软雅黑" panose="020B0503020204020204" pitchFamily="34" charset="-122"/>
              </a:rPr>
              <a:t>适应症更多；</a:t>
            </a:r>
            <a:endParaRPr lang="en-US" altLang="zh-CN" sz="2000" b="0" i="0" dirty="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背根神经节的神经元周围有一层很薄的脑脊液，形成一个凹槽，它能使电流分散减少，限制刺激信号向周围组织传递，让刺激区域更精准，减少非疼痛区域的感觉；同时因为电流不分散，导致其需要的电流也较小，节约电量；</a:t>
            </a:r>
            <a:endParaRPr lang="en-US" altLang="zh-CN" sz="2000" b="0" i="0" dirty="0">
              <a:effectLst/>
              <a:latin typeface="微软雅黑" panose="020B0503020204020204" pitchFamily="34" charset="-122"/>
              <a:ea typeface="微软雅黑" panose="020B0503020204020204" pitchFamily="34" charset="-122"/>
            </a:endParaRPr>
          </a:p>
        </p:txBody>
      </p:sp>
      <p:graphicFrame>
        <p:nvGraphicFramePr>
          <p:cNvPr id="3" name="表格 2">
            <a:extLst>
              <a:ext uri="{FF2B5EF4-FFF2-40B4-BE49-F238E27FC236}">
                <a16:creationId xmlns:a16="http://schemas.microsoft.com/office/drawing/2014/main" id="{54438FB0-813B-EE71-44A3-68149ED461CA}"/>
              </a:ext>
            </a:extLst>
          </p:cNvPr>
          <p:cNvGraphicFramePr>
            <a:graphicFrameLocks noGrp="1"/>
          </p:cNvGraphicFramePr>
          <p:nvPr>
            <p:extLst>
              <p:ext uri="{D42A27DB-BD31-4B8C-83A1-F6EECF244321}">
                <p14:modId xmlns:p14="http://schemas.microsoft.com/office/powerpoint/2010/main" val="2446218694"/>
              </p:ext>
            </p:extLst>
          </p:nvPr>
        </p:nvGraphicFramePr>
        <p:xfrm>
          <a:off x="1818176" y="4869160"/>
          <a:ext cx="8424938" cy="1920240"/>
        </p:xfrm>
        <a:graphic>
          <a:graphicData uri="http://schemas.openxmlformats.org/drawingml/2006/table">
            <a:tbl>
              <a:tblPr firstRow="1" bandRow="1">
                <a:tableStyleId>{5C22544A-7EE6-4342-B048-85BDC9FD1C3A}</a:tableStyleId>
              </a:tblPr>
              <a:tblGrid>
                <a:gridCol w="1044414">
                  <a:extLst>
                    <a:ext uri="{9D8B030D-6E8A-4147-A177-3AD203B41FA5}">
                      <a16:colId xmlns:a16="http://schemas.microsoft.com/office/drawing/2014/main" val="942014940"/>
                    </a:ext>
                  </a:extLst>
                </a:gridCol>
                <a:gridCol w="1462179">
                  <a:extLst>
                    <a:ext uri="{9D8B030D-6E8A-4147-A177-3AD203B41FA5}">
                      <a16:colId xmlns:a16="http://schemas.microsoft.com/office/drawing/2014/main" val="1383373784"/>
                    </a:ext>
                  </a:extLst>
                </a:gridCol>
                <a:gridCol w="1183669">
                  <a:extLst>
                    <a:ext uri="{9D8B030D-6E8A-4147-A177-3AD203B41FA5}">
                      <a16:colId xmlns:a16="http://schemas.microsoft.com/office/drawing/2014/main" val="3688919955"/>
                    </a:ext>
                  </a:extLst>
                </a:gridCol>
                <a:gridCol w="1183669">
                  <a:extLst>
                    <a:ext uri="{9D8B030D-6E8A-4147-A177-3AD203B41FA5}">
                      <a16:colId xmlns:a16="http://schemas.microsoft.com/office/drawing/2014/main" val="2202528568"/>
                    </a:ext>
                  </a:extLst>
                </a:gridCol>
                <a:gridCol w="1114042">
                  <a:extLst>
                    <a:ext uri="{9D8B030D-6E8A-4147-A177-3AD203B41FA5}">
                      <a16:colId xmlns:a16="http://schemas.microsoft.com/office/drawing/2014/main" val="2517912398"/>
                    </a:ext>
                  </a:extLst>
                </a:gridCol>
                <a:gridCol w="1140820">
                  <a:extLst>
                    <a:ext uri="{9D8B030D-6E8A-4147-A177-3AD203B41FA5}">
                      <a16:colId xmlns:a16="http://schemas.microsoft.com/office/drawing/2014/main" val="3259569460"/>
                    </a:ext>
                  </a:extLst>
                </a:gridCol>
                <a:gridCol w="1296145">
                  <a:extLst>
                    <a:ext uri="{9D8B030D-6E8A-4147-A177-3AD203B41FA5}">
                      <a16:colId xmlns:a16="http://schemas.microsoft.com/office/drawing/2014/main" val="3702300517"/>
                    </a:ext>
                  </a:extLst>
                </a:gridCol>
              </a:tblGrid>
              <a:tr h="560053">
                <a:tc>
                  <a:txBody>
                    <a:bodyPr/>
                    <a:lstStyle/>
                    <a:p>
                      <a:endParaRPr lang="zh-CN" altLang="en-US" dirty="0"/>
                    </a:p>
                  </a:txBody>
                  <a:tcPr/>
                </a:tc>
                <a:tc>
                  <a:txBody>
                    <a:bodyPr/>
                    <a:lstStyle/>
                    <a:p>
                      <a:r>
                        <a:rPr lang="zh-CN" altLang="en-US" dirty="0"/>
                        <a:t>发展时间</a:t>
                      </a:r>
                    </a:p>
                  </a:txBody>
                  <a:tcPr/>
                </a:tc>
                <a:tc>
                  <a:txBody>
                    <a:bodyPr/>
                    <a:lstStyle/>
                    <a:p>
                      <a:r>
                        <a:rPr lang="zh-CN" altLang="en-US" dirty="0"/>
                        <a:t>电极移位</a:t>
                      </a:r>
                    </a:p>
                  </a:txBody>
                  <a:tcPr/>
                </a:tc>
                <a:tc>
                  <a:txBody>
                    <a:bodyPr/>
                    <a:lstStyle/>
                    <a:p>
                      <a:r>
                        <a:rPr lang="zh-CN" altLang="en-US" dirty="0"/>
                        <a:t>刺激范围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刺激区域</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镇痛机制</a:t>
                      </a:r>
                    </a:p>
                    <a:p>
                      <a:endParaRPr lang="zh-CN" altLang="en-US" dirty="0"/>
                    </a:p>
                  </a:txBody>
                  <a:tcPr/>
                </a:tc>
                <a:tc>
                  <a:txBody>
                    <a:bodyPr/>
                    <a:lstStyle/>
                    <a:p>
                      <a:r>
                        <a:rPr lang="zh-CN" altLang="en-US" dirty="0"/>
                        <a:t>植入</a:t>
                      </a:r>
                    </a:p>
                  </a:txBody>
                  <a:tcPr/>
                </a:tc>
                <a:extLst>
                  <a:ext uri="{0D108BD9-81ED-4DB2-BD59-A6C34878D82A}">
                    <a16:rowId xmlns:a16="http://schemas.microsoft.com/office/drawing/2014/main" val="3930469037"/>
                  </a:ext>
                </a:extLst>
              </a:tr>
              <a:tr h="560053">
                <a:tc>
                  <a:txBody>
                    <a:bodyPr/>
                    <a:lstStyle/>
                    <a:p>
                      <a:r>
                        <a:rPr lang="zh-CN" altLang="en-US" dirty="0"/>
                        <a:t>传统</a:t>
                      </a:r>
                      <a:r>
                        <a:rPr lang="en-US" altLang="zh-CN" dirty="0"/>
                        <a:t>SCS</a:t>
                      </a:r>
                      <a:endParaRPr lang="zh-CN" altLang="en-US" dirty="0"/>
                    </a:p>
                  </a:txBody>
                  <a:tcPr/>
                </a:tc>
                <a:tc>
                  <a:txBody>
                    <a:bodyPr/>
                    <a:lstStyle/>
                    <a:p>
                      <a:r>
                        <a:rPr lang="en-US" altLang="zh-CN" dirty="0"/>
                        <a:t>56</a:t>
                      </a:r>
                      <a:r>
                        <a:rPr lang="zh-CN" altLang="en-US" dirty="0"/>
                        <a:t>年（</a:t>
                      </a:r>
                      <a:r>
                        <a:rPr lang="en-US" altLang="zh-CN" dirty="0"/>
                        <a:t>1967</a:t>
                      </a:r>
                      <a:r>
                        <a:rPr lang="zh-CN" altLang="en-US" dirty="0"/>
                        <a:t>）</a:t>
                      </a:r>
                    </a:p>
                  </a:txBody>
                  <a:tcPr/>
                </a:tc>
                <a:tc>
                  <a:txBody>
                    <a:bodyPr/>
                    <a:lstStyle/>
                    <a:p>
                      <a:r>
                        <a:rPr lang="zh-CN" altLang="en-US" dirty="0"/>
                        <a:t>较易</a:t>
                      </a:r>
                    </a:p>
                  </a:txBody>
                  <a:tcPr/>
                </a:tc>
                <a:tc>
                  <a:txBody>
                    <a:bodyPr/>
                    <a:lstStyle/>
                    <a:p>
                      <a:r>
                        <a:rPr lang="zh-CN" altLang="en-US" dirty="0"/>
                        <a:t>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分散</a:t>
                      </a:r>
                    </a:p>
                    <a:p>
                      <a:endParaRPr lang="zh-CN" altLang="en-US" dirty="0"/>
                    </a:p>
                  </a:txBody>
                  <a:tcPr/>
                </a:tc>
                <a:tc>
                  <a:txBody>
                    <a:bodyPr/>
                    <a:lstStyle/>
                    <a:p>
                      <a:r>
                        <a:rPr lang="zh-CN" altLang="en-US" dirty="0"/>
                        <a:t>较明确</a:t>
                      </a:r>
                    </a:p>
                  </a:txBody>
                  <a:tcPr/>
                </a:tc>
                <a:tc>
                  <a:txBody>
                    <a:bodyPr/>
                    <a:lstStyle/>
                    <a:p>
                      <a:r>
                        <a:rPr lang="zh-CN" altLang="en-US" dirty="0"/>
                        <a:t>较易</a:t>
                      </a:r>
                    </a:p>
                  </a:txBody>
                  <a:tcPr/>
                </a:tc>
                <a:extLst>
                  <a:ext uri="{0D108BD9-81ED-4DB2-BD59-A6C34878D82A}">
                    <a16:rowId xmlns:a16="http://schemas.microsoft.com/office/drawing/2014/main" val="1220510133"/>
                  </a:ext>
                </a:extLst>
              </a:tr>
              <a:tr h="560053">
                <a:tc>
                  <a:txBody>
                    <a:bodyPr/>
                    <a:lstStyle/>
                    <a:p>
                      <a:r>
                        <a:rPr lang="en-US" altLang="zh-CN" dirty="0"/>
                        <a:t>DRGS</a:t>
                      </a:r>
                      <a:endParaRPr lang="zh-CN" altLang="en-US" dirty="0"/>
                    </a:p>
                  </a:txBody>
                  <a:tcPr/>
                </a:tc>
                <a:tc>
                  <a:txBody>
                    <a:bodyPr/>
                    <a:lstStyle/>
                    <a:p>
                      <a:r>
                        <a:rPr lang="zh-CN" altLang="en-US" dirty="0"/>
                        <a:t>不到</a:t>
                      </a:r>
                      <a:r>
                        <a:rPr lang="en-US" altLang="zh-CN" dirty="0"/>
                        <a:t>10</a:t>
                      </a:r>
                      <a:r>
                        <a:rPr lang="zh-CN" altLang="en-US" dirty="0"/>
                        <a:t>年</a:t>
                      </a:r>
                    </a:p>
                  </a:txBody>
                  <a:tcPr/>
                </a:tc>
                <a:tc>
                  <a:txBody>
                    <a:bodyPr/>
                    <a:lstStyle/>
                    <a:p>
                      <a:r>
                        <a:rPr lang="zh-CN" altLang="en-US" dirty="0"/>
                        <a:t>较难</a:t>
                      </a:r>
                    </a:p>
                  </a:txBody>
                  <a:tcPr/>
                </a:tc>
                <a:tc>
                  <a:txBody>
                    <a:bodyPr/>
                    <a:lstStyle/>
                    <a:p>
                      <a:r>
                        <a:rPr lang="zh-CN" altLang="en-US" dirty="0"/>
                        <a:t>大</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精准</a:t>
                      </a:r>
                    </a:p>
                    <a:p>
                      <a:endParaRPr lang="zh-CN" altLang="en-US" dirty="0"/>
                    </a:p>
                  </a:txBody>
                  <a:tcPr/>
                </a:tc>
                <a:tc>
                  <a:txBody>
                    <a:bodyPr/>
                    <a:lstStyle/>
                    <a:p>
                      <a:r>
                        <a:rPr lang="zh-CN" altLang="en-US" dirty="0"/>
                        <a:t>不太明确</a:t>
                      </a:r>
                    </a:p>
                  </a:txBody>
                  <a:tcPr/>
                </a:tc>
                <a:tc>
                  <a:txBody>
                    <a:bodyPr/>
                    <a:lstStyle/>
                    <a:p>
                      <a:r>
                        <a:rPr lang="zh-CN" altLang="en-US" dirty="0"/>
                        <a:t>较难</a:t>
                      </a:r>
                    </a:p>
                  </a:txBody>
                  <a:tcPr/>
                </a:tc>
                <a:extLst>
                  <a:ext uri="{0D108BD9-81ED-4DB2-BD59-A6C34878D82A}">
                    <a16:rowId xmlns:a16="http://schemas.microsoft.com/office/drawing/2014/main" val="3595146694"/>
                  </a:ext>
                </a:extLst>
              </a:tr>
            </a:tbl>
          </a:graphicData>
        </a:graphic>
      </p:graphicFrame>
    </p:spTree>
    <p:extLst>
      <p:ext uri="{BB962C8B-B14F-4D97-AF65-F5344CB8AC3E}">
        <p14:creationId xmlns:p14="http://schemas.microsoft.com/office/powerpoint/2010/main" val="109545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AB031-A7F0-8749-820A-4E802AE94086}"/>
              </a:ext>
            </a:extLst>
          </p:cNvPr>
          <p:cNvSpPr txBox="1">
            <a:spLocks/>
          </p:cNvSpPr>
          <p:nvPr/>
        </p:nvSpPr>
        <p:spPr>
          <a:xfrm>
            <a:off x="197997" y="1091589"/>
            <a:ext cx="11665296" cy="50405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prstClr val="black">
                    <a:lumMod val="75000"/>
                    <a:lumOff val="25000"/>
                  </a:prstClr>
                </a:solidFill>
                <a:latin typeface="Arial" panose="020B0604020202020204"/>
                <a:ea typeface="华文楷体" panose="02010600040101010101" pitchFamily="2" charset="-122"/>
              </a:rPr>
              <a:t>四、</a:t>
            </a:r>
            <a:r>
              <a:rPr kumimoji="0" lang="zh-CN" altLang="en-US" sz="4400" b="1" i="0" u="none" strike="noStrike" kern="1200" cap="none" spc="0" normalizeH="0" baseline="0" noProof="0" dirty="0">
                <a:ln>
                  <a:noFill/>
                </a:ln>
                <a:solidFill>
                  <a:prstClr val="black">
                    <a:lumMod val="75000"/>
                    <a:lumOff val="25000"/>
                  </a:prstClr>
                </a:solidFill>
                <a:effectLst/>
                <a:uLnTx/>
                <a:uFillTx/>
                <a:latin typeface="Arial" panose="020B0604020202020204"/>
                <a:ea typeface="华文楷体" panose="02010600040101010101" pitchFamily="2" charset="-122"/>
                <a:cs typeface="+mn-cs"/>
              </a:rPr>
              <a:t>目前的国外产品和国内外研究进展</a:t>
            </a:r>
          </a:p>
          <a:p>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C89E24C-B764-828E-F937-F1CE239C6EF3}"/>
              </a:ext>
            </a:extLst>
          </p:cNvPr>
          <p:cNvSpPr txBox="1"/>
          <p:nvPr/>
        </p:nvSpPr>
        <p:spPr>
          <a:xfrm>
            <a:off x="197997" y="1556792"/>
            <a:ext cx="11442619" cy="2346283"/>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b="0" i="0" dirty="0">
                <a:effectLst/>
                <a:latin typeface="微软雅黑" panose="020B0503020204020204" pitchFamily="34" charset="-122"/>
                <a:ea typeface="微软雅黑" panose="020B0503020204020204" pitchFamily="34" charset="-122"/>
              </a:rPr>
              <a:t>目前，国外只有雅培 </a:t>
            </a:r>
            <a:r>
              <a:rPr lang="en-US" altLang="zh-CN" sz="2000" b="0" i="0" dirty="0">
                <a:effectLst/>
                <a:latin typeface="微软雅黑" panose="020B0503020204020204" pitchFamily="34" charset="-122"/>
                <a:ea typeface="微软雅黑" panose="020B0503020204020204" pitchFamily="34" charset="-122"/>
              </a:rPr>
              <a:t>(Abbott) </a:t>
            </a:r>
            <a:r>
              <a:rPr lang="zh-CN" altLang="en-US" sz="2000" b="0" i="0" dirty="0">
                <a:effectLst/>
                <a:latin typeface="微软雅黑" panose="020B0503020204020204" pitchFamily="34" charset="-122"/>
                <a:ea typeface="微软雅黑" panose="020B0503020204020204" pitchFamily="34" charset="-122"/>
              </a:rPr>
              <a:t>公司的 </a:t>
            </a:r>
            <a:r>
              <a:rPr lang="en-US" altLang="zh-CN" sz="2000" b="0" i="0" dirty="0" err="1">
                <a:effectLst/>
                <a:latin typeface="微软雅黑" panose="020B0503020204020204" pitchFamily="34" charset="-122"/>
                <a:ea typeface="微软雅黑" panose="020B0503020204020204" pitchFamily="34" charset="-122"/>
              </a:rPr>
              <a:t>AxiumTM</a:t>
            </a:r>
            <a:r>
              <a:rPr lang="zh-CN" altLang="en-US" sz="2000" b="0" i="0" dirty="0">
                <a:effectLst/>
                <a:latin typeface="微软雅黑" panose="020B0503020204020204" pitchFamily="34" charset="-122"/>
                <a:ea typeface="微软雅黑" panose="020B0503020204020204" pitchFamily="34" charset="-122"/>
              </a:rPr>
              <a:t>电极及 </a:t>
            </a:r>
            <a:r>
              <a:rPr lang="en-US" altLang="zh-CN" sz="2000" b="0" i="0" dirty="0">
                <a:effectLst/>
                <a:latin typeface="微软雅黑" panose="020B0503020204020204" pitchFamily="34" charset="-122"/>
                <a:ea typeface="微软雅黑" panose="020B0503020204020204" pitchFamily="34" charset="-122"/>
              </a:rPr>
              <a:t>Proclaim™ </a:t>
            </a:r>
            <a:r>
              <a:rPr lang="zh-CN" altLang="en-US" sz="2000" b="0" i="0" dirty="0">
                <a:effectLst/>
                <a:latin typeface="微软雅黑" panose="020B0503020204020204" pitchFamily="34" charset="-122"/>
                <a:ea typeface="微软雅黑" panose="020B0503020204020204" pitchFamily="34" charset="-122"/>
              </a:rPr>
              <a:t>脉冲发生器被批准用于背根神经节电刺激治疗 。</a:t>
            </a:r>
            <a:r>
              <a:rPr lang="en-US" altLang="zh-CN" sz="2000" b="0" i="0" dirty="0">
                <a:effectLst/>
                <a:latin typeface="微软雅黑" panose="020B0503020204020204" pitchFamily="34" charset="-122"/>
                <a:ea typeface="微软雅黑" panose="020B0503020204020204" pitchFamily="34" charset="-122"/>
              </a:rPr>
              <a:t>FDA </a:t>
            </a:r>
            <a:r>
              <a:rPr lang="zh-CN" altLang="en-US" sz="2000" b="0" i="0" dirty="0">
                <a:effectLst/>
                <a:latin typeface="微软雅黑" panose="020B0503020204020204" pitchFamily="34" charset="-122"/>
                <a:ea typeface="微软雅黑" panose="020B0503020204020204" pitchFamily="34" charset="-122"/>
              </a:rPr>
              <a:t>批准的</a:t>
            </a:r>
            <a:r>
              <a:rPr lang="en-US" altLang="zh-CN" sz="2000" b="0" i="0" dirty="0">
                <a:effectLst/>
                <a:latin typeface="微软雅黑" panose="020B0503020204020204" pitchFamily="34" charset="-122"/>
                <a:ea typeface="微软雅黑" panose="020B0503020204020204" pitchFamily="34" charset="-122"/>
              </a:rPr>
              <a:t>DRGS</a:t>
            </a:r>
            <a:r>
              <a:rPr lang="zh-CN" altLang="en-US" sz="2000" b="0" i="0" dirty="0">
                <a:effectLst/>
                <a:latin typeface="微软雅黑" panose="020B0503020204020204" pitchFamily="34" charset="-122"/>
                <a:ea typeface="微软雅黑" panose="020B0503020204020204" pitchFamily="34" charset="-122"/>
              </a:rPr>
              <a:t>设备脉冲频率的可编程范围为 </a:t>
            </a:r>
            <a:r>
              <a:rPr lang="en-US" altLang="zh-CN" sz="2000" b="0" i="0" dirty="0">
                <a:effectLst/>
                <a:latin typeface="微软雅黑" panose="020B0503020204020204" pitchFamily="34" charset="-122"/>
                <a:ea typeface="微软雅黑" panose="020B0503020204020204" pitchFamily="34" charset="-122"/>
              </a:rPr>
              <a:t>4</a:t>
            </a:r>
            <a:r>
              <a:rPr lang="zh-CN" altLang="en-US" sz="2000" b="0" i="0" dirty="0">
                <a:effectLst/>
                <a:latin typeface="微软雅黑" panose="020B0503020204020204" pitchFamily="34" charset="-122"/>
                <a:ea typeface="微软雅黑" panose="020B0503020204020204" pitchFamily="34" charset="-122"/>
              </a:rPr>
              <a:t>～</a:t>
            </a:r>
            <a:r>
              <a:rPr lang="en-US" altLang="zh-CN" sz="2000" b="0" i="0" dirty="0">
                <a:effectLst/>
                <a:latin typeface="微软雅黑" panose="020B0503020204020204" pitchFamily="34" charset="-122"/>
                <a:ea typeface="微软雅黑" panose="020B0503020204020204" pitchFamily="34" charset="-122"/>
              </a:rPr>
              <a:t>80 Hz</a:t>
            </a:r>
            <a:r>
              <a:rPr lang="zh-CN" altLang="en-US" sz="2000" b="0" i="0" dirty="0">
                <a:effectLst/>
                <a:latin typeface="微软雅黑" panose="020B0503020204020204" pitchFamily="34" charset="-122"/>
                <a:ea typeface="微软雅黑" panose="020B0503020204020204" pitchFamily="34" charset="-122"/>
              </a:rPr>
              <a:t>，默认值为 </a:t>
            </a:r>
            <a:r>
              <a:rPr lang="en-US" altLang="zh-CN" sz="2000" b="0" i="0" dirty="0">
                <a:effectLst/>
                <a:latin typeface="微软雅黑" panose="020B0503020204020204" pitchFamily="34" charset="-122"/>
                <a:ea typeface="微软雅黑" panose="020B0503020204020204" pitchFamily="34" charset="-122"/>
              </a:rPr>
              <a:t>20 Hz</a:t>
            </a:r>
            <a:r>
              <a:rPr lang="zh-CN" altLang="en-US" sz="2000" b="0" i="0" dirty="0">
                <a:effectLst/>
                <a:latin typeface="微软雅黑" panose="020B0503020204020204" pitchFamily="34" charset="-122"/>
                <a:ea typeface="微软雅黑" panose="020B0503020204020204" pitchFamily="34" charset="-122"/>
              </a:rPr>
              <a:t>。有研究表明，低频电刺激 </a:t>
            </a:r>
            <a:r>
              <a:rPr lang="en-US" altLang="zh-CN" sz="2000" b="0" i="0" dirty="0">
                <a:effectLst/>
                <a:latin typeface="微软雅黑" panose="020B0503020204020204" pitchFamily="34" charset="-122"/>
                <a:ea typeface="微软雅黑" panose="020B0503020204020204" pitchFamily="34" charset="-122"/>
              </a:rPr>
              <a:t>(&lt; 20 Hz)</a:t>
            </a:r>
            <a:r>
              <a:rPr lang="zh-CN" altLang="en-US" sz="2000" b="0" i="0" dirty="0">
                <a:effectLst/>
                <a:latin typeface="微软雅黑" panose="020B0503020204020204" pitchFamily="34" charset="-122"/>
                <a:ea typeface="微软雅黑" panose="020B0503020204020204" pitchFamily="34" charset="-122"/>
              </a:rPr>
              <a:t>，甚至将刺激频率降低至</a:t>
            </a:r>
            <a:r>
              <a:rPr lang="en-US" altLang="zh-CN" sz="2000" b="0" i="0" dirty="0">
                <a:effectLst/>
                <a:latin typeface="微软雅黑" panose="020B0503020204020204" pitchFamily="34" charset="-122"/>
                <a:ea typeface="微软雅黑" panose="020B0503020204020204" pitchFamily="34" charset="-122"/>
              </a:rPr>
              <a:t>4Hz</a:t>
            </a:r>
            <a:r>
              <a:rPr lang="zh-CN" altLang="en-US" sz="2000" b="0" i="0" dirty="0">
                <a:effectLst/>
                <a:latin typeface="微软雅黑" panose="020B0503020204020204" pitchFamily="34" charset="-122"/>
                <a:ea typeface="微软雅黑" panose="020B0503020204020204" pitchFamily="34" charset="-122"/>
              </a:rPr>
              <a:t>时，仍能取得良好的治疗效果。极低频背根神经节电刺激治疗的机制可能与低阈值机械感受器参与的内源性</a:t>
            </a:r>
            <a:r>
              <a:rPr lang="zh-CN" altLang="en-US" sz="2000" b="0" i="0" dirty="0">
                <a:solidFill>
                  <a:srgbClr val="FF0000"/>
                </a:solidFill>
                <a:effectLst/>
                <a:latin typeface="微软雅黑" panose="020B0503020204020204" pitchFamily="34" charset="-122"/>
                <a:ea typeface="微软雅黑" panose="020B0503020204020204" pitchFamily="34" charset="-122"/>
              </a:rPr>
              <a:t>阿片受体</a:t>
            </a:r>
            <a:r>
              <a:rPr lang="zh-CN" altLang="en-US" sz="2000" b="0" i="0" dirty="0">
                <a:effectLst/>
                <a:latin typeface="微软雅黑" panose="020B0503020204020204" pitchFamily="34" charset="-122"/>
                <a:ea typeface="微软雅黑" panose="020B0503020204020204" pitchFamily="34" charset="-122"/>
              </a:rPr>
              <a:t>激活有关。文献指出，在大鼠身上使用阿片受体拮抗剂可以阻断这种作用。</a:t>
            </a:r>
            <a:endParaRPr lang="en-US" altLang="zh-CN" sz="2000" b="0" i="0" dirty="0">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8D0872FA-2E33-F258-C885-A18453A00DB0}"/>
              </a:ext>
            </a:extLst>
          </p:cNvPr>
          <p:cNvPicPr>
            <a:picLocks noChangeAspect="1"/>
          </p:cNvPicPr>
          <p:nvPr/>
        </p:nvPicPr>
        <p:blipFill>
          <a:blip r:embed="rId3"/>
          <a:stretch>
            <a:fillRect/>
          </a:stretch>
        </p:blipFill>
        <p:spPr>
          <a:xfrm>
            <a:off x="7464152" y="4273604"/>
            <a:ext cx="4693396" cy="2536865"/>
          </a:xfrm>
          <a:prstGeom prst="rect">
            <a:avLst/>
          </a:prstGeom>
        </p:spPr>
      </p:pic>
      <p:pic>
        <p:nvPicPr>
          <p:cNvPr id="7" name="图片 6">
            <a:extLst>
              <a:ext uri="{FF2B5EF4-FFF2-40B4-BE49-F238E27FC236}">
                <a16:creationId xmlns:a16="http://schemas.microsoft.com/office/drawing/2014/main" id="{E04CA960-A24C-5662-DE43-624448EBCD88}"/>
              </a:ext>
            </a:extLst>
          </p:cNvPr>
          <p:cNvPicPr>
            <a:picLocks noChangeAspect="1"/>
          </p:cNvPicPr>
          <p:nvPr/>
        </p:nvPicPr>
        <p:blipFill>
          <a:blip r:embed="rId4"/>
          <a:stretch>
            <a:fillRect/>
          </a:stretch>
        </p:blipFill>
        <p:spPr>
          <a:xfrm>
            <a:off x="36575" y="4604439"/>
            <a:ext cx="4157680" cy="1161972"/>
          </a:xfrm>
          <a:prstGeom prst="rect">
            <a:avLst/>
          </a:prstGeom>
        </p:spPr>
      </p:pic>
      <p:pic>
        <p:nvPicPr>
          <p:cNvPr id="9" name="图片 8">
            <a:extLst>
              <a:ext uri="{FF2B5EF4-FFF2-40B4-BE49-F238E27FC236}">
                <a16:creationId xmlns:a16="http://schemas.microsoft.com/office/drawing/2014/main" id="{C61F4384-6600-FCCD-DE89-10CEE52C5B6A}"/>
              </a:ext>
            </a:extLst>
          </p:cNvPr>
          <p:cNvPicPr>
            <a:picLocks noChangeAspect="1"/>
          </p:cNvPicPr>
          <p:nvPr/>
        </p:nvPicPr>
        <p:blipFill>
          <a:blip r:embed="rId5"/>
          <a:stretch>
            <a:fillRect/>
          </a:stretch>
        </p:blipFill>
        <p:spPr>
          <a:xfrm>
            <a:off x="48470" y="5756567"/>
            <a:ext cx="4145785" cy="581864"/>
          </a:xfrm>
          <a:prstGeom prst="rect">
            <a:avLst/>
          </a:prstGeom>
        </p:spPr>
      </p:pic>
      <p:pic>
        <p:nvPicPr>
          <p:cNvPr id="11" name="图片 10">
            <a:extLst>
              <a:ext uri="{FF2B5EF4-FFF2-40B4-BE49-F238E27FC236}">
                <a16:creationId xmlns:a16="http://schemas.microsoft.com/office/drawing/2014/main" id="{3BE5689A-6C1A-B8B1-9CF4-CF421B4F48D8}"/>
              </a:ext>
            </a:extLst>
          </p:cNvPr>
          <p:cNvPicPr>
            <a:picLocks noChangeAspect="1"/>
          </p:cNvPicPr>
          <p:nvPr/>
        </p:nvPicPr>
        <p:blipFill>
          <a:blip r:embed="rId6"/>
          <a:stretch>
            <a:fillRect/>
          </a:stretch>
        </p:blipFill>
        <p:spPr>
          <a:xfrm>
            <a:off x="4276583" y="4194830"/>
            <a:ext cx="3666152" cy="2212756"/>
          </a:xfrm>
          <a:prstGeom prst="rect">
            <a:avLst/>
          </a:prstGeom>
        </p:spPr>
      </p:pic>
    </p:spTree>
    <p:extLst>
      <p:ext uri="{BB962C8B-B14F-4D97-AF65-F5344CB8AC3E}">
        <p14:creationId xmlns:p14="http://schemas.microsoft.com/office/powerpoint/2010/main" val="364817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b-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dirty="0" smtClean="0"/>
        </a:defPPr>
      </a:lstStyle>
    </a:txDef>
  </a:objectDefaults>
  <a:extraClrSchemeLst/>
</a:theme>
</file>

<file path=ppt/theme/theme3.xml><?xml version="1.0" encoding="utf-8"?>
<a:theme xmlns:a="http://schemas.openxmlformats.org/drawingml/2006/main" name="lab-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dirty="0" smtClean="0"/>
        </a:defPPr>
      </a:lstStyle>
    </a:txDef>
  </a:objectDefaults>
  <a:extraClrSchemeLst/>
</a:theme>
</file>

<file path=ppt/theme/theme4.xml><?xml version="1.0" encoding="utf-8"?>
<a:theme xmlns:a="http://schemas.openxmlformats.org/drawingml/2006/main" name="lab-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dirty="0" smtClean="0"/>
        </a:defPPr>
      </a:lstStyle>
    </a:txDef>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65202</TotalTime>
  <Words>2046</Words>
  <Application>Microsoft Office PowerPoint</Application>
  <PresentationFormat>宽屏</PresentationFormat>
  <Paragraphs>114</Paragraphs>
  <Slides>14</Slides>
  <Notes>13</Notes>
  <HiddenSlides>0</HiddenSlides>
  <MMClips>0</MMClips>
  <ScaleCrop>false</ScaleCrop>
  <HeadingPairs>
    <vt:vector size="6" baseType="variant">
      <vt:variant>
        <vt:lpstr>已用的字体</vt:lpstr>
      </vt:variant>
      <vt:variant>
        <vt:i4>9</vt:i4>
      </vt:variant>
      <vt:variant>
        <vt:lpstr>主题</vt:lpstr>
      </vt:variant>
      <vt:variant>
        <vt:i4>5</vt:i4>
      </vt:variant>
      <vt:variant>
        <vt:lpstr>幻灯片标题</vt:lpstr>
      </vt:variant>
      <vt:variant>
        <vt:i4>14</vt:i4>
      </vt:variant>
    </vt:vector>
  </HeadingPairs>
  <TitlesOfParts>
    <vt:vector size="28" baseType="lpstr">
      <vt:lpstr>等线</vt:lpstr>
      <vt:lpstr>等线 Light</vt:lpstr>
      <vt:lpstr>华文楷体</vt:lpstr>
      <vt:lpstr>宋体</vt:lpstr>
      <vt:lpstr>微软雅黑</vt:lpstr>
      <vt:lpstr>Arial</vt:lpstr>
      <vt:lpstr>Calibri</vt:lpstr>
      <vt:lpstr>Times New Roman</vt:lpstr>
      <vt:lpstr>Wingdings</vt:lpstr>
      <vt:lpstr>lab-1</vt:lpstr>
      <vt:lpstr>lab-2</vt:lpstr>
      <vt:lpstr>lab-3</vt:lpstr>
      <vt:lpstr>lab-4</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tianxiao li</cp:lastModifiedBy>
  <cp:revision>2771</cp:revision>
  <dcterms:created xsi:type="dcterms:W3CDTF">2012-09-28T12:41:30Z</dcterms:created>
  <dcterms:modified xsi:type="dcterms:W3CDTF">2023-12-11T11:24:37Z</dcterms:modified>
</cp:coreProperties>
</file>