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0"/>
  </p:notesMasterIdLst>
  <p:sldIdLst>
    <p:sldId id="259" r:id="rId2"/>
    <p:sldId id="263" r:id="rId3"/>
    <p:sldId id="277" r:id="rId4"/>
    <p:sldId id="264" r:id="rId5"/>
    <p:sldId id="265" r:id="rId6"/>
    <p:sldId id="266" r:id="rId7"/>
    <p:sldId id="267" r:id="rId8"/>
    <p:sldId id="268" r:id="rId9"/>
    <p:sldId id="269" r:id="rId10"/>
    <p:sldId id="271" r:id="rId11"/>
    <p:sldId id="273" r:id="rId12"/>
    <p:sldId id="272" r:id="rId13"/>
    <p:sldId id="274" r:id="rId14"/>
    <p:sldId id="276" r:id="rId15"/>
    <p:sldId id="278" r:id="rId16"/>
    <p:sldId id="280" r:id="rId17"/>
    <p:sldId id="279" r:id="rId18"/>
    <p:sldId id="261"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031"/>
    <a:srgbClr val="6608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9799" autoAdjust="0"/>
  </p:normalViewPr>
  <p:slideViewPr>
    <p:cSldViewPr snapToGrid="0" showGuides="1">
      <p:cViewPr varScale="1">
        <p:scale>
          <a:sx n="113" d="100"/>
          <a:sy n="113" d="100"/>
        </p:scale>
        <p:origin x="51" y="28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A45C5-C576-4DA7-A31E-A8F5FAEE3959}" type="datetimeFigureOut">
              <a:rPr lang="zh-CN" altLang="en-US" smtClean="0"/>
              <a:t>2024/5/20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A1563-FAF2-483C-9C20-B04B9A07C08B}" type="slidenum">
              <a:rPr lang="zh-CN" altLang="en-US" smtClean="0"/>
              <a:t>‹#›</a:t>
            </a:fld>
            <a:endParaRPr lang="zh-CN" altLang="en-US"/>
          </a:p>
        </p:txBody>
      </p:sp>
    </p:spTree>
    <p:extLst>
      <p:ext uri="{BB962C8B-B14F-4D97-AF65-F5344CB8AC3E}">
        <p14:creationId xmlns:p14="http://schemas.microsoft.com/office/powerpoint/2010/main" val="4256945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各位老师同学大家晚上好，今天我要分享的报告的题目是</a:t>
            </a:r>
            <a:r>
              <a:rPr lang="en-US" altLang="zh-CN" dirty="0"/>
              <a:t>predict physiological performance using machine learning methods in neuromodulation</a:t>
            </a:r>
            <a:r>
              <a:rPr lang="zh-CN" altLang="en-US" dirty="0"/>
              <a:t>，也就是利用机器学习方法来预测神经调控所诱发的生理信号。围绕这一主题我会分享几篇明星文章，并分享一些我的个人看法。</a:t>
            </a:r>
          </a:p>
        </p:txBody>
      </p:sp>
      <p:sp>
        <p:nvSpPr>
          <p:cNvPr id="4" name="灯片编号占位符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FD704AC-B034-E740-A060-3609E6944F96}" type="slidenum">
              <a:rPr kumimoji="0" lang="en-US" altLang="x-none"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57862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柏林夏里特医学院</a:t>
            </a:r>
          </a:p>
        </p:txBody>
      </p:sp>
      <p:sp>
        <p:nvSpPr>
          <p:cNvPr id="4" name="灯片编号占位符 3"/>
          <p:cNvSpPr>
            <a:spLocks noGrp="1"/>
          </p:cNvSpPr>
          <p:nvPr>
            <p:ph type="sldNum" sz="quarter" idx="10"/>
          </p:nvPr>
        </p:nvSpPr>
        <p:spPr/>
        <p:txBody>
          <a:bodyPr/>
          <a:lstStyle/>
          <a:p>
            <a:fld id="{622A1563-FAF2-483C-9C20-B04B9A07C08B}" type="slidenum">
              <a:rPr lang="zh-CN" altLang="en-US" smtClean="0"/>
              <a:t>10</a:t>
            </a:fld>
            <a:endParaRPr lang="zh-CN" altLang="en-US"/>
          </a:p>
        </p:txBody>
      </p:sp>
    </p:spTree>
    <p:extLst>
      <p:ext uri="{BB962C8B-B14F-4D97-AF65-F5344CB8AC3E}">
        <p14:creationId xmlns:p14="http://schemas.microsoft.com/office/powerpoint/2010/main" val="1007492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他们的数据来源是</a:t>
            </a:r>
            <a:r>
              <a:rPr lang="en-US" altLang="zh-CN" dirty="0"/>
              <a:t>50</a:t>
            </a:r>
            <a:r>
              <a:rPr lang="zh-CN" altLang="en-US" dirty="0"/>
              <a:t>名</a:t>
            </a:r>
            <a:r>
              <a:rPr lang="en-US" altLang="zh-CN" dirty="0"/>
              <a:t>PD</a:t>
            </a:r>
            <a:r>
              <a:rPr lang="zh-CN" altLang="en-US" dirty="0"/>
              <a:t>患者，其中</a:t>
            </a:r>
            <a:r>
              <a:rPr lang="en-US" altLang="zh-CN" dirty="0"/>
              <a:t>31</a:t>
            </a:r>
            <a:r>
              <a:rPr lang="zh-CN" altLang="en-US" dirty="0"/>
              <a:t>位是训练集，</a:t>
            </a:r>
            <a:r>
              <a:rPr lang="en-US" altLang="zh-CN" dirty="0"/>
              <a:t>19</a:t>
            </a:r>
            <a:r>
              <a:rPr lang="zh-CN" altLang="en-US" dirty="0"/>
              <a:t>位做测试集。他们的思路是：对于每一个参数，计算</a:t>
            </a:r>
            <a:r>
              <a:rPr lang="en-US" altLang="zh-CN" dirty="0"/>
              <a:t>DBS</a:t>
            </a:r>
            <a:r>
              <a:rPr lang="zh-CN" altLang="en-US" dirty="0"/>
              <a:t>刺激所诱发的电场，然后将电极附近的各个体素的电场分布整合起来，作为输入，输入到一个线性模型中去，来投票预测刺激参数下的</a:t>
            </a:r>
            <a:r>
              <a:rPr lang="en-US" altLang="zh-CN" dirty="0"/>
              <a:t>PD</a:t>
            </a:r>
            <a:r>
              <a:rPr lang="zh-CN" altLang="en-US" dirty="0"/>
              <a:t>患者</a:t>
            </a:r>
            <a:r>
              <a:rPr lang="en-US" altLang="zh-CN" dirty="0"/>
              <a:t>UPDRS</a:t>
            </a:r>
            <a:r>
              <a:rPr lang="zh-CN" altLang="en-US" dirty="0"/>
              <a:t>评分的</a:t>
            </a:r>
            <a:r>
              <a:rPr lang="zh-CN" altLang="en-US" dirty="0" smtClean="0"/>
              <a:t>提升的概率分布。</a:t>
            </a:r>
            <a:endParaRPr lang="zh-CN" altLang="en-US" dirty="0"/>
          </a:p>
        </p:txBody>
      </p:sp>
      <p:sp>
        <p:nvSpPr>
          <p:cNvPr id="4" name="灯片编号占位符 3"/>
          <p:cNvSpPr>
            <a:spLocks noGrp="1"/>
          </p:cNvSpPr>
          <p:nvPr>
            <p:ph type="sldNum" sz="quarter" idx="10"/>
          </p:nvPr>
        </p:nvSpPr>
        <p:spPr/>
        <p:txBody>
          <a:bodyPr/>
          <a:lstStyle/>
          <a:p>
            <a:fld id="{622A1563-FAF2-483C-9C20-B04B9A07C08B}" type="slidenum">
              <a:rPr lang="zh-CN" altLang="en-US" smtClean="0"/>
              <a:t>11</a:t>
            </a:fld>
            <a:endParaRPr lang="zh-CN" altLang="en-US"/>
          </a:p>
        </p:txBody>
      </p:sp>
    </p:spTree>
    <p:extLst>
      <p:ext uri="{BB962C8B-B14F-4D97-AF65-F5344CB8AC3E}">
        <p14:creationId xmlns:p14="http://schemas.microsoft.com/office/powerpoint/2010/main" val="1632918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刺激甜点位和酸点位</a:t>
            </a:r>
          </a:p>
        </p:txBody>
      </p:sp>
      <p:sp>
        <p:nvSpPr>
          <p:cNvPr id="4" name="灯片编号占位符 3"/>
          <p:cNvSpPr>
            <a:spLocks noGrp="1"/>
          </p:cNvSpPr>
          <p:nvPr>
            <p:ph type="sldNum" sz="quarter" idx="10"/>
          </p:nvPr>
        </p:nvSpPr>
        <p:spPr/>
        <p:txBody>
          <a:bodyPr/>
          <a:lstStyle/>
          <a:p>
            <a:fld id="{622A1563-FAF2-483C-9C20-B04B9A07C08B}" type="slidenum">
              <a:rPr lang="zh-CN" altLang="en-US" smtClean="0"/>
              <a:t>12</a:t>
            </a:fld>
            <a:endParaRPr lang="zh-CN" altLang="en-US"/>
          </a:p>
        </p:txBody>
      </p:sp>
    </p:spTree>
    <p:extLst>
      <p:ext uri="{BB962C8B-B14F-4D97-AF65-F5344CB8AC3E}">
        <p14:creationId xmlns:p14="http://schemas.microsoft.com/office/powerpoint/2010/main" val="1355801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Movement</a:t>
            </a:r>
            <a:r>
              <a:rPr lang="en-US" altLang="zh-CN" baseline="0" dirty="0"/>
              <a:t> Disorders; Lancet; Annals of Neurology (</a:t>
            </a:r>
            <a:r>
              <a:rPr lang="zh-CN" altLang="en-US" baseline="0" dirty="0"/>
              <a:t>神经病学年鉴</a:t>
            </a:r>
            <a:r>
              <a:rPr lang="en-US" altLang="zh-CN" baseline="0" dirty="0"/>
              <a:t>)</a:t>
            </a:r>
          </a:p>
          <a:p>
            <a:r>
              <a:rPr lang="zh-CN" altLang="en-US" baseline="0" dirty="0"/>
              <a:t>总结看下来，其实学界对于生理信号预测的准确度的容忍性还是很高的，很大的原因就是生物系统并非一个严丝合缝的系统，而是一个混沌系统。即使相同的刺激，也有可能带来差别很大的刺激效果。我想各位参与过临床工作的同学都深有体会。</a:t>
            </a:r>
            <a:endParaRPr lang="zh-CN" altLang="en-US" dirty="0"/>
          </a:p>
        </p:txBody>
      </p:sp>
      <p:sp>
        <p:nvSpPr>
          <p:cNvPr id="4" name="灯片编号占位符 3"/>
          <p:cNvSpPr>
            <a:spLocks noGrp="1"/>
          </p:cNvSpPr>
          <p:nvPr>
            <p:ph type="sldNum" sz="quarter" idx="10"/>
          </p:nvPr>
        </p:nvSpPr>
        <p:spPr/>
        <p:txBody>
          <a:bodyPr/>
          <a:lstStyle/>
          <a:p>
            <a:fld id="{622A1563-FAF2-483C-9C20-B04B9A07C08B}" type="slidenum">
              <a:rPr lang="zh-CN" altLang="en-US" smtClean="0"/>
              <a:t>13</a:t>
            </a:fld>
            <a:endParaRPr lang="zh-CN" altLang="en-US"/>
          </a:p>
        </p:txBody>
      </p:sp>
    </p:spTree>
    <p:extLst>
      <p:ext uri="{BB962C8B-B14F-4D97-AF65-F5344CB8AC3E}">
        <p14:creationId xmlns:p14="http://schemas.microsoft.com/office/powerpoint/2010/main" val="2945307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我们在思考这个方向的研究，就要考虑其科学价值和临床应用的前景。而不是把输入输出丢进去想办法拟合就完成了，这样就是在玩数字游戏。</a:t>
            </a:r>
            <a:endParaRPr lang="en-US" altLang="zh-CN" dirty="0"/>
          </a:p>
          <a:p>
            <a:r>
              <a:rPr lang="zh-CN" altLang="en-US" dirty="0"/>
              <a:t>实际上我们结合前面几篇文章的内容和他们的发表水平，可以看到这个研究方向其实是很受关注的。首先，由于很多神经调控的机制并无法确定，因此某种刺激所诱发的生理响应是否是可预测的，这本身就是一个很重要的科学问题。</a:t>
            </a:r>
          </a:p>
        </p:txBody>
      </p:sp>
      <p:sp>
        <p:nvSpPr>
          <p:cNvPr id="4" name="灯片编号占位符 3"/>
          <p:cNvSpPr>
            <a:spLocks noGrp="1"/>
          </p:cNvSpPr>
          <p:nvPr>
            <p:ph type="sldNum" sz="quarter" idx="10"/>
          </p:nvPr>
        </p:nvSpPr>
        <p:spPr/>
        <p:txBody>
          <a:bodyPr/>
          <a:lstStyle/>
          <a:p>
            <a:fld id="{622A1563-FAF2-483C-9C20-B04B9A07C08B}" type="slidenum">
              <a:rPr lang="zh-CN" altLang="en-US" smtClean="0"/>
              <a:t>14</a:t>
            </a:fld>
            <a:endParaRPr lang="zh-CN" altLang="en-US"/>
          </a:p>
        </p:txBody>
      </p:sp>
    </p:spTree>
    <p:extLst>
      <p:ext uri="{BB962C8B-B14F-4D97-AF65-F5344CB8AC3E}">
        <p14:creationId xmlns:p14="http://schemas.microsoft.com/office/powerpoint/2010/main" val="329122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在生物医学工程中，机器学习方法被广泛应用在生理信号和医学影像分析、疾病诊断、医药开发、临床决策等方面。相信大家都或多或少看到过这样的工作。</a:t>
            </a:r>
          </a:p>
        </p:txBody>
      </p:sp>
      <p:sp>
        <p:nvSpPr>
          <p:cNvPr id="4" name="灯片编号占位符 3"/>
          <p:cNvSpPr>
            <a:spLocks noGrp="1"/>
          </p:cNvSpPr>
          <p:nvPr>
            <p:ph type="sldNum" sz="quarter" idx="5"/>
          </p:nvPr>
        </p:nvSpPr>
        <p:spPr/>
        <p:txBody>
          <a:bodyPr/>
          <a:lstStyle/>
          <a:p>
            <a:fld id="{622A1563-FAF2-483C-9C20-B04B9A07C08B}" type="slidenum">
              <a:rPr lang="zh-CN" altLang="en-US" smtClean="0"/>
              <a:t>2</a:t>
            </a:fld>
            <a:endParaRPr lang="zh-CN" altLang="en-US"/>
          </a:p>
        </p:txBody>
      </p:sp>
    </p:spTree>
    <p:extLst>
      <p:ext uri="{BB962C8B-B14F-4D97-AF65-F5344CB8AC3E}">
        <p14:creationId xmlns:p14="http://schemas.microsoft.com/office/powerpoint/2010/main" val="225208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在我们的神经调控领域，机器学习也可以做很多事情。今天我想主要分享的，是用机器学习方法来预测刺激所诱发的生理信号响应。</a:t>
            </a:r>
            <a:endParaRPr lang="en-US" altLang="zh-CN" dirty="0"/>
          </a:p>
          <a:p>
            <a:r>
              <a:rPr lang="zh-CN" altLang="en-US" dirty="0"/>
              <a:t>神经调控是一个很复杂的过程，我们也很难建立精确的数学或者物理的模型来模拟神经元之间复杂的交互活动</a:t>
            </a:r>
            <a:r>
              <a:rPr lang="zh-CN" altLang="en-US" dirty="0" smtClean="0"/>
              <a:t>。因此通过传统的方法预测包含很大自由度的刺激参数所对应的刺激效果是一件很困难的事情。</a:t>
            </a:r>
            <a:endParaRPr lang="en-US" altLang="zh-CN" dirty="0"/>
          </a:p>
          <a:p>
            <a:r>
              <a:rPr lang="zh-CN" altLang="en-US" dirty="0"/>
              <a:t>而使用数据驱动的方式会避开这一问题，成为另一</a:t>
            </a:r>
            <a:r>
              <a:rPr lang="zh-CN" altLang="en-US" dirty="0" smtClean="0"/>
              <a:t>种可行的策略</a:t>
            </a:r>
            <a:r>
              <a:rPr lang="zh-CN" altLang="en-US" dirty="0"/>
              <a:t>。不管是我们做回归任务也好，做分类任务也好，使用监督学习方法也好，非监督学习方法也好，数据是最重要的东西。所以选择何种模态的数据、如何获取数据、处理数据、使用数据就是我们需要关注的重点。接下来我会分享几篇相关的文章，同时也简单介绍一下他们的方法和</a:t>
            </a:r>
            <a:r>
              <a:rPr lang="zh-CN" altLang="en-US" dirty="0" smtClean="0"/>
              <a:t>效果，以供大家参考。</a:t>
            </a:r>
            <a:endParaRPr lang="zh-CN" altLang="en-US" dirty="0"/>
          </a:p>
        </p:txBody>
      </p:sp>
      <p:sp>
        <p:nvSpPr>
          <p:cNvPr id="4" name="灯片编号占位符 3"/>
          <p:cNvSpPr>
            <a:spLocks noGrp="1"/>
          </p:cNvSpPr>
          <p:nvPr>
            <p:ph type="sldNum" sz="quarter" idx="5"/>
          </p:nvPr>
        </p:nvSpPr>
        <p:spPr/>
        <p:txBody>
          <a:bodyPr/>
          <a:lstStyle/>
          <a:p>
            <a:fld id="{622A1563-FAF2-483C-9C20-B04B9A07C08B}" type="slidenum">
              <a:rPr lang="zh-CN" altLang="en-US" smtClean="0"/>
              <a:t>3</a:t>
            </a:fld>
            <a:endParaRPr lang="zh-CN" altLang="en-US"/>
          </a:p>
        </p:txBody>
      </p:sp>
    </p:spTree>
    <p:extLst>
      <p:ext uri="{BB962C8B-B14F-4D97-AF65-F5344CB8AC3E}">
        <p14:creationId xmlns:p14="http://schemas.microsoft.com/office/powerpoint/2010/main" val="2084574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杨雨潇，</a:t>
            </a:r>
            <a:r>
              <a:rPr lang="en-US" altLang="zh-CN" dirty="0"/>
              <a:t>13</a:t>
            </a:r>
            <a:r>
              <a:rPr lang="zh-CN" altLang="en-US" dirty="0"/>
              <a:t>年本科毕业于电子工程系，现在在浙大做研究员</a:t>
            </a:r>
          </a:p>
        </p:txBody>
      </p:sp>
      <p:sp>
        <p:nvSpPr>
          <p:cNvPr id="4" name="灯片编号占位符 3"/>
          <p:cNvSpPr>
            <a:spLocks noGrp="1"/>
          </p:cNvSpPr>
          <p:nvPr>
            <p:ph type="sldNum" sz="quarter" idx="10"/>
          </p:nvPr>
        </p:nvSpPr>
        <p:spPr/>
        <p:txBody>
          <a:bodyPr/>
          <a:lstStyle/>
          <a:p>
            <a:fld id="{622A1563-FAF2-483C-9C20-B04B9A07C08B}" type="slidenum">
              <a:rPr lang="zh-CN" altLang="en-US" smtClean="0"/>
              <a:t>4</a:t>
            </a:fld>
            <a:endParaRPr lang="zh-CN" altLang="en-US"/>
          </a:p>
        </p:txBody>
      </p:sp>
    </p:spTree>
    <p:extLst>
      <p:ext uri="{BB962C8B-B14F-4D97-AF65-F5344CB8AC3E}">
        <p14:creationId xmlns:p14="http://schemas.microsoft.com/office/powerpoint/2010/main" val="50876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2A1563-FAF2-483C-9C20-B04B9A07C08B}" type="slidenum">
              <a:rPr lang="zh-CN" altLang="en-US" smtClean="0"/>
              <a:t>5</a:t>
            </a:fld>
            <a:endParaRPr lang="zh-CN" altLang="en-US"/>
          </a:p>
        </p:txBody>
      </p:sp>
    </p:spTree>
    <p:extLst>
      <p:ext uri="{BB962C8B-B14F-4D97-AF65-F5344CB8AC3E}">
        <p14:creationId xmlns:p14="http://schemas.microsoft.com/office/powerpoint/2010/main" val="2275028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Accuracy: linear correlation</a:t>
            </a:r>
            <a:r>
              <a:rPr lang="en-US" altLang="zh-CN" baseline="0" dirty="0"/>
              <a:t> coefficient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方法并不是特别困难，效果也不是特别地惊人。但是为什么成为封面文章？一是题材新颖，二是工作量很大，做的很完整。正文</a:t>
            </a:r>
            <a:r>
              <a:rPr lang="en-US" altLang="zh-CN" dirty="0"/>
              <a:t>24</a:t>
            </a:r>
            <a:r>
              <a:rPr lang="zh-CN" altLang="en-US" dirty="0"/>
              <a:t>页，补充材料</a:t>
            </a:r>
            <a:r>
              <a:rPr lang="en-US" altLang="zh-CN" dirty="0"/>
              <a:t>66</a:t>
            </a:r>
            <a:r>
              <a:rPr lang="zh-CN" altLang="en-US" dirty="0"/>
              <a:t>页。</a:t>
            </a:r>
          </a:p>
          <a:p>
            <a:endParaRPr lang="zh-CN" altLang="en-US" dirty="0"/>
          </a:p>
        </p:txBody>
      </p:sp>
      <p:sp>
        <p:nvSpPr>
          <p:cNvPr id="4" name="灯片编号占位符 3"/>
          <p:cNvSpPr>
            <a:spLocks noGrp="1"/>
          </p:cNvSpPr>
          <p:nvPr>
            <p:ph type="sldNum" sz="quarter" idx="10"/>
          </p:nvPr>
        </p:nvSpPr>
        <p:spPr/>
        <p:txBody>
          <a:bodyPr/>
          <a:lstStyle/>
          <a:p>
            <a:fld id="{622A1563-FAF2-483C-9C20-B04B9A07C08B}" type="slidenum">
              <a:rPr lang="zh-CN" altLang="en-US" smtClean="0"/>
              <a:t>6</a:t>
            </a:fld>
            <a:endParaRPr lang="zh-CN" altLang="en-US"/>
          </a:p>
        </p:txBody>
      </p:sp>
    </p:spTree>
    <p:extLst>
      <p:ext uri="{BB962C8B-B14F-4D97-AF65-F5344CB8AC3E}">
        <p14:creationId xmlns:p14="http://schemas.microsoft.com/office/powerpoint/2010/main" val="967524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2A1563-FAF2-483C-9C20-B04B9A07C08B}" type="slidenum">
              <a:rPr lang="zh-CN" altLang="en-US" smtClean="0"/>
              <a:t>7</a:t>
            </a:fld>
            <a:endParaRPr lang="zh-CN" altLang="en-US"/>
          </a:p>
        </p:txBody>
      </p:sp>
    </p:spTree>
    <p:extLst>
      <p:ext uri="{BB962C8B-B14F-4D97-AF65-F5344CB8AC3E}">
        <p14:creationId xmlns:p14="http://schemas.microsoft.com/office/powerpoint/2010/main" val="428923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简单来说这篇文章的核心内容就是：在不同参数刺激下情况下去做</a:t>
            </a:r>
            <a:r>
              <a:rPr lang="en-US" altLang="zh-CN" dirty="0"/>
              <a:t>fMRI</a:t>
            </a:r>
            <a:r>
              <a:rPr lang="zh-CN" altLang="en-US" dirty="0"/>
              <a:t>，这里面有所谓的最佳参数，也有非最佳参数，然后根据</a:t>
            </a:r>
            <a:r>
              <a:rPr lang="en-US" altLang="zh-CN" dirty="0"/>
              <a:t>fMRI</a:t>
            </a:r>
            <a:r>
              <a:rPr lang="zh-CN" altLang="en-US" dirty="0"/>
              <a:t>去做一个二分类问题，判断哪个是最佳参数，哪个是非最佳参数。所使用的方法也很简单，就是线性判别。</a:t>
            </a:r>
          </a:p>
        </p:txBody>
      </p:sp>
      <p:sp>
        <p:nvSpPr>
          <p:cNvPr id="4" name="灯片编号占位符 3"/>
          <p:cNvSpPr>
            <a:spLocks noGrp="1"/>
          </p:cNvSpPr>
          <p:nvPr>
            <p:ph type="sldNum" sz="quarter" idx="10"/>
          </p:nvPr>
        </p:nvSpPr>
        <p:spPr/>
        <p:txBody>
          <a:bodyPr/>
          <a:lstStyle/>
          <a:p>
            <a:fld id="{622A1563-FAF2-483C-9C20-B04B9A07C08B}" type="slidenum">
              <a:rPr lang="zh-CN" altLang="en-US" smtClean="0"/>
              <a:t>8</a:t>
            </a:fld>
            <a:endParaRPr lang="zh-CN" altLang="en-US"/>
          </a:p>
        </p:txBody>
      </p:sp>
    </p:spTree>
    <p:extLst>
      <p:ext uri="{BB962C8B-B14F-4D97-AF65-F5344CB8AC3E}">
        <p14:creationId xmlns:p14="http://schemas.microsoft.com/office/powerpoint/2010/main" val="73733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我们知道二分类问题随机分类，其准确率是在</a:t>
            </a:r>
            <a:r>
              <a:rPr lang="en-US" altLang="zh-CN" dirty="0"/>
              <a:t>50%</a:t>
            </a:r>
            <a:r>
              <a:rPr lang="zh-CN" altLang="en-US" dirty="0"/>
              <a:t>。那么他们的结果从上图上看，最高的准确率达到了</a:t>
            </a:r>
            <a:r>
              <a:rPr lang="en-US" altLang="zh-CN" dirty="0"/>
              <a:t>88.9%</a:t>
            </a:r>
            <a:r>
              <a:rPr lang="zh-CN" altLang="en-US" dirty="0"/>
              <a:t>，但是对于其他类别的分类并不是特别准确。所以这个结果也无法认为是一个特别惊艳的结果。但是他们可以发表在</a:t>
            </a:r>
            <a:r>
              <a:rPr lang="en-US" altLang="zh-CN" dirty="0"/>
              <a:t>NC</a:t>
            </a:r>
            <a:r>
              <a:rPr lang="zh-CN" altLang="en-US" dirty="0"/>
              <a:t>上。我觉得原因之一也是他们首次从</a:t>
            </a:r>
            <a:r>
              <a:rPr lang="en-US" altLang="zh-CN" dirty="0"/>
              <a:t>fMRI</a:t>
            </a:r>
            <a:r>
              <a:rPr lang="zh-CN" altLang="en-US" dirty="0"/>
              <a:t>这种数据模态出发，提供了一种选择</a:t>
            </a:r>
            <a:r>
              <a:rPr lang="en-US" altLang="zh-CN" dirty="0"/>
              <a:t>DBS</a:t>
            </a:r>
            <a:r>
              <a:rPr lang="zh-CN" altLang="en-US" dirty="0"/>
              <a:t>参数的策略。</a:t>
            </a:r>
          </a:p>
        </p:txBody>
      </p:sp>
      <p:sp>
        <p:nvSpPr>
          <p:cNvPr id="4" name="灯片编号占位符 3"/>
          <p:cNvSpPr>
            <a:spLocks noGrp="1"/>
          </p:cNvSpPr>
          <p:nvPr>
            <p:ph type="sldNum" sz="quarter" idx="10"/>
          </p:nvPr>
        </p:nvSpPr>
        <p:spPr/>
        <p:txBody>
          <a:bodyPr/>
          <a:lstStyle/>
          <a:p>
            <a:fld id="{622A1563-FAF2-483C-9C20-B04B9A07C08B}" type="slidenum">
              <a:rPr lang="zh-CN" altLang="en-US" smtClean="0"/>
              <a:t>9</a:t>
            </a:fld>
            <a:endParaRPr lang="zh-CN" altLang="en-US"/>
          </a:p>
        </p:txBody>
      </p:sp>
    </p:spTree>
    <p:extLst>
      <p:ext uri="{BB962C8B-B14F-4D97-AF65-F5344CB8AC3E}">
        <p14:creationId xmlns:p14="http://schemas.microsoft.com/office/powerpoint/2010/main" val="189805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617547"/>
            <a:ext cx="12192000" cy="240453"/>
          </a:xfrm>
          <a:prstGeom prst="rect">
            <a:avLst/>
          </a:prstGeom>
          <a:solidFill>
            <a:srgbClr val="660874"/>
          </a:solidFill>
          <a:ln w="9525">
            <a:solidFill>
              <a:srgbClr val="660874"/>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x-none" altLang="x-none"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 name="Title 1"/>
          <p:cNvSpPr>
            <a:spLocks noGrp="1"/>
          </p:cNvSpPr>
          <p:nvPr>
            <p:ph type="ctrTitle"/>
          </p:nvPr>
        </p:nvSpPr>
        <p:spPr>
          <a:xfrm>
            <a:off x="609600" y="2390023"/>
            <a:ext cx="10972800" cy="824631"/>
          </a:xfrm>
          <a:prstGeom prst="rect">
            <a:avLst/>
          </a:prstGeom>
        </p:spPr>
        <p:txBody>
          <a:bodyPr>
            <a:noAutofit/>
          </a:bodyPr>
          <a:lstStyle>
            <a:lvl1pPr algn="ctr">
              <a:defRPr sz="48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2137834" y="4798696"/>
            <a:ext cx="8079317" cy="274320"/>
          </a:xfrm>
          <a:prstGeom prst="rect">
            <a:avLst/>
          </a:prstGeom>
        </p:spPr>
        <p:txBody>
          <a:bodyPr wrap="none" anchor="ctr" anchorCtr="1">
            <a:noAutofit/>
          </a:bodyPr>
          <a:lstStyle>
            <a:lvl1pPr algn="ctr">
              <a:buNone/>
              <a:defRPr sz="24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609600" y="3214654"/>
            <a:ext cx="10972800" cy="615863"/>
          </a:xfrm>
          <a:prstGeom prst="rect">
            <a:avLst/>
          </a:prstGeom>
        </p:spPr>
        <p:txBody>
          <a:bodyPr>
            <a:noAutofit/>
          </a:bodyPr>
          <a:lstStyle>
            <a:lvl1pPr marL="0" indent="0" algn="ctr">
              <a:buNone/>
              <a:defRPr sz="2800" cap="small" spc="400">
                <a:solidFill>
                  <a:srgbClr val="66087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3" name="Slide Number Placeholder 2"/>
          <p:cNvSpPr>
            <a:spLocks noGrp="1"/>
          </p:cNvSpPr>
          <p:nvPr>
            <p:ph type="sldNum" sz="quarter" idx="19"/>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a:t>
            </a:fld>
            <a:endParaRPr lang="en-US" altLang="x-none">
              <a:ea typeface="ＭＳ Ｐゴシック" charset="-128"/>
            </a:endParaRPr>
          </a:p>
        </p:txBody>
      </p:sp>
    </p:spTree>
    <p:extLst>
      <p:ext uri="{BB962C8B-B14F-4D97-AF65-F5344CB8AC3E}">
        <p14:creationId xmlns:p14="http://schemas.microsoft.com/office/powerpoint/2010/main" val="215274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867905" y="1053886"/>
            <a:ext cx="10760003" cy="5169751"/>
          </a:xfrm>
        </p:spPr>
        <p:txBody>
          <a:bodyPr/>
          <a:lstStyle>
            <a:lvl1pPr marL="457189" indent="-457189">
              <a:buClr>
                <a:srgbClr val="660874"/>
              </a:buClr>
              <a:buFont typeface="Wingdings" panose="05000000000000000000" pitchFamily="2" charset="2"/>
              <a:buChar char="§"/>
              <a:defRPr/>
            </a:lvl1pPr>
          </a:lstStyle>
          <a:p>
            <a:pPr lvl="0"/>
            <a:r>
              <a:rPr lang="en-US" dirty="0"/>
              <a:t>Click to edit Master text styles</a:t>
            </a:r>
          </a:p>
        </p:txBody>
      </p:sp>
      <p:sp>
        <p:nvSpPr>
          <p:cNvPr id="3" name="Slide Number Placeholder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a:t>
            </a:fld>
            <a:endParaRPr lang="en-US" altLang="x-none">
              <a:ea typeface="ＭＳ Ｐゴシック" charset="-128"/>
            </a:endParaRPr>
          </a:p>
        </p:txBody>
      </p:sp>
      <p:sp>
        <p:nvSpPr>
          <p:cNvPr id="5" name="Title Placeholder 2">
            <a:extLst>
              <a:ext uri="{FF2B5EF4-FFF2-40B4-BE49-F238E27FC236}">
                <a16:creationId xmlns:a16="http://schemas.microsoft.com/office/drawing/2014/main" id="{6CEBB6EA-4FBC-6544-8B9D-B1DE6459DA72}"/>
              </a:ext>
            </a:extLst>
          </p:cNvPr>
          <p:cNvSpPr>
            <a:spLocks noGrp="1"/>
          </p:cNvSpPr>
          <p:nvPr>
            <p:ph type="title"/>
          </p:nvPr>
        </p:nvSpPr>
        <p:spPr bwMode="auto">
          <a:xfrm>
            <a:off x="867905" y="230399"/>
            <a:ext cx="10760003" cy="6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b" anchorCtr="0" compatLnSpc="1">
            <a:prstTxWarp prst="textNoShape">
              <a:avLst/>
            </a:prstTxWarp>
          </a:bodyPr>
          <a:lstStyle/>
          <a:p>
            <a:pPr lvl="0"/>
            <a:r>
              <a:rPr lang="en-US" altLang="x-none" dirty="0"/>
              <a:t>Click to edit Master title style</a:t>
            </a:r>
          </a:p>
        </p:txBody>
      </p:sp>
    </p:spTree>
    <p:extLst>
      <p:ext uri="{BB962C8B-B14F-4D97-AF65-F5344CB8AC3E}">
        <p14:creationId xmlns:p14="http://schemas.microsoft.com/office/powerpoint/2010/main" val="5344016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
          <p:cNvSpPr>
            <a:spLocks noGrp="1"/>
          </p:cNvSpPr>
          <p:nvPr>
            <p:ph type="title"/>
          </p:nvPr>
        </p:nvSpPr>
        <p:spPr bwMode="auto">
          <a:xfrm>
            <a:off x="867905" y="230399"/>
            <a:ext cx="10760003" cy="6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b" anchorCtr="0" compatLnSpc="1">
            <a:prstTxWarp prst="textNoShape">
              <a:avLst/>
            </a:prstTxWarp>
          </a:bodyPr>
          <a:lstStyle/>
          <a:p>
            <a:pPr lvl="0"/>
            <a:r>
              <a:rPr lang="en-US" altLang="x-none" dirty="0"/>
              <a:t>Click to edit Master title style</a:t>
            </a:r>
          </a:p>
        </p:txBody>
      </p:sp>
      <p:sp>
        <p:nvSpPr>
          <p:cNvPr id="4" name="Text Placeholder 3"/>
          <p:cNvSpPr>
            <a:spLocks noGrp="1"/>
          </p:cNvSpPr>
          <p:nvPr>
            <p:ph type="body" idx="1"/>
          </p:nvPr>
        </p:nvSpPr>
        <p:spPr>
          <a:xfrm>
            <a:off x="867905" y="1022889"/>
            <a:ext cx="10760003" cy="541389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27909" y="6436784"/>
            <a:ext cx="1128183" cy="361949"/>
          </a:xfrm>
          <a:prstGeom prst="rect">
            <a:avLst/>
          </a:prstGeom>
        </p:spPr>
        <p:txBody>
          <a:bodyPr vert="horz" wrap="square" lIns="91440" tIns="45720" rIns="91440" bIns="45720" numCol="1" anchor="ctr" anchorCtr="0" compatLnSpc="1">
            <a:prstTxWarp prst="textNoShape">
              <a:avLst/>
            </a:prstTxWarp>
          </a:bodyPr>
          <a:lstStyle>
            <a:lvl1pPr>
              <a:defRPr sz="1333">
                <a:solidFill>
                  <a:srgbClr val="898989"/>
                </a:solidFill>
                <a:latin typeface="Arial" charset="0"/>
              </a:defRPr>
            </a:lvl1p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a:t>
            </a:fld>
            <a:endParaRPr lang="en-US" altLang="x-none">
              <a:ea typeface="ＭＳ Ｐゴシック" charset="-128"/>
            </a:endParaRPr>
          </a:p>
        </p:txBody>
      </p:sp>
      <p:sp>
        <p:nvSpPr>
          <p:cNvPr id="10" name="Rectangle 9"/>
          <p:cNvSpPr/>
          <p:nvPr/>
        </p:nvSpPr>
        <p:spPr>
          <a:xfrm>
            <a:off x="0" y="0"/>
            <a:ext cx="325120" cy="6866467"/>
          </a:xfrm>
          <a:prstGeom prst="rect">
            <a:avLst/>
          </a:prstGeom>
          <a:solidFill>
            <a:srgbClr val="660874"/>
          </a:solidFill>
          <a:ln>
            <a:solidFill>
              <a:srgbClr val="660874"/>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82842523"/>
      </p:ext>
    </p:extLst>
  </p:cSld>
  <p:clrMap bg1="lt1" tx1="dk1" bg2="lt2" tx2="dk2" accent1="accent1" accent2="accent2" accent3="accent3" accent4="accent4" accent5="accent5" accent6="accent6" hlink="hlink" folHlink="folHlink"/>
  <p:sldLayoutIdLst>
    <p:sldLayoutId id="2147483663" r:id="rId1"/>
    <p:sldLayoutId id="2147483664" r:id="rId2"/>
  </p:sldLayoutIdLst>
  <p:hf hdr="0" ftr="0" dt="0"/>
  <p:txStyles>
    <p:titleStyle>
      <a:lvl1pPr algn="ctr" defTabSz="609585" rtl="0" eaLnBrk="1" fontAlgn="base" hangingPunct="1">
        <a:lnSpc>
          <a:spcPct val="85000"/>
        </a:lnSpc>
        <a:spcBef>
          <a:spcPct val="0"/>
        </a:spcBef>
        <a:spcAft>
          <a:spcPct val="0"/>
        </a:spcAft>
        <a:defRPr sz="4267" kern="1200">
          <a:solidFill>
            <a:srgbClr val="660874"/>
          </a:solidFill>
          <a:latin typeface="Arial"/>
          <a:ea typeface="ＭＳ Ｐゴシック" charset="0"/>
          <a:cs typeface="ＭＳ Ｐゴシック" charset="0"/>
        </a:defRPr>
      </a:lvl1pPr>
      <a:lvl2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2pPr>
      <a:lvl3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3pPr>
      <a:lvl4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4pPr>
      <a:lvl5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5pPr>
      <a:lvl6pPr marL="609585"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6pPr>
      <a:lvl7pPr marL="1219170"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7pPr>
      <a:lvl8pPr marL="1828754"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8pPr>
      <a:lvl9pPr marL="2438339"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Clr>
          <a:schemeClr val="bg2"/>
        </a:buClr>
        <a:buFont typeface="Wingdings" charset="2"/>
        <a:defRPr sz="3200" kern="1200" spc="27">
          <a:solidFill>
            <a:schemeClr val="tx1"/>
          </a:solidFill>
          <a:latin typeface="Arial"/>
          <a:ea typeface="ＭＳ Ｐゴシック" charset="0"/>
          <a:cs typeface="ＭＳ Ｐゴシック" charset="0"/>
        </a:defRPr>
      </a:lvl1pPr>
      <a:lvl2pPr marL="385224" indent="-385224" algn="l" defTabSz="609585" rtl="0" eaLnBrk="1" fontAlgn="base" hangingPunct="1">
        <a:spcBef>
          <a:spcPct val="20000"/>
        </a:spcBef>
        <a:spcAft>
          <a:spcPct val="0"/>
        </a:spcAft>
        <a:buClr>
          <a:srgbClr val="660874"/>
        </a:buClr>
        <a:buFont typeface="Wingdings" charset="2"/>
        <a:buChar char="§"/>
        <a:defRPr sz="2667" kern="1200">
          <a:solidFill>
            <a:schemeClr val="tx1"/>
          </a:solidFill>
          <a:latin typeface="Arial"/>
          <a:ea typeface="ＭＳ Ｐゴシック" charset="0"/>
          <a:cs typeface="+mn-cs"/>
        </a:defRPr>
      </a:lvl2pPr>
      <a:lvl3pPr marL="759865" indent="-300559" algn="l" defTabSz="609585" rtl="0" eaLnBrk="1" fontAlgn="base" hangingPunct="1">
        <a:spcBef>
          <a:spcPct val="20000"/>
        </a:spcBef>
        <a:spcAft>
          <a:spcPct val="0"/>
        </a:spcAft>
        <a:buClr>
          <a:srgbClr val="660874"/>
        </a:buClr>
        <a:buSzPct val="102000"/>
        <a:buFont typeface="Source Sans Pro" charset="0"/>
        <a:buChar char="›"/>
        <a:defRPr sz="2667" kern="1200">
          <a:solidFill>
            <a:schemeClr val="tx1"/>
          </a:solidFill>
          <a:latin typeface="Arial"/>
          <a:ea typeface="ＭＳ Ｐゴシック" charset="0"/>
          <a:cs typeface="+mn-cs"/>
        </a:defRPr>
      </a:lvl3pPr>
      <a:lvl4pPr marL="1219170" indent="-302676" algn="l" defTabSz="609585" rtl="0" eaLnBrk="1" fontAlgn="base" hangingPunct="1">
        <a:spcBef>
          <a:spcPct val="20000"/>
        </a:spcBef>
        <a:spcAft>
          <a:spcPct val="0"/>
        </a:spcAft>
        <a:buClr>
          <a:srgbClr val="660874"/>
        </a:buClr>
        <a:buFont typeface="Arial" charset="0"/>
        <a:buChar char="•"/>
        <a:defRPr sz="2667" kern="1200">
          <a:solidFill>
            <a:schemeClr val="tx1"/>
          </a:solidFill>
          <a:latin typeface="Arial"/>
          <a:ea typeface="ＭＳ Ｐゴシック" charset="0"/>
          <a:cs typeface="+mn-cs"/>
        </a:defRPr>
      </a:lvl4pPr>
      <a:lvl5pPr marL="1678475" indent="-302676" algn="l" defTabSz="609585" rtl="0" eaLnBrk="1" fontAlgn="base" hangingPunct="1">
        <a:spcBef>
          <a:spcPct val="20000"/>
        </a:spcBef>
        <a:spcAft>
          <a:spcPct val="0"/>
        </a:spcAft>
        <a:buClr>
          <a:srgbClr val="660874"/>
        </a:buClr>
        <a:buFont typeface="Source Sans Pro" charset="0"/>
        <a:buChar char="–"/>
        <a:defRPr sz="2667" kern="1200">
          <a:solidFill>
            <a:schemeClr val="tx1"/>
          </a:solidFill>
          <a:latin typeface="Arial"/>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900020" y="703616"/>
            <a:ext cx="9357363" cy="2024915"/>
          </a:xfrm>
        </p:spPr>
        <p:txBody>
          <a:bodyPr/>
          <a:lstStyle/>
          <a:p>
            <a:pPr algn="l">
              <a:lnSpc>
                <a:spcPct val="100000"/>
              </a:lnSpc>
            </a:pPr>
            <a:r>
              <a:rPr lang="en-US" altLang="zh-CN" sz="4400" b="1" dirty="0">
                <a:solidFill>
                  <a:schemeClr val="tx1">
                    <a:lumMod val="50000"/>
                    <a:lumOff val="50000"/>
                  </a:schemeClr>
                </a:solidFill>
                <a:latin typeface="Arial" panose="020B0604020202020204" pitchFamily="34" charset="0"/>
                <a:ea typeface="SimHei" panose="02010609060101010101" pitchFamily="49" charset="-122"/>
                <a:cs typeface="Arial" panose="020B0604020202020204" pitchFamily="34" charset="0"/>
              </a:rPr>
              <a:t>Predict</a:t>
            </a:r>
            <a:r>
              <a:rPr lang="en-US" altLang="zh-CN" sz="4400" b="1" dirty="0">
                <a:latin typeface="Arial" panose="020B0604020202020204" pitchFamily="34" charset="0"/>
                <a:ea typeface="SimHei" panose="02010609060101010101" pitchFamily="49" charset="-122"/>
                <a:cs typeface="Arial" panose="020B0604020202020204" pitchFamily="34" charset="0"/>
              </a:rPr>
              <a:t> Physiological Performance </a:t>
            </a:r>
            <a:br>
              <a:rPr lang="en-US" altLang="zh-CN" sz="4400" b="1" dirty="0">
                <a:latin typeface="Arial" panose="020B0604020202020204" pitchFamily="34" charset="0"/>
                <a:ea typeface="SimHei" panose="02010609060101010101" pitchFamily="49" charset="-122"/>
                <a:cs typeface="Arial" panose="020B0604020202020204" pitchFamily="34" charset="0"/>
              </a:rPr>
            </a:br>
            <a:r>
              <a:rPr lang="en-US" altLang="zh-CN" sz="4400" b="1" dirty="0">
                <a:solidFill>
                  <a:schemeClr val="tx1">
                    <a:lumMod val="50000"/>
                    <a:lumOff val="50000"/>
                  </a:schemeClr>
                </a:solidFill>
                <a:latin typeface="Arial" panose="020B0604020202020204" pitchFamily="34" charset="0"/>
                <a:ea typeface="SimHei" panose="02010609060101010101" pitchFamily="49" charset="-122"/>
                <a:cs typeface="Arial" panose="020B0604020202020204" pitchFamily="34" charset="0"/>
              </a:rPr>
              <a:t>Using</a:t>
            </a:r>
            <a:r>
              <a:rPr lang="en-US" altLang="zh-CN" sz="4400" b="1" dirty="0">
                <a:latin typeface="Arial" panose="020B0604020202020204" pitchFamily="34" charset="0"/>
                <a:ea typeface="SimHei" panose="02010609060101010101" pitchFamily="49" charset="-122"/>
                <a:cs typeface="Arial" panose="020B0604020202020204" pitchFamily="34" charset="0"/>
              </a:rPr>
              <a:t> Machine Learning Methods</a:t>
            </a:r>
            <a:br>
              <a:rPr lang="en-US" altLang="zh-CN" sz="4400" b="1" dirty="0">
                <a:latin typeface="Arial" panose="020B0604020202020204" pitchFamily="34" charset="0"/>
                <a:ea typeface="SimHei" panose="02010609060101010101" pitchFamily="49" charset="-122"/>
                <a:cs typeface="Arial" panose="020B0604020202020204" pitchFamily="34" charset="0"/>
              </a:rPr>
            </a:br>
            <a:r>
              <a:rPr lang="en-US" altLang="zh-CN" sz="4400" b="1" dirty="0">
                <a:solidFill>
                  <a:schemeClr val="tx1">
                    <a:lumMod val="50000"/>
                    <a:lumOff val="50000"/>
                  </a:schemeClr>
                </a:solidFill>
                <a:latin typeface="Arial" panose="020B0604020202020204" pitchFamily="34" charset="0"/>
                <a:ea typeface="SimHei" panose="02010609060101010101" pitchFamily="49" charset="-122"/>
                <a:cs typeface="Arial" panose="020B0604020202020204" pitchFamily="34" charset="0"/>
              </a:rPr>
              <a:t>in </a:t>
            </a:r>
            <a:r>
              <a:rPr lang="en-US" altLang="zh-CN" sz="4400" b="1" dirty="0">
                <a:latin typeface="Arial" panose="020B0604020202020204" pitchFamily="34" charset="0"/>
                <a:ea typeface="SimHei" panose="02010609060101010101" pitchFamily="49" charset="-122"/>
                <a:cs typeface="Arial" panose="020B0604020202020204" pitchFamily="34" charset="0"/>
              </a:rPr>
              <a:t>Neuromodulation</a:t>
            </a:r>
            <a:endParaRPr lang="ja-JP" altLang="en-US" sz="4400" b="1" dirty="0">
              <a:latin typeface="Arial" panose="020B0604020202020204" pitchFamily="34" charset="0"/>
              <a:ea typeface="SimHei" panose="02010609060101010101" pitchFamily="49" charset="-122"/>
              <a:cs typeface="Arial" panose="020B0604020202020204" pitchFamily="34" charset="0"/>
            </a:endParaRPr>
          </a:p>
        </p:txBody>
      </p:sp>
      <p:sp>
        <p:nvSpPr>
          <p:cNvPr id="12" name="Subtitle 3"/>
          <p:cNvSpPr>
            <a:spLocks noGrp="1"/>
          </p:cNvSpPr>
          <p:nvPr>
            <p:ph type="subTitle" idx="1"/>
          </p:nvPr>
        </p:nvSpPr>
        <p:spPr>
          <a:xfrm>
            <a:off x="983473" y="3002164"/>
            <a:ext cx="10225053" cy="1151028"/>
          </a:xfrm>
        </p:spPr>
        <p:txBody>
          <a:bodyPr/>
          <a:lstStyle/>
          <a:p>
            <a:pPr fontAlgn="auto">
              <a:spcAft>
                <a:spcPts val="0"/>
              </a:spcAft>
              <a:defRPr/>
            </a:pPr>
            <a:r>
              <a:rPr lang="zh-CN" altLang="en-US" sz="3200" dirty="0">
                <a:latin typeface="Arial" panose="020B0604020202020204" pitchFamily="34" charset="0"/>
                <a:ea typeface="黑体" panose="02010609060101010101" pitchFamily="49" charset="-122"/>
                <a:cs typeface="Arial" panose="020B0604020202020204" pitchFamily="34" charset="0"/>
              </a:rPr>
              <a:t>李洪达</a:t>
            </a:r>
            <a:endParaRPr lang="en-US" altLang="zh-CN" sz="3200" dirty="0">
              <a:latin typeface="Arial" panose="020B0604020202020204" pitchFamily="34" charset="0"/>
              <a:ea typeface="黑体" panose="02010609060101010101" pitchFamily="49" charset="-122"/>
              <a:cs typeface="Arial" panose="020B0604020202020204" pitchFamily="34" charset="0"/>
            </a:endParaRPr>
          </a:p>
          <a:p>
            <a:pPr fontAlgn="auto">
              <a:spcAft>
                <a:spcPts val="0"/>
              </a:spcAft>
              <a:defRPr/>
            </a:pPr>
            <a:r>
              <a:rPr lang="en-US" altLang="zh-CN" sz="3200" dirty="0">
                <a:latin typeface="Arial" panose="020B0604020202020204" pitchFamily="34" charset="0"/>
                <a:ea typeface="黑体" panose="02010609060101010101" pitchFamily="49" charset="-122"/>
                <a:cs typeface="Arial" panose="020B0604020202020204" pitchFamily="34" charset="0"/>
              </a:rPr>
              <a:t>2024.05.20</a:t>
            </a:r>
          </a:p>
        </p:txBody>
      </p:sp>
      <p:pic>
        <p:nvPicPr>
          <p:cNvPr id="13" name="Picture 6" descr="Tsinghua University Logo.svg">
            <a:extLst>
              <a:ext uri="{FF2B5EF4-FFF2-40B4-BE49-F238E27FC236}">
                <a16:creationId xmlns:a16="http://schemas.microsoft.com/office/drawing/2014/main" id="{AB6C8E8C-92ED-6B4A-AFC2-7097D4CAB8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375" y="4465617"/>
            <a:ext cx="1827312" cy="182731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19581" y="703811"/>
            <a:ext cx="416118" cy="2621280"/>
          </a:xfrm>
          <a:prstGeom prst="rect">
            <a:avLst/>
          </a:prstGeom>
          <a:solidFill>
            <a:srgbClr val="66087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矩形 5"/>
          <p:cNvSpPr/>
          <p:nvPr/>
        </p:nvSpPr>
        <p:spPr>
          <a:xfrm>
            <a:off x="1187193" y="703811"/>
            <a:ext cx="416118" cy="1956262"/>
          </a:xfrm>
          <a:prstGeom prst="rect">
            <a:avLst/>
          </a:prstGeom>
          <a:solidFill>
            <a:srgbClr val="66087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3" name="图片 2"/>
          <p:cNvPicPr>
            <a:picLocks noChangeAspect="1"/>
          </p:cNvPicPr>
          <p:nvPr/>
        </p:nvPicPr>
        <p:blipFill>
          <a:blip r:embed="rId4"/>
          <a:stretch>
            <a:fillRect/>
          </a:stretch>
        </p:blipFill>
        <p:spPr>
          <a:xfrm>
            <a:off x="6248400" y="4174847"/>
            <a:ext cx="2408852" cy="2408852"/>
          </a:xfrm>
          <a:prstGeom prst="rect">
            <a:avLst/>
          </a:prstGeom>
        </p:spPr>
      </p:pic>
    </p:spTree>
    <p:extLst>
      <p:ext uri="{BB962C8B-B14F-4D97-AF65-F5344CB8AC3E}">
        <p14:creationId xmlns:p14="http://schemas.microsoft.com/office/powerpoint/2010/main" val="199484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10</a:t>
            </a:fld>
            <a:endParaRPr lang="en-US" altLang="x-none">
              <a:ea typeface="ＭＳ Ｐゴシック" charset="-128"/>
            </a:endParaRPr>
          </a:p>
        </p:txBody>
      </p:sp>
      <p:sp>
        <p:nvSpPr>
          <p:cNvPr id="4" name="标题 3"/>
          <p:cNvSpPr>
            <a:spLocks noGrp="1"/>
          </p:cNvSpPr>
          <p:nvPr>
            <p:ph type="title"/>
          </p:nvPr>
        </p:nvSpPr>
        <p:spPr/>
        <p:txBody>
          <a:bodyPr/>
          <a:lstStyle/>
          <a:p>
            <a:r>
              <a:rPr lang="en-US" altLang="zh-CN" dirty="0"/>
              <a:t>Predict motor performance of DBS</a:t>
            </a:r>
            <a:endParaRPr lang="zh-CN" altLang="en-US" dirty="0"/>
          </a:p>
        </p:txBody>
      </p:sp>
      <p:pic>
        <p:nvPicPr>
          <p:cNvPr id="5" name="图片 4"/>
          <p:cNvPicPr>
            <a:picLocks noChangeAspect="1"/>
          </p:cNvPicPr>
          <p:nvPr/>
        </p:nvPicPr>
        <p:blipFill rotWithShape="1">
          <a:blip r:embed="rId3"/>
          <a:srcRect l="-1" r="231"/>
          <a:stretch/>
        </p:blipFill>
        <p:spPr>
          <a:xfrm>
            <a:off x="749483" y="1180011"/>
            <a:ext cx="5152378" cy="4933405"/>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a:xfrm>
            <a:off x="513805" y="6244735"/>
            <a:ext cx="9849395" cy="584775"/>
          </a:xfrm>
          <a:prstGeom prst="rect">
            <a:avLst/>
          </a:prstGeom>
        </p:spPr>
        <p:txBody>
          <a:bodyPr wrap="square">
            <a:spAutoFit/>
          </a:bodyPr>
          <a:lstStyle/>
          <a:p>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Roediger J , Dembek T A , Wenzel G ,et al.StimFit—A Data-Driven Algorithm for Automated Deep Brain Stimulation Programming[J].Movement Disorders[2024-04-26].DOI:10.1002/mds.28878.</a:t>
            </a:r>
          </a:p>
        </p:txBody>
      </p:sp>
      <p:sp>
        <p:nvSpPr>
          <p:cNvPr id="7" name="文本框 6"/>
          <p:cNvSpPr txBox="1"/>
          <p:nvPr/>
        </p:nvSpPr>
        <p:spPr>
          <a:xfrm>
            <a:off x="6589588" y="1461565"/>
            <a:ext cx="5358572"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Journal: </a:t>
            </a: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400" dirty="0">
                <a:latin typeface="Arial" panose="020B0604020202020204" pitchFamily="34" charset="0"/>
                <a:cs typeface="Arial" panose="020B0604020202020204" pitchFamily="34" charset="0"/>
              </a:rPr>
              <a:t>Movement Disorders</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Published time: </a:t>
            </a:r>
            <a:br>
              <a:rPr lang="en-US" altLang="zh-CN" sz="2400" b="1" dirty="0">
                <a:latin typeface="Arial" panose="020B0604020202020204" pitchFamily="34" charset="0"/>
                <a:cs typeface="Arial" panose="020B0604020202020204" pitchFamily="34" charset="0"/>
              </a:rPr>
            </a:br>
            <a:r>
              <a:rPr lang="en-US" altLang="zh-CN" sz="2400" dirty="0">
                <a:latin typeface="Arial" panose="020B0604020202020204" pitchFamily="34" charset="0"/>
                <a:cs typeface="Arial" panose="020B0604020202020204" pitchFamily="34" charset="0"/>
              </a:rPr>
              <a:t>2021.11.27</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Institution:</a:t>
            </a: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400" dirty="0" err="1">
                <a:latin typeface="Arial" panose="020B0604020202020204" pitchFamily="34" charset="0"/>
                <a:cs typeface="Arial" panose="020B0604020202020204" pitchFamily="34" charset="0"/>
              </a:rPr>
              <a:t>Charité</a:t>
            </a:r>
            <a:r>
              <a:rPr lang="en-US" altLang="zh-CN" sz="2400" dirty="0">
                <a:latin typeface="Arial" panose="020B0604020202020204" pitchFamily="34" charset="0"/>
                <a:cs typeface="Arial" panose="020B0604020202020204" pitchFamily="34" charset="0"/>
              </a:rPr>
              <a:t> University Medicine Berlin</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16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11</a:t>
            </a:fld>
            <a:endParaRPr lang="en-US" altLang="x-none">
              <a:ea typeface="ＭＳ Ｐゴシック" charset="-128"/>
            </a:endParaRPr>
          </a:p>
        </p:txBody>
      </p:sp>
      <p:sp>
        <p:nvSpPr>
          <p:cNvPr id="4" name="标题 3"/>
          <p:cNvSpPr>
            <a:spLocks noGrp="1"/>
          </p:cNvSpPr>
          <p:nvPr>
            <p:ph type="title"/>
          </p:nvPr>
        </p:nvSpPr>
        <p:spPr/>
        <p:txBody>
          <a:bodyPr/>
          <a:lstStyle/>
          <a:p>
            <a:r>
              <a:rPr lang="en-US" altLang="zh-CN" dirty="0"/>
              <a:t>Predict motor performance of DBS</a:t>
            </a:r>
            <a:endParaRPr lang="zh-CN" altLang="en-US" dirty="0"/>
          </a:p>
        </p:txBody>
      </p:sp>
      <p:sp>
        <p:nvSpPr>
          <p:cNvPr id="6" name="矩形 5"/>
          <p:cNvSpPr/>
          <p:nvPr/>
        </p:nvSpPr>
        <p:spPr>
          <a:xfrm>
            <a:off x="513805" y="6244735"/>
            <a:ext cx="9849395" cy="584775"/>
          </a:xfrm>
          <a:prstGeom prst="rect">
            <a:avLst/>
          </a:prstGeom>
        </p:spPr>
        <p:txBody>
          <a:bodyPr wrap="square">
            <a:spAutoFit/>
          </a:bodyPr>
          <a:lstStyle/>
          <a:p>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Roediger J , Dembek T A , Wenzel G ,et al.StimFit—A Data-Driven Algorithm for Automated Deep Brain Stimulation Programming[J].Movement Disorders[2024-04-26].DOI:10.1002/mds.28878.</a:t>
            </a:r>
          </a:p>
        </p:txBody>
      </p:sp>
      <p:pic>
        <p:nvPicPr>
          <p:cNvPr id="2" name="图片 1"/>
          <p:cNvPicPr>
            <a:picLocks noChangeAspect="1"/>
          </p:cNvPicPr>
          <p:nvPr/>
        </p:nvPicPr>
        <p:blipFill>
          <a:blip r:embed="rId3"/>
          <a:stretch>
            <a:fillRect/>
          </a:stretch>
        </p:blipFill>
        <p:spPr>
          <a:xfrm>
            <a:off x="738264" y="1093090"/>
            <a:ext cx="3463622" cy="5015325"/>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4"/>
          <a:stretch>
            <a:fillRect/>
          </a:stretch>
        </p:blipFill>
        <p:spPr>
          <a:xfrm>
            <a:off x="4500367" y="1093090"/>
            <a:ext cx="2598660" cy="5015325"/>
          </a:xfrm>
          <a:prstGeom prst="rect">
            <a:avLst/>
          </a:prstGeom>
          <a:ln>
            <a:noFill/>
          </a:ln>
          <a:effectLst>
            <a:outerShdw blurRad="292100" dist="139700" dir="2700000" algn="tl" rotWithShape="0">
              <a:srgbClr val="333333">
                <a:alpha val="65000"/>
              </a:srgbClr>
            </a:outerShdw>
          </a:effectLst>
        </p:spPr>
      </p:pic>
      <p:sp>
        <p:nvSpPr>
          <p:cNvPr id="7" name="文本框 6"/>
          <p:cNvSpPr txBox="1"/>
          <p:nvPr/>
        </p:nvSpPr>
        <p:spPr>
          <a:xfrm>
            <a:off x="7341325" y="1598637"/>
            <a:ext cx="5016137"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Object:</a:t>
            </a:r>
            <a:r>
              <a:rPr lang="en-US" altLang="zh-CN" sz="2400" dirty="0">
                <a:latin typeface="Arial" panose="020B0604020202020204" pitchFamily="34" charset="0"/>
                <a:cs typeface="Arial" panose="020B0604020202020204" pitchFamily="34" charset="0"/>
              </a:rPr>
              <a:t> 31+19 PD patients</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Input: </a:t>
            </a:r>
            <a:r>
              <a:rPr lang="en-US" altLang="zh-CN" sz="2400" dirty="0">
                <a:latin typeface="Arial" panose="020B0604020202020204" pitchFamily="34" charset="0"/>
                <a:cs typeface="Arial" panose="020B0604020202020204" pitchFamily="34" charset="0"/>
              </a:rPr>
              <a:t>Representation of simulated electric fields</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Output: </a:t>
            </a:r>
            <a:r>
              <a:rPr lang="en-US" altLang="zh-CN" sz="2400" dirty="0">
                <a:latin typeface="Arial" panose="020B0604020202020204" pitchFamily="34" charset="0"/>
                <a:cs typeface="Arial" panose="020B0604020202020204" pitchFamily="34" charset="0"/>
              </a:rPr>
              <a:t>Improvement of UPDRS</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Method: </a:t>
            </a:r>
            <a:r>
              <a:rPr lang="en-US" altLang="zh-CN" sz="2400" dirty="0">
                <a:latin typeface="Arial" panose="020B0604020202020204" pitchFamily="34" charset="0"/>
                <a:cs typeface="Arial" panose="020B0604020202020204" pitchFamily="34" charset="0"/>
              </a:rPr>
              <a:t>Linear models</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262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12</a:t>
            </a:fld>
            <a:endParaRPr lang="en-US" altLang="x-none">
              <a:ea typeface="ＭＳ Ｐゴシック" charset="-128"/>
            </a:endParaRPr>
          </a:p>
        </p:txBody>
      </p:sp>
      <p:sp>
        <p:nvSpPr>
          <p:cNvPr id="4" name="标题 3"/>
          <p:cNvSpPr>
            <a:spLocks noGrp="1"/>
          </p:cNvSpPr>
          <p:nvPr>
            <p:ph type="title"/>
          </p:nvPr>
        </p:nvSpPr>
        <p:spPr/>
        <p:txBody>
          <a:bodyPr/>
          <a:lstStyle/>
          <a:p>
            <a:r>
              <a:rPr lang="en-US" altLang="zh-CN" dirty="0"/>
              <a:t>Predict motor performance of DBS</a:t>
            </a:r>
            <a:endParaRPr lang="zh-CN" altLang="en-US" dirty="0"/>
          </a:p>
        </p:txBody>
      </p:sp>
      <p:sp>
        <p:nvSpPr>
          <p:cNvPr id="6" name="矩形 5"/>
          <p:cNvSpPr/>
          <p:nvPr/>
        </p:nvSpPr>
        <p:spPr>
          <a:xfrm>
            <a:off x="513805" y="6244735"/>
            <a:ext cx="9849395" cy="584775"/>
          </a:xfrm>
          <a:prstGeom prst="rect">
            <a:avLst/>
          </a:prstGeom>
        </p:spPr>
        <p:txBody>
          <a:bodyPr wrap="square">
            <a:spAutoFit/>
          </a:bodyPr>
          <a:lstStyle/>
          <a:p>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Roediger J , Dembek T A , Wenzel G ,et al.StimFit—A Data-Driven Algorithm for Automated Deep Brain Stimulation Programming[J].Movement Disorders[2024-04-26].DOI:10.1002/mds.28878.</a:t>
            </a:r>
          </a:p>
        </p:txBody>
      </p:sp>
      <p:pic>
        <p:nvPicPr>
          <p:cNvPr id="2" name="图片 1"/>
          <p:cNvPicPr>
            <a:picLocks noChangeAspect="1"/>
          </p:cNvPicPr>
          <p:nvPr/>
        </p:nvPicPr>
        <p:blipFill>
          <a:blip r:embed="rId3"/>
          <a:stretch>
            <a:fillRect/>
          </a:stretch>
        </p:blipFill>
        <p:spPr>
          <a:xfrm>
            <a:off x="733301" y="1053287"/>
            <a:ext cx="4960322" cy="5020492"/>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4"/>
          <a:stretch>
            <a:fillRect/>
          </a:stretch>
        </p:blipFill>
        <p:spPr>
          <a:xfrm>
            <a:off x="6325824" y="1055015"/>
            <a:ext cx="5034509" cy="5018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4719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13</a:t>
            </a:fld>
            <a:endParaRPr lang="en-US" altLang="x-none">
              <a:ea typeface="ＭＳ Ｐゴシック" charset="-128"/>
            </a:endParaRPr>
          </a:p>
        </p:txBody>
      </p:sp>
      <p:sp>
        <p:nvSpPr>
          <p:cNvPr id="4" name="标题 3"/>
          <p:cNvSpPr>
            <a:spLocks noGrp="1"/>
          </p:cNvSpPr>
          <p:nvPr>
            <p:ph type="title"/>
          </p:nvPr>
        </p:nvSpPr>
        <p:spPr/>
        <p:txBody>
          <a:bodyPr/>
          <a:lstStyle/>
          <a:p>
            <a:r>
              <a:rPr lang="en-US" altLang="zh-CN" dirty="0"/>
              <a:t>Predict motor performance of DBS</a:t>
            </a:r>
            <a:endParaRPr lang="zh-CN" altLang="en-US" dirty="0"/>
          </a:p>
        </p:txBody>
      </p:sp>
      <p:grpSp>
        <p:nvGrpSpPr>
          <p:cNvPr id="12" name="组合 11"/>
          <p:cNvGrpSpPr/>
          <p:nvPr/>
        </p:nvGrpSpPr>
        <p:grpSpPr>
          <a:xfrm>
            <a:off x="4374632" y="1288231"/>
            <a:ext cx="3635076" cy="4888658"/>
            <a:chOff x="4209778" y="991189"/>
            <a:chExt cx="4294142" cy="5775007"/>
          </a:xfrm>
        </p:grpSpPr>
        <p:pic>
          <p:nvPicPr>
            <p:cNvPr id="5" name="图片 4"/>
            <p:cNvPicPr>
              <a:picLocks noChangeAspect="1"/>
            </p:cNvPicPr>
            <p:nvPr/>
          </p:nvPicPr>
          <p:blipFill>
            <a:blip r:embed="rId3"/>
            <a:stretch>
              <a:fillRect/>
            </a:stretch>
          </p:blipFill>
          <p:spPr>
            <a:xfrm>
              <a:off x="4209778" y="991189"/>
              <a:ext cx="4294142" cy="5775007"/>
            </a:xfrm>
            <a:prstGeom prst="rect">
              <a:avLst/>
            </a:prstGeom>
            <a:ln>
              <a:noFill/>
            </a:ln>
            <a:effectLst>
              <a:outerShdw blurRad="292100" dist="139700" dir="2700000" algn="tl" rotWithShape="0">
                <a:srgbClr val="333333">
                  <a:alpha val="65000"/>
                </a:srgbClr>
              </a:outerShdw>
            </a:effectLst>
          </p:spPr>
        </p:pic>
        <p:sp>
          <p:nvSpPr>
            <p:cNvPr id="7" name="文本框 6"/>
            <p:cNvSpPr txBox="1"/>
            <p:nvPr/>
          </p:nvSpPr>
          <p:spPr>
            <a:xfrm>
              <a:off x="4573402" y="1219200"/>
              <a:ext cx="1308884" cy="399936"/>
            </a:xfrm>
            <a:prstGeom prst="rect">
              <a:avLst/>
            </a:prstGeom>
            <a:ln>
              <a:solidFill>
                <a:srgbClr val="B7003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600" dirty="0">
                  <a:latin typeface="Times New Roman" panose="02020603050405020304" pitchFamily="18" charset="0"/>
                  <a:cs typeface="Times New Roman" panose="02020603050405020304" pitchFamily="18" charset="0"/>
                </a:rPr>
                <a:t>2022.12.15</a:t>
              </a:r>
              <a:endParaRPr lang="zh-CN" altLang="en-US" sz="1600" dirty="0">
                <a:latin typeface="Times New Roman" panose="02020603050405020304" pitchFamily="18" charset="0"/>
                <a:cs typeface="Times New Roman" panose="02020603050405020304" pitchFamily="18" charset="0"/>
              </a:endParaRPr>
            </a:p>
          </p:txBody>
        </p:sp>
      </p:grpSp>
      <p:grpSp>
        <p:nvGrpSpPr>
          <p:cNvPr id="11" name="组合 10"/>
          <p:cNvGrpSpPr/>
          <p:nvPr/>
        </p:nvGrpSpPr>
        <p:grpSpPr>
          <a:xfrm>
            <a:off x="461418" y="1288229"/>
            <a:ext cx="3671729" cy="4888659"/>
            <a:chOff x="-85046" y="991189"/>
            <a:chExt cx="4337438" cy="5775007"/>
          </a:xfrm>
        </p:grpSpPr>
        <p:pic>
          <p:nvPicPr>
            <p:cNvPr id="9" name="图片 8"/>
            <p:cNvPicPr>
              <a:picLocks noChangeAspect="1"/>
            </p:cNvPicPr>
            <p:nvPr/>
          </p:nvPicPr>
          <p:blipFill>
            <a:blip r:embed="rId4"/>
            <a:stretch>
              <a:fillRect/>
            </a:stretch>
          </p:blipFill>
          <p:spPr>
            <a:xfrm>
              <a:off x="-85046" y="991189"/>
              <a:ext cx="4337438" cy="5775007"/>
            </a:xfrm>
            <a:prstGeom prst="rect">
              <a:avLst/>
            </a:prstGeom>
            <a:ln>
              <a:noFill/>
            </a:ln>
            <a:effectLst>
              <a:outerShdw blurRad="292100" dist="139700" dir="2700000" algn="tl" rotWithShape="0">
                <a:srgbClr val="333333">
                  <a:alpha val="65000"/>
                </a:srgbClr>
              </a:outerShdw>
            </a:effectLst>
          </p:spPr>
        </p:pic>
        <p:sp>
          <p:nvSpPr>
            <p:cNvPr id="10" name="文本框 9"/>
            <p:cNvSpPr txBox="1"/>
            <p:nvPr/>
          </p:nvSpPr>
          <p:spPr>
            <a:xfrm>
              <a:off x="145093" y="2947852"/>
              <a:ext cx="1308883" cy="399936"/>
            </a:xfrm>
            <a:prstGeom prst="rect">
              <a:avLst/>
            </a:prstGeom>
            <a:ln>
              <a:solidFill>
                <a:srgbClr val="B7003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600" dirty="0">
                  <a:latin typeface="Times New Roman" panose="02020603050405020304" pitchFamily="18" charset="0"/>
                  <a:cs typeface="Times New Roman" panose="02020603050405020304" pitchFamily="18" charset="0"/>
                </a:rPr>
                <a:t>2023.10.12</a:t>
              </a:r>
              <a:endParaRPr lang="zh-CN" altLang="en-US" sz="1600" dirty="0">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8251193" y="1285162"/>
            <a:ext cx="3736881" cy="4891726"/>
            <a:chOff x="8283851" y="1726031"/>
            <a:chExt cx="3736881" cy="4891726"/>
          </a:xfrm>
        </p:grpSpPr>
        <p:pic>
          <p:nvPicPr>
            <p:cNvPr id="13" name="图片 12"/>
            <p:cNvPicPr>
              <a:picLocks noChangeAspect="1"/>
            </p:cNvPicPr>
            <p:nvPr/>
          </p:nvPicPr>
          <p:blipFill>
            <a:blip r:embed="rId5"/>
            <a:stretch>
              <a:fillRect/>
            </a:stretch>
          </p:blipFill>
          <p:spPr>
            <a:xfrm>
              <a:off x="8283851" y="1726031"/>
              <a:ext cx="3736881" cy="4891726"/>
            </a:xfrm>
            <a:prstGeom prst="rect">
              <a:avLst/>
            </a:prstGeom>
            <a:ln>
              <a:noFill/>
            </a:ln>
            <a:effectLst>
              <a:outerShdw blurRad="292100" dist="139700" dir="2700000" algn="tl" rotWithShape="0">
                <a:srgbClr val="333333">
                  <a:alpha val="65000"/>
                </a:srgbClr>
              </a:outerShdw>
            </a:effectLst>
          </p:spPr>
        </p:pic>
        <p:sp>
          <p:nvSpPr>
            <p:cNvPr id="14" name="文本框 13"/>
            <p:cNvSpPr txBox="1"/>
            <p:nvPr/>
          </p:nvSpPr>
          <p:spPr>
            <a:xfrm>
              <a:off x="8394476" y="1922116"/>
              <a:ext cx="1107996" cy="338554"/>
            </a:xfrm>
            <a:prstGeom prst="rect">
              <a:avLst/>
            </a:prstGeom>
            <a:ln>
              <a:solidFill>
                <a:srgbClr val="B7003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600" dirty="0">
                  <a:latin typeface="Times New Roman" panose="02020603050405020304" pitchFamily="18" charset="0"/>
                  <a:cs typeface="Times New Roman" panose="02020603050405020304" pitchFamily="18" charset="0"/>
                </a:rPr>
                <a:t>2017.06.06</a:t>
              </a:r>
              <a:endParaRPr lang="zh-CN" altLang="en-US" sz="1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75678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14</a:t>
            </a:fld>
            <a:endParaRPr lang="en-US" altLang="x-none">
              <a:ea typeface="ＭＳ Ｐゴシック" charset="-128"/>
            </a:endParaRPr>
          </a:p>
        </p:txBody>
      </p:sp>
      <p:sp>
        <p:nvSpPr>
          <p:cNvPr id="8" name="内容占位符 1"/>
          <p:cNvSpPr>
            <a:spLocks noGrp="1"/>
          </p:cNvSpPr>
          <p:nvPr>
            <p:ph sz="quarter" idx="10"/>
          </p:nvPr>
        </p:nvSpPr>
        <p:spPr>
          <a:xfrm>
            <a:off x="1624264" y="2273122"/>
            <a:ext cx="9495294" cy="4460614"/>
          </a:xfrm>
        </p:spPr>
        <p:txBody>
          <a:bodyPr>
            <a:normAutofit lnSpcReduction="10000"/>
          </a:bodyPr>
          <a:lstStyle/>
          <a:p>
            <a:r>
              <a:rPr lang="en-US" altLang="zh-CN" dirty="0"/>
              <a:t>Scientific significance? </a:t>
            </a:r>
            <a:r>
              <a:rPr lang="en-US" altLang="zh-CN" dirty="0">
                <a:solidFill>
                  <a:schemeClr val="tx1">
                    <a:lumMod val="50000"/>
                    <a:lumOff val="50000"/>
                  </a:schemeClr>
                </a:solidFill>
              </a:rPr>
              <a:t>–</a:t>
            </a:r>
            <a:r>
              <a:rPr lang="en-US" altLang="zh-CN" dirty="0"/>
              <a:t> </a:t>
            </a:r>
            <a:r>
              <a:rPr lang="zh-CN" altLang="en-US" dirty="0">
                <a:solidFill>
                  <a:schemeClr val="tx1">
                    <a:lumMod val="50000"/>
                    <a:lumOff val="50000"/>
                  </a:schemeClr>
                </a:solidFill>
                <a:latin typeface="黑体" panose="02010609060101010101" pitchFamily="49" charset="-122"/>
                <a:ea typeface="黑体" panose="02010609060101010101" pitchFamily="49" charset="-122"/>
              </a:rPr>
              <a:t>科学价值是什么？</a:t>
            </a:r>
            <a:endParaRPr lang="en-US" altLang="zh-CN" dirty="0">
              <a:solidFill>
                <a:schemeClr val="tx1">
                  <a:lumMod val="50000"/>
                  <a:lumOff val="50000"/>
                </a:schemeClr>
              </a:solidFill>
              <a:latin typeface="黑体" panose="02010609060101010101" pitchFamily="49" charset="-122"/>
              <a:ea typeface="黑体" panose="02010609060101010101" pitchFamily="49" charset="-122"/>
            </a:endParaRPr>
          </a:p>
          <a:p>
            <a:r>
              <a:rPr lang="en-US" altLang="zh-CN" dirty="0"/>
              <a:t>Clinical application? </a:t>
            </a:r>
            <a:r>
              <a:rPr lang="en-US" altLang="zh-CN" dirty="0">
                <a:solidFill>
                  <a:schemeClr val="tx1">
                    <a:lumMod val="50000"/>
                    <a:lumOff val="50000"/>
                  </a:schemeClr>
                </a:solidFill>
              </a:rPr>
              <a:t>– </a:t>
            </a:r>
            <a:r>
              <a:rPr lang="zh-CN" altLang="en-US" dirty="0">
                <a:solidFill>
                  <a:schemeClr val="tx1">
                    <a:lumMod val="50000"/>
                    <a:lumOff val="50000"/>
                  </a:schemeClr>
                </a:solidFill>
                <a:latin typeface="黑体" panose="02010609060101010101" pitchFamily="49" charset="-122"/>
                <a:ea typeface="黑体" panose="02010609060101010101" pitchFamily="49" charset="-122"/>
              </a:rPr>
              <a:t>临床应用的前景？</a:t>
            </a:r>
            <a:endParaRPr lang="en-US" altLang="zh-CN" dirty="0">
              <a:solidFill>
                <a:schemeClr val="tx1">
                  <a:lumMod val="50000"/>
                  <a:lumOff val="50000"/>
                </a:schemeClr>
              </a:solidFill>
              <a:latin typeface="黑体" panose="02010609060101010101" pitchFamily="49" charset="-122"/>
              <a:ea typeface="黑体" panose="02010609060101010101" pitchFamily="49" charset="-122"/>
            </a:endParaRPr>
          </a:p>
          <a:p>
            <a:endParaRPr lang="en-US" altLang="zh-CN" dirty="0">
              <a:solidFill>
                <a:schemeClr val="tx1">
                  <a:lumMod val="50000"/>
                  <a:lumOff val="50000"/>
                </a:schemeClr>
              </a:solidFill>
              <a:latin typeface="黑体" panose="02010609060101010101" pitchFamily="49" charset="-122"/>
              <a:ea typeface="黑体" panose="02010609060101010101" pitchFamily="49" charset="-122"/>
            </a:endParaRPr>
          </a:p>
          <a:p>
            <a:r>
              <a:rPr lang="en-US" altLang="zh-CN" dirty="0"/>
              <a:t>Whether it's </a:t>
            </a:r>
            <a:r>
              <a:rPr lang="en-US" altLang="zh-CN" b="1" dirty="0"/>
              <a:t>predictable or not </a:t>
            </a:r>
            <a:r>
              <a:rPr lang="en-US" altLang="zh-CN" dirty="0"/>
              <a:t>is important !</a:t>
            </a:r>
          </a:p>
          <a:p>
            <a:r>
              <a:rPr lang="en-US" altLang="zh-CN" dirty="0"/>
              <a:t>More effective parameter-tuning strategy</a:t>
            </a:r>
          </a:p>
          <a:p>
            <a:r>
              <a:rPr lang="en-US" altLang="zh-CN" dirty="0"/>
              <a:t>Closed-loop </a:t>
            </a:r>
            <a:r>
              <a:rPr lang="en-US" altLang="zh-CN" dirty="0" err="1"/>
              <a:t>neuromodulation</a:t>
            </a:r>
            <a:endParaRPr lang="en-US" altLang="zh-CN" dirty="0"/>
          </a:p>
          <a:p>
            <a:r>
              <a:rPr lang="en-US" altLang="zh-CN" dirty="0"/>
              <a:t>Better understanding of the mechanism</a:t>
            </a:r>
          </a:p>
          <a:p>
            <a:r>
              <a:rPr lang="en-US" altLang="zh-CN" dirty="0"/>
              <a:t>……</a:t>
            </a:r>
          </a:p>
        </p:txBody>
      </p:sp>
      <p:sp>
        <p:nvSpPr>
          <p:cNvPr id="2" name="Title 1">
            <a:extLst>
              <a:ext uri="{FF2B5EF4-FFF2-40B4-BE49-F238E27FC236}">
                <a16:creationId xmlns:a16="http://schemas.microsoft.com/office/drawing/2014/main" id="{FB1A8350-929B-23A1-9CF6-0699A61ED814}"/>
              </a:ext>
            </a:extLst>
          </p:cNvPr>
          <p:cNvSpPr txBox="1">
            <a:spLocks/>
          </p:cNvSpPr>
          <p:nvPr/>
        </p:nvSpPr>
        <p:spPr bwMode="auto">
          <a:xfrm>
            <a:off x="2035251" y="124070"/>
            <a:ext cx="9357363" cy="202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b" anchorCtr="0" compatLnSpc="1">
            <a:prstTxWarp prst="textNoShape">
              <a:avLst/>
            </a:prstTxWarp>
          </a:bodyPr>
          <a:lstStyle>
            <a:lvl1pPr algn="ctr" defTabSz="609585" rtl="0" eaLnBrk="1" fontAlgn="base" hangingPunct="1">
              <a:lnSpc>
                <a:spcPct val="85000"/>
              </a:lnSpc>
              <a:spcBef>
                <a:spcPct val="0"/>
              </a:spcBef>
              <a:spcAft>
                <a:spcPct val="0"/>
              </a:spcAft>
              <a:defRPr sz="4267" kern="1200">
                <a:solidFill>
                  <a:srgbClr val="660874"/>
                </a:solidFill>
                <a:latin typeface="Arial"/>
                <a:ea typeface="ＭＳ Ｐゴシック" charset="0"/>
                <a:cs typeface="ＭＳ Ｐゴシック" charset="0"/>
              </a:defRPr>
            </a:lvl1pPr>
            <a:lvl2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2pPr>
            <a:lvl3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3pPr>
            <a:lvl4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4pPr>
            <a:lvl5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5pPr>
            <a:lvl6pPr marL="609585"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6pPr>
            <a:lvl7pPr marL="1219170"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7pPr>
            <a:lvl8pPr marL="1828754"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8pPr>
            <a:lvl9pPr marL="2438339"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9pPr>
          </a:lstStyle>
          <a:p>
            <a:pPr algn="l">
              <a:lnSpc>
                <a:spcPct val="100000"/>
              </a:lnSpc>
            </a:pPr>
            <a:r>
              <a:rPr lang="en-US" altLang="zh-CN" sz="4400" b="1">
                <a:solidFill>
                  <a:schemeClr val="tx1">
                    <a:lumMod val="50000"/>
                    <a:lumOff val="50000"/>
                  </a:schemeClr>
                </a:solidFill>
                <a:latin typeface="Arial" panose="020B0604020202020204" pitchFamily="34" charset="0"/>
                <a:ea typeface="SimHei" panose="02010609060101010101" pitchFamily="49" charset="-122"/>
                <a:cs typeface="Arial" panose="020B0604020202020204" pitchFamily="34" charset="0"/>
              </a:rPr>
              <a:t>Predict</a:t>
            </a:r>
            <a:r>
              <a:rPr lang="en-US" altLang="zh-CN" sz="4400" b="1">
                <a:latin typeface="Arial" panose="020B0604020202020204" pitchFamily="34" charset="0"/>
                <a:ea typeface="SimHei" panose="02010609060101010101" pitchFamily="49" charset="-122"/>
                <a:cs typeface="Arial" panose="020B0604020202020204" pitchFamily="34" charset="0"/>
              </a:rPr>
              <a:t> Physiological Performance </a:t>
            </a:r>
            <a:br>
              <a:rPr lang="en-US" altLang="zh-CN" sz="4400" b="1">
                <a:latin typeface="Arial" panose="020B0604020202020204" pitchFamily="34" charset="0"/>
                <a:ea typeface="SimHei" panose="02010609060101010101" pitchFamily="49" charset="-122"/>
                <a:cs typeface="Arial" panose="020B0604020202020204" pitchFamily="34" charset="0"/>
              </a:rPr>
            </a:br>
            <a:r>
              <a:rPr lang="en-US" altLang="zh-CN" sz="4400" b="1">
                <a:solidFill>
                  <a:schemeClr val="tx1">
                    <a:lumMod val="50000"/>
                    <a:lumOff val="50000"/>
                  </a:schemeClr>
                </a:solidFill>
                <a:latin typeface="Arial" panose="020B0604020202020204" pitchFamily="34" charset="0"/>
                <a:ea typeface="SimHei" panose="02010609060101010101" pitchFamily="49" charset="-122"/>
                <a:cs typeface="Arial" panose="020B0604020202020204" pitchFamily="34" charset="0"/>
              </a:rPr>
              <a:t>Using</a:t>
            </a:r>
            <a:r>
              <a:rPr lang="en-US" altLang="zh-CN" sz="4400" b="1">
                <a:latin typeface="Arial" panose="020B0604020202020204" pitchFamily="34" charset="0"/>
                <a:ea typeface="SimHei" panose="02010609060101010101" pitchFamily="49" charset="-122"/>
                <a:cs typeface="Arial" panose="020B0604020202020204" pitchFamily="34" charset="0"/>
              </a:rPr>
              <a:t> Machine Learning Methods</a:t>
            </a:r>
            <a:br>
              <a:rPr lang="en-US" altLang="zh-CN" sz="4400" b="1">
                <a:latin typeface="Arial" panose="020B0604020202020204" pitchFamily="34" charset="0"/>
                <a:ea typeface="SimHei" panose="02010609060101010101" pitchFamily="49" charset="-122"/>
                <a:cs typeface="Arial" panose="020B0604020202020204" pitchFamily="34" charset="0"/>
              </a:rPr>
            </a:br>
            <a:r>
              <a:rPr lang="en-US" altLang="zh-CN" sz="4400" b="1">
                <a:solidFill>
                  <a:schemeClr val="tx1">
                    <a:lumMod val="50000"/>
                    <a:lumOff val="50000"/>
                  </a:schemeClr>
                </a:solidFill>
                <a:latin typeface="Arial" panose="020B0604020202020204" pitchFamily="34" charset="0"/>
                <a:ea typeface="SimHei" panose="02010609060101010101" pitchFamily="49" charset="-122"/>
                <a:cs typeface="Arial" panose="020B0604020202020204" pitchFamily="34" charset="0"/>
              </a:rPr>
              <a:t>in </a:t>
            </a:r>
            <a:r>
              <a:rPr lang="en-US" altLang="zh-CN" sz="4400" b="1">
                <a:latin typeface="Arial" panose="020B0604020202020204" pitchFamily="34" charset="0"/>
                <a:ea typeface="SimHei" panose="02010609060101010101" pitchFamily="49" charset="-122"/>
                <a:cs typeface="Arial" panose="020B0604020202020204" pitchFamily="34" charset="0"/>
              </a:rPr>
              <a:t>Neuromodulation</a:t>
            </a:r>
            <a:endParaRPr lang="ja-JP" altLang="en-US" sz="4400" b="1" dirty="0">
              <a:latin typeface="Arial" panose="020B0604020202020204" pitchFamily="34" charset="0"/>
              <a:ea typeface="SimHei" panose="02010609060101010101" pitchFamily="49" charset="-122"/>
              <a:cs typeface="Arial" panose="020B0604020202020204" pitchFamily="34" charset="0"/>
            </a:endParaRPr>
          </a:p>
        </p:txBody>
      </p:sp>
      <p:sp>
        <p:nvSpPr>
          <p:cNvPr id="4" name="矩形 3">
            <a:extLst>
              <a:ext uri="{FF2B5EF4-FFF2-40B4-BE49-F238E27FC236}">
                <a16:creationId xmlns:a16="http://schemas.microsoft.com/office/drawing/2014/main" id="{F11526B4-C7B8-DFDD-4FDE-99D9F8519456}"/>
              </a:ext>
            </a:extLst>
          </p:cNvPr>
          <p:cNvSpPr/>
          <p:nvPr/>
        </p:nvSpPr>
        <p:spPr>
          <a:xfrm>
            <a:off x="754812" y="124265"/>
            <a:ext cx="416118" cy="2621280"/>
          </a:xfrm>
          <a:prstGeom prst="rect">
            <a:avLst/>
          </a:prstGeom>
          <a:solidFill>
            <a:srgbClr val="66087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0CF84CD-D627-63B3-4E54-FE78FC3E4FC9}"/>
              </a:ext>
            </a:extLst>
          </p:cNvPr>
          <p:cNvSpPr/>
          <p:nvPr/>
        </p:nvSpPr>
        <p:spPr>
          <a:xfrm>
            <a:off x="1322424" y="124265"/>
            <a:ext cx="416118" cy="1956262"/>
          </a:xfrm>
          <a:prstGeom prst="rect">
            <a:avLst/>
          </a:prstGeom>
          <a:solidFill>
            <a:srgbClr val="66087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453128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5E5ABBA-3E63-65A8-16D5-4DA4E900300D}"/>
              </a:ext>
            </a:extLst>
          </p:cNvPr>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15</a:t>
            </a:fld>
            <a:endParaRPr lang="en-US" altLang="x-none">
              <a:ea typeface="ＭＳ Ｐゴシック" charset="-128"/>
            </a:endParaRPr>
          </a:p>
        </p:txBody>
      </p:sp>
      <p:sp>
        <p:nvSpPr>
          <p:cNvPr id="4" name="标题 3">
            <a:extLst>
              <a:ext uri="{FF2B5EF4-FFF2-40B4-BE49-F238E27FC236}">
                <a16:creationId xmlns:a16="http://schemas.microsoft.com/office/drawing/2014/main" id="{FFEC3749-3E3A-93BE-82B7-7F66DB959E60}"/>
              </a:ext>
            </a:extLst>
          </p:cNvPr>
          <p:cNvSpPr>
            <a:spLocks noGrp="1"/>
          </p:cNvSpPr>
          <p:nvPr>
            <p:ph type="title"/>
          </p:nvPr>
        </p:nvSpPr>
        <p:spPr/>
        <p:txBody>
          <a:bodyPr/>
          <a:lstStyle/>
          <a:p>
            <a:r>
              <a:rPr lang="en-US" altLang="zh-CN" dirty="0"/>
              <a:t>GPT-4o</a:t>
            </a:r>
            <a:endParaRPr lang="zh-CN" altLang="en-US" dirty="0"/>
          </a:p>
        </p:txBody>
      </p:sp>
      <p:sp>
        <p:nvSpPr>
          <p:cNvPr id="9" name="内容占位符 1">
            <a:extLst>
              <a:ext uri="{FF2B5EF4-FFF2-40B4-BE49-F238E27FC236}">
                <a16:creationId xmlns:a16="http://schemas.microsoft.com/office/drawing/2014/main" id="{D2BE0ECA-17E5-E3E1-D146-0F010B628E7F}"/>
              </a:ext>
            </a:extLst>
          </p:cNvPr>
          <p:cNvSpPr>
            <a:spLocks noGrp="1"/>
          </p:cNvSpPr>
          <p:nvPr>
            <p:ph sz="quarter" idx="10"/>
          </p:nvPr>
        </p:nvSpPr>
        <p:spPr>
          <a:xfrm>
            <a:off x="867906" y="1053885"/>
            <a:ext cx="1752945" cy="697641"/>
          </a:xfrm>
        </p:spPr>
        <p:txBody>
          <a:bodyPr/>
          <a:lstStyle/>
          <a:p>
            <a:r>
              <a:rPr lang="en-US" altLang="zh-CN" dirty="0"/>
              <a:t>Free</a:t>
            </a:r>
          </a:p>
        </p:txBody>
      </p:sp>
      <p:sp>
        <p:nvSpPr>
          <p:cNvPr id="10" name="内容占位符 1">
            <a:extLst>
              <a:ext uri="{FF2B5EF4-FFF2-40B4-BE49-F238E27FC236}">
                <a16:creationId xmlns:a16="http://schemas.microsoft.com/office/drawing/2014/main" id="{8D792ADE-0095-F8A4-2901-B4187410013D}"/>
              </a:ext>
            </a:extLst>
          </p:cNvPr>
          <p:cNvSpPr txBox="1">
            <a:spLocks/>
          </p:cNvSpPr>
          <p:nvPr/>
        </p:nvSpPr>
        <p:spPr>
          <a:xfrm>
            <a:off x="4467063" y="1053885"/>
            <a:ext cx="3738437" cy="697641"/>
          </a:xfrm>
          <a:prstGeom prst="rect">
            <a:avLst/>
          </a:prstGeom>
        </p:spPr>
        <p:txBody>
          <a:bodyPr vert="horz" lIns="0" tIns="45720" rIns="0" bIns="45720" rtlCol="0">
            <a:normAutofit/>
          </a:bodyPr>
          <a:lstStyle>
            <a:lvl1pPr marL="457189" indent="-457189" algn="l" defTabSz="609585" rtl="0" eaLnBrk="1" fontAlgn="base" hangingPunct="1">
              <a:spcBef>
                <a:spcPct val="20000"/>
              </a:spcBef>
              <a:spcAft>
                <a:spcPct val="0"/>
              </a:spcAft>
              <a:buClr>
                <a:srgbClr val="660874"/>
              </a:buClr>
              <a:buFont typeface="Wingdings" panose="05000000000000000000" pitchFamily="2" charset="2"/>
              <a:buChar char="§"/>
              <a:defRPr sz="3200" kern="1200" spc="27">
                <a:solidFill>
                  <a:schemeClr val="tx1"/>
                </a:solidFill>
                <a:latin typeface="Arial"/>
                <a:ea typeface="ＭＳ Ｐゴシック" charset="0"/>
                <a:cs typeface="ＭＳ Ｐゴシック" charset="0"/>
              </a:defRPr>
            </a:lvl1pPr>
            <a:lvl2pPr marL="385224" indent="-385224" algn="l" defTabSz="609585" rtl="0" eaLnBrk="1" fontAlgn="base" hangingPunct="1">
              <a:spcBef>
                <a:spcPct val="20000"/>
              </a:spcBef>
              <a:spcAft>
                <a:spcPct val="0"/>
              </a:spcAft>
              <a:buClr>
                <a:srgbClr val="660874"/>
              </a:buClr>
              <a:buFont typeface="Wingdings" charset="2"/>
              <a:buChar char="§"/>
              <a:defRPr sz="2667" kern="1200">
                <a:solidFill>
                  <a:schemeClr val="tx1"/>
                </a:solidFill>
                <a:latin typeface="Arial"/>
                <a:ea typeface="ＭＳ Ｐゴシック" charset="0"/>
                <a:cs typeface="+mn-cs"/>
              </a:defRPr>
            </a:lvl2pPr>
            <a:lvl3pPr marL="759865" indent="-300559" algn="l" defTabSz="609585" rtl="0" eaLnBrk="1" fontAlgn="base" hangingPunct="1">
              <a:spcBef>
                <a:spcPct val="20000"/>
              </a:spcBef>
              <a:spcAft>
                <a:spcPct val="0"/>
              </a:spcAft>
              <a:buClr>
                <a:srgbClr val="660874"/>
              </a:buClr>
              <a:buSzPct val="102000"/>
              <a:buFont typeface="Source Sans Pro" charset="0"/>
              <a:buChar char="›"/>
              <a:defRPr sz="2667" kern="1200">
                <a:solidFill>
                  <a:schemeClr val="tx1"/>
                </a:solidFill>
                <a:latin typeface="Arial"/>
                <a:ea typeface="ＭＳ Ｐゴシック" charset="0"/>
                <a:cs typeface="+mn-cs"/>
              </a:defRPr>
            </a:lvl3pPr>
            <a:lvl4pPr marL="1219170" indent="-302676" algn="l" defTabSz="609585" rtl="0" eaLnBrk="1" fontAlgn="base" hangingPunct="1">
              <a:spcBef>
                <a:spcPct val="20000"/>
              </a:spcBef>
              <a:spcAft>
                <a:spcPct val="0"/>
              </a:spcAft>
              <a:buClr>
                <a:srgbClr val="660874"/>
              </a:buClr>
              <a:buFont typeface="Arial" charset="0"/>
              <a:buChar char="•"/>
              <a:defRPr sz="2667" kern="1200">
                <a:solidFill>
                  <a:schemeClr val="tx1"/>
                </a:solidFill>
                <a:latin typeface="Arial"/>
                <a:ea typeface="ＭＳ Ｐゴシック" charset="0"/>
                <a:cs typeface="+mn-cs"/>
              </a:defRPr>
            </a:lvl4pPr>
            <a:lvl5pPr marL="1678475" indent="-302676" algn="l" defTabSz="609585" rtl="0" eaLnBrk="1" fontAlgn="base" hangingPunct="1">
              <a:spcBef>
                <a:spcPct val="20000"/>
              </a:spcBef>
              <a:spcAft>
                <a:spcPct val="0"/>
              </a:spcAft>
              <a:buClr>
                <a:srgbClr val="660874"/>
              </a:buClr>
              <a:buFont typeface="Source Sans Pro" charset="0"/>
              <a:buChar char="–"/>
              <a:defRPr sz="2667" kern="1200">
                <a:solidFill>
                  <a:schemeClr val="tx1"/>
                </a:solidFill>
                <a:latin typeface="Arial"/>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tLang="zh-CN" dirty="0"/>
              <a:t>More modalities</a:t>
            </a:r>
          </a:p>
        </p:txBody>
      </p:sp>
      <p:sp>
        <p:nvSpPr>
          <p:cNvPr id="11" name="内容占位符 1">
            <a:extLst>
              <a:ext uri="{FF2B5EF4-FFF2-40B4-BE49-F238E27FC236}">
                <a16:creationId xmlns:a16="http://schemas.microsoft.com/office/drawing/2014/main" id="{9739D2B3-3FA2-F102-72A4-DFB991ED97D9}"/>
              </a:ext>
            </a:extLst>
          </p:cNvPr>
          <p:cNvSpPr txBox="1">
            <a:spLocks/>
          </p:cNvSpPr>
          <p:nvPr/>
        </p:nvSpPr>
        <p:spPr>
          <a:xfrm>
            <a:off x="8029976" y="1053885"/>
            <a:ext cx="3960255" cy="697641"/>
          </a:xfrm>
          <a:prstGeom prst="rect">
            <a:avLst/>
          </a:prstGeom>
        </p:spPr>
        <p:txBody>
          <a:bodyPr vert="horz" lIns="0" tIns="45720" rIns="0" bIns="45720" rtlCol="0">
            <a:normAutofit/>
          </a:bodyPr>
          <a:lstStyle>
            <a:lvl1pPr marL="457189" indent="-457189" algn="l" defTabSz="609585" rtl="0" eaLnBrk="1" fontAlgn="base" hangingPunct="1">
              <a:spcBef>
                <a:spcPct val="20000"/>
              </a:spcBef>
              <a:spcAft>
                <a:spcPct val="0"/>
              </a:spcAft>
              <a:buClr>
                <a:srgbClr val="660874"/>
              </a:buClr>
              <a:buFont typeface="Wingdings" panose="05000000000000000000" pitchFamily="2" charset="2"/>
              <a:buChar char="§"/>
              <a:defRPr sz="3200" kern="1200" spc="27">
                <a:solidFill>
                  <a:schemeClr val="tx1"/>
                </a:solidFill>
                <a:latin typeface="Arial"/>
                <a:ea typeface="ＭＳ Ｐゴシック" charset="0"/>
                <a:cs typeface="ＭＳ Ｐゴシック" charset="0"/>
              </a:defRPr>
            </a:lvl1pPr>
            <a:lvl2pPr marL="385224" indent="-385224" algn="l" defTabSz="609585" rtl="0" eaLnBrk="1" fontAlgn="base" hangingPunct="1">
              <a:spcBef>
                <a:spcPct val="20000"/>
              </a:spcBef>
              <a:spcAft>
                <a:spcPct val="0"/>
              </a:spcAft>
              <a:buClr>
                <a:srgbClr val="660874"/>
              </a:buClr>
              <a:buFont typeface="Wingdings" charset="2"/>
              <a:buChar char="§"/>
              <a:defRPr sz="2667" kern="1200">
                <a:solidFill>
                  <a:schemeClr val="tx1"/>
                </a:solidFill>
                <a:latin typeface="Arial"/>
                <a:ea typeface="ＭＳ Ｐゴシック" charset="0"/>
                <a:cs typeface="+mn-cs"/>
              </a:defRPr>
            </a:lvl2pPr>
            <a:lvl3pPr marL="759865" indent="-300559" algn="l" defTabSz="609585" rtl="0" eaLnBrk="1" fontAlgn="base" hangingPunct="1">
              <a:spcBef>
                <a:spcPct val="20000"/>
              </a:spcBef>
              <a:spcAft>
                <a:spcPct val="0"/>
              </a:spcAft>
              <a:buClr>
                <a:srgbClr val="660874"/>
              </a:buClr>
              <a:buSzPct val="102000"/>
              <a:buFont typeface="Source Sans Pro" charset="0"/>
              <a:buChar char="›"/>
              <a:defRPr sz="2667" kern="1200">
                <a:solidFill>
                  <a:schemeClr val="tx1"/>
                </a:solidFill>
                <a:latin typeface="Arial"/>
                <a:ea typeface="ＭＳ Ｐゴシック" charset="0"/>
                <a:cs typeface="+mn-cs"/>
              </a:defRPr>
            </a:lvl3pPr>
            <a:lvl4pPr marL="1219170" indent="-302676" algn="l" defTabSz="609585" rtl="0" eaLnBrk="1" fontAlgn="base" hangingPunct="1">
              <a:spcBef>
                <a:spcPct val="20000"/>
              </a:spcBef>
              <a:spcAft>
                <a:spcPct val="0"/>
              </a:spcAft>
              <a:buClr>
                <a:srgbClr val="660874"/>
              </a:buClr>
              <a:buFont typeface="Arial" charset="0"/>
              <a:buChar char="•"/>
              <a:defRPr sz="2667" kern="1200">
                <a:solidFill>
                  <a:schemeClr val="tx1"/>
                </a:solidFill>
                <a:latin typeface="Arial"/>
                <a:ea typeface="ＭＳ Ｐゴシック" charset="0"/>
                <a:cs typeface="+mn-cs"/>
              </a:defRPr>
            </a:lvl4pPr>
            <a:lvl5pPr marL="1678475" indent="-302676" algn="l" defTabSz="609585" rtl="0" eaLnBrk="1" fontAlgn="base" hangingPunct="1">
              <a:spcBef>
                <a:spcPct val="20000"/>
              </a:spcBef>
              <a:spcAft>
                <a:spcPct val="0"/>
              </a:spcAft>
              <a:buClr>
                <a:srgbClr val="660874"/>
              </a:buClr>
              <a:buFont typeface="Source Sans Pro" charset="0"/>
              <a:buChar char="–"/>
              <a:defRPr sz="2667" kern="1200">
                <a:solidFill>
                  <a:schemeClr val="tx1"/>
                </a:solidFill>
                <a:latin typeface="Arial"/>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tLang="zh-CN" dirty="0"/>
              <a:t>Better interaction</a:t>
            </a:r>
          </a:p>
        </p:txBody>
      </p:sp>
      <p:sp>
        <p:nvSpPr>
          <p:cNvPr id="12" name="内容占位符 1">
            <a:extLst>
              <a:ext uri="{FF2B5EF4-FFF2-40B4-BE49-F238E27FC236}">
                <a16:creationId xmlns:a16="http://schemas.microsoft.com/office/drawing/2014/main" id="{662F77E5-3DD5-6C38-063B-349722917991}"/>
              </a:ext>
            </a:extLst>
          </p:cNvPr>
          <p:cNvSpPr txBox="1">
            <a:spLocks/>
          </p:cNvSpPr>
          <p:nvPr/>
        </p:nvSpPr>
        <p:spPr>
          <a:xfrm>
            <a:off x="2509725" y="1053885"/>
            <a:ext cx="1752945" cy="697641"/>
          </a:xfrm>
          <a:prstGeom prst="rect">
            <a:avLst/>
          </a:prstGeom>
        </p:spPr>
        <p:txBody>
          <a:bodyPr vert="horz" lIns="0" tIns="45720" rIns="0" bIns="45720" rtlCol="0">
            <a:normAutofit/>
          </a:bodyPr>
          <a:lstStyle>
            <a:lvl1pPr marL="457189" indent="-457189" algn="l" defTabSz="609585" rtl="0" eaLnBrk="1" fontAlgn="base" hangingPunct="1">
              <a:spcBef>
                <a:spcPct val="20000"/>
              </a:spcBef>
              <a:spcAft>
                <a:spcPct val="0"/>
              </a:spcAft>
              <a:buClr>
                <a:srgbClr val="660874"/>
              </a:buClr>
              <a:buFont typeface="Wingdings" panose="05000000000000000000" pitchFamily="2" charset="2"/>
              <a:buChar char="§"/>
              <a:defRPr sz="3200" kern="1200" spc="27">
                <a:solidFill>
                  <a:schemeClr val="tx1"/>
                </a:solidFill>
                <a:latin typeface="Arial"/>
                <a:ea typeface="ＭＳ Ｐゴシック" charset="0"/>
                <a:cs typeface="ＭＳ Ｐゴシック" charset="0"/>
              </a:defRPr>
            </a:lvl1pPr>
            <a:lvl2pPr marL="385224" indent="-385224" algn="l" defTabSz="609585" rtl="0" eaLnBrk="1" fontAlgn="base" hangingPunct="1">
              <a:spcBef>
                <a:spcPct val="20000"/>
              </a:spcBef>
              <a:spcAft>
                <a:spcPct val="0"/>
              </a:spcAft>
              <a:buClr>
                <a:srgbClr val="660874"/>
              </a:buClr>
              <a:buFont typeface="Wingdings" charset="2"/>
              <a:buChar char="§"/>
              <a:defRPr sz="2667" kern="1200">
                <a:solidFill>
                  <a:schemeClr val="tx1"/>
                </a:solidFill>
                <a:latin typeface="Arial"/>
                <a:ea typeface="ＭＳ Ｐゴシック" charset="0"/>
                <a:cs typeface="+mn-cs"/>
              </a:defRPr>
            </a:lvl2pPr>
            <a:lvl3pPr marL="759865" indent="-300559" algn="l" defTabSz="609585" rtl="0" eaLnBrk="1" fontAlgn="base" hangingPunct="1">
              <a:spcBef>
                <a:spcPct val="20000"/>
              </a:spcBef>
              <a:spcAft>
                <a:spcPct val="0"/>
              </a:spcAft>
              <a:buClr>
                <a:srgbClr val="660874"/>
              </a:buClr>
              <a:buSzPct val="102000"/>
              <a:buFont typeface="Source Sans Pro" charset="0"/>
              <a:buChar char="›"/>
              <a:defRPr sz="2667" kern="1200">
                <a:solidFill>
                  <a:schemeClr val="tx1"/>
                </a:solidFill>
                <a:latin typeface="Arial"/>
                <a:ea typeface="ＭＳ Ｐゴシック" charset="0"/>
                <a:cs typeface="+mn-cs"/>
              </a:defRPr>
            </a:lvl3pPr>
            <a:lvl4pPr marL="1219170" indent="-302676" algn="l" defTabSz="609585" rtl="0" eaLnBrk="1" fontAlgn="base" hangingPunct="1">
              <a:spcBef>
                <a:spcPct val="20000"/>
              </a:spcBef>
              <a:spcAft>
                <a:spcPct val="0"/>
              </a:spcAft>
              <a:buClr>
                <a:srgbClr val="660874"/>
              </a:buClr>
              <a:buFont typeface="Arial" charset="0"/>
              <a:buChar char="•"/>
              <a:defRPr sz="2667" kern="1200">
                <a:solidFill>
                  <a:schemeClr val="tx1"/>
                </a:solidFill>
                <a:latin typeface="Arial"/>
                <a:ea typeface="ＭＳ Ｐゴシック" charset="0"/>
                <a:cs typeface="+mn-cs"/>
              </a:defRPr>
            </a:lvl4pPr>
            <a:lvl5pPr marL="1678475" indent="-302676" algn="l" defTabSz="609585" rtl="0" eaLnBrk="1" fontAlgn="base" hangingPunct="1">
              <a:spcBef>
                <a:spcPct val="20000"/>
              </a:spcBef>
              <a:spcAft>
                <a:spcPct val="0"/>
              </a:spcAft>
              <a:buClr>
                <a:srgbClr val="660874"/>
              </a:buClr>
              <a:buFont typeface="Source Sans Pro" charset="0"/>
              <a:buChar char="–"/>
              <a:defRPr sz="2667" kern="1200">
                <a:solidFill>
                  <a:schemeClr val="tx1"/>
                </a:solidFill>
                <a:latin typeface="Arial"/>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tLang="zh-CN" dirty="0"/>
              <a:t>Faster</a:t>
            </a:r>
          </a:p>
        </p:txBody>
      </p:sp>
      <p:pic>
        <p:nvPicPr>
          <p:cNvPr id="2" name="图片 1"/>
          <p:cNvPicPr>
            <a:picLocks noChangeAspect="1"/>
          </p:cNvPicPr>
          <p:nvPr/>
        </p:nvPicPr>
        <p:blipFill>
          <a:blip r:embed="rId2"/>
          <a:stretch>
            <a:fillRect/>
          </a:stretch>
        </p:blipFill>
        <p:spPr>
          <a:xfrm>
            <a:off x="1114875" y="2189763"/>
            <a:ext cx="10266061" cy="3808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5731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63AE18E-3851-8AA8-5FCD-76665FAE63FD}"/>
              </a:ext>
            </a:extLst>
          </p:cNvPr>
          <p:cNvSpPr>
            <a:spLocks noGrp="1"/>
          </p:cNvSpPr>
          <p:nvPr>
            <p:ph sz="quarter" idx="10"/>
          </p:nvPr>
        </p:nvSpPr>
        <p:spPr/>
        <p:txBody>
          <a:bodyPr/>
          <a:lstStyle/>
          <a:p>
            <a:r>
              <a:rPr lang="zh-CN" altLang="en-US" dirty="0">
                <a:latin typeface="黑体" panose="02010609060101010101" pitchFamily="49" charset="-122"/>
                <a:ea typeface="黑体" panose="02010609060101010101" pitchFamily="49" charset="-122"/>
              </a:rPr>
              <a:t>论文润色</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文献阅读</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插图设计</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实时对话与翻译</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代码编程</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数学物理计算</a:t>
            </a:r>
            <a:endParaRPr lang="en-US" altLang="zh-CN"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sp>
        <p:nvSpPr>
          <p:cNvPr id="3" name="灯片编号占位符 2">
            <a:extLst>
              <a:ext uri="{FF2B5EF4-FFF2-40B4-BE49-F238E27FC236}">
                <a16:creationId xmlns:a16="http://schemas.microsoft.com/office/drawing/2014/main" id="{141628E4-C50E-60C9-C90A-2FA9046810B7}"/>
              </a:ext>
            </a:extLst>
          </p:cNvPr>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16</a:t>
            </a:fld>
            <a:endParaRPr lang="en-US" altLang="x-none">
              <a:ea typeface="ＭＳ Ｐゴシック" charset="-128"/>
            </a:endParaRPr>
          </a:p>
        </p:txBody>
      </p:sp>
      <p:sp>
        <p:nvSpPr>
          <p:cNvPr id="4" name="标题 3">
            <a:extLst>
              <a:ext uri="{FF2B5EF4-FFF2-40B4-BE49-F238E27FC236}">
                <a16:creationId xmlns:a16="http://schemas.microsoft.com/office/drawing/2014/main" id="{1D348BF4-067E-ED05-C152-1AE4795309BC}"/>
              </a:ext>
            </a:extLst>
          </p:cNvPr>
          <p:cNvSpPr>
            <a:spLocks noGrp="1"/>
          </p:cNvSpPr>
          <p:nvPr>
            <p:ph type="title"/>
          </p:nvPr>
        </p:nvSpPr>
        <p:spPr/>
        <p:txBody>
          <a:bodyPr/>
          <a:lstStyle/>
          <a:p>
            <a:r>
              <a:rPr lang="en-US" altLang="zh-CN" dirty="0"/>
              <a:t>GPT-4o</a:t>
            </a:r>
            <a:endParaRPr lang="zh-CN" altLang="en-US" dirty="0"/>
          </a:p>
        </p:txBody>
      </p:sp>
      <p:pic>
        <p:nvPicPr>
          <p:cNvPr id="5" name="图片 4">
            <a:extLst>
              <a:ext uri="{FF2B5EF4-FFF2-40B4-BE49-F238E27FC236}">
                <a16:creationId xmlns:a16="http://schemas.microsoft.com/office/drawing/2014/main" id="{D1B3B0F5-1303-973F-5A79-08C74DF72B80}"/>
              </a:ext>
            </a:extLst>
          </p:cNvPr>
          <p:cNvPicPr>
            <a:picLocks noChangeAspect="1"/>
          </p:cNvPicPr>
          <p:nvPr/>
        </p:nvPicPr>
        <p:blipFill>
          <a:blip r:embed="rId2"/>
          <a:stretch>
            <a:fillRect/>
          </a:stretch>
        </p:blipFill>
        <p:spPr>
          <a:xfrm>
            <a:off x="4939049" y="2092817"/>
            <a:ext cx="2797856" cy="2797856"/>
          </a:xfrm>
          <a:prstGeom prst="rect">
            <a:avLst/>
          </a:prstGeom>
        </p:spPr>
      </p:pic>
      <p:pic>
        <p:nvPicPr>
          <p:cNvPr id="2050" name="Picture 2" descr="Second caricature output">
            <a:extLst>
              <a:ext uri="{FF2B5EF4-FFF2-40B4-BE49-F238E27FC236}">
                <a16:creationId xmlns:a16="http://schemas.microsoft.com/office/drawing/2014/main" id="{10D7E2F8-A2F5-D9D2-371D-5C82FE5A9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629" y="1983347"/>
            <a:ext cx="3213279" cy="3213279"/>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3720496" y="5683879"/>
            <a:ext cx="4910667" cy="646331"/>
          </a:xfrm>
          <a:prstGeom prst="rect">
            <a:avLst/>
          </a:prstGeom>
          <a:noFill/>
        </p:spPr>
        <p:txBody>
          <a:bodyPr wrap="square" rtlCol="0">
            <a:spAutoFit/>
          </a:bodyPr>
          <a:lstStyle/>
          <a:p>
            <a:r>
              <a:rPr lang="zh-CN" altLang="en-US" sz="3600" dirty="0" smtClean="0">
                <a:solidFill>
                  <a:srgbClr val="FF0000"/>
                </a:solidFill>
                <a:latin typeface="黑体" panose="02010609060101010101" pitchFamily="49" charset="-122"/>
                <a:ea typeface="黑体" panose="02010609060101010101" pitchFamily="49" charset="-122"/>
              </a:rPr>
              <a:t>更加产品化的一个版本</a:t>
            </a:r>
            <a:endParaRPr lang="zh-CN" altLang="en-US" sz="36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7663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48D2A44E-76F7-221B-CE73-0BD6B976C67E}"/>
              </a:ext>
            </a:extLst>
          </p:cNvPr>
          <p:cNvPicPr>
            <a:picLocks noGrp="1" noChangeAspect="1"/>
          </p:cNvPicPr>
          <p:nvPr>
            <p:ph sz="quarter" idx="10"/>
          </p:nvPr>
        </p:nvPicPr>
        <p:blipFill>
          <a:blip r:embed="rId2"/>
          <a:stretch>
            <a:fillRect/>
          </a:stretch>
        </p:blipFill>
        <p:spPr>
          <a:xfrm>
            <a:off x="1725613" y="1054100"/>
            <a:ext cx="9045575" cy="5168900"/>
          </a:xfrm>
          <a:prstGeom prst="rect">
            <a:avLst/>
          </a:prstGeom>
        </p:spPr>
      </p:pic>
      <p:sp>
        <p:nvSpPr>
          <p:cNvPr id="3" name="灯片编号占位符 2">
            <a:extLst>
              <a:ext uri="{FF2B5EF4-FFF2-40B4-BE49-F238E27FC236}">
                <a16:creationId xmlns:a16="http://schemas.microsoft.com/office/drawing/2014/main" id="{82902CC5-4B7C-9199-0297-2F2C34B6BEC9}"/>
              </a:ext>
            </a:extLst>
          </p:cNvPr>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17</a:t>
            </a:fld>
            <a:endParaRPr lang="en-US" altLang="x-none">
              <a:ea typeface="ＭＳ Ｐゴシック" charset="-128"/>
            </a:endParaRPr>
          </a:p>
        </p:txBody>
      </p:sp>
      <p:sp>
        <p:nvSpPr>
          <p:cNvPr id="4" name="标题 3">
            <a:extLst>
              <a:ext uri="{FF2B5EF4-FFF2-40B4-BE49-F238E27FC236}">
                <a16:creationId xmlns:a16="http://schemas.microsoft.com/office/drawing/2014/main" id="{1BFC515D-9E5D-5EF4-D744-04E01DE264B4}"/>
              </a:ext>
            </a:extLst>
          </p:cNvPr>
          <p:cNvSpPr>
            <a:spLocks noGrp="1"/>
          </p:cNvSpPr>
          <p:nvPr>
            <p:ph type="title"/>
          </p:nvPr>
        </p:nvSpPr>
        <p:spPr/>
        <p:txBody>
          <a:bodyPr/>
          <a:lstStyle/>
          <a:p>
            <a:r>
              <a:rPr lang="en-US" altLang="zh-CN" dirty="0"/>
              <a:t>GPT-4o</a:t>
            </a:r>
            <a:endParaRPr lang="zh-CN" altLang="en-US" dirty="0"/>
          </a:p>
        </p:txBody>
      </p:sp>
    </p:spTree>
    <p:extLst>
      <p:ext uri="{BB962C8B-B14F-4D97-AF65-F5344CB8AC3E}">
        <p14:creationId xmlns:p14="http://schemas.microsoft.com/office/powerpoint/2010/main" val="2472153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singhua University Logo.svg">
            <a:extLst>
              <a:ext uri="{FF2B5EF4-FFF2-40B4-BE49-F238E27FC236}">
                <a16:creationId xmlns:a16="http://schemas.microsoft.com/office/drawing/2014/main" id="{AB6C8E8C-92ED-6B4A-AFC2-7097D4CAB8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0775" y="4815838"/>
            <a:ext cx="1511024" cy="1511024"/>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3"/>
          <a:stretch>
            <a:fillRect/>
          </a:stretch>
        </p:blipFill>
        <p:spPr>
          <a:xfrm>
            <a:off x="6096000" y="4533899"/>
            <a:ext cx="1991906" cy="1991906"/>
          </a:xfrm>
          <a:prstGeom prst="rect">
            <a:avLst/>
          </a:prstGeom>
        </p:spPr>
      </p:pic>
      <p:sp>
        <p:nvSpPr>
          <p:cNvPr id="11265" name="Title 1"/>
          <p:cNvSpPr>
            <a:spLocks noGrp="1"/>
          </p:cNvSpPr>
          <p:nvPr>
            <p:ph type="ctrTitle"/>
          </p:nvPr>
        </p:nvSpPr>
        <p:spPr>
          <a:xfrm>
            <a:off x="877900" y="2456977"/>
            <a:ext cx="10308815" cy="1510863"/>
          </a:xfrm>
        </p:spPr>
        <p:txBody>
          <a:bodyPr/>
          <a:lstStyle/>
          <a:p>
            <a:pPr>
              <a:lnSpc>
                <a:spcPct val="150000"/>
              </a:lnSpc>
            </a:pPr>
            <a:r>
              <a:rPr lang="zh-CN" altLang="en-US" dirty="0">
                <a:solidFill>
                  <a:schemeClr val="tx1">
                    <a:lumMod val="65000"/>
                    <a:lumOff val="35000"/>
                  </a:schemeClr>
                </a:solidFill>
                <a:latin typeface="Arial" panose="020B0604020202020204" pitchFamily="34" charset="0"/>
                <a:ea typeface="SimHei" panose="02010609060101010101" pitchFamily="49" charset="-122"/>
                <a:cs typeface="Arial" panose="020B0604020202020204" pitchFamily="34" charset="0"/>
              </a:rPr>
              <a:t>请各位老师同学批评指正</a:t>
            </a:r>
            <a:endParaRPr lang="ja-JP" altLang="en-US" dirty="0">
              <a:solidFill>
                <a:schemeClr val="tx1">
                  <a:lumMod val="65000"/>
                  <a:lumOff val="35000"/>
                </a:schemeClr>
              </a:solidFill>
              <a:latin typeface="Arial" panose="020B0604020202020204" pitchFamily="34" charset="0"/>
              <a:ea typeface="SimHei" panose="02010609060101010101" pitchFamily="49" charset="-122"/>
              <a:cs typeface="Arial" panose="020B0604020202020204" pitchFamily="34" charset="0"/>
            </a:endParaRPr>
          </a:p>
        </p:txBody>
      </p:sp>
      <p:sp>
        <p:nvSpPr>
          <p:cNvPr id="4" name="Subtitle 3"/>
          <p:cNvSpPr>
            <a:spLocks noGrp="1"/>
          </p:cNvSpPr>
          <p:nvPr>
            <p:ph type="subTitle" idx="1"/>
          </p:nvPr>
        </p:nvSpPr>
        <p:spPr>
          <a:xfrm>
            <a:off x="1915617" y="3970593"/>
            <a:ext cx="8233383" cy="615951"/>
          </a:xfrm>
        </p:spPr>
        <p:txBody>
          <a:bodyPr/>
          <a:lstStyle/>
          <a:p>
            <a:pPr fontAlgn="auto">
              <a:spcAft>
                <a:spcPts val="0"/>
              </a:spcAft>
              <a:defRPr/>
            </a:pPr>
            <a:r>
              <a:rPr lang="zh-CN" altLang="en-US" sz="3200" dirty="0">
                <a:latin typeface="Arial" panose="020B0604020202020204" pitchFamily="34" charset="0"/>
                <a:ea typeface="黑体" panose="02010609060101010101" pitchFamily="49" charset="-122"/>
                <a:cs typeface="Arial" panose="020B0604020202020204" pitchFamily="34" charset="0"/>
              </a:rPr>
              <a:t>报告人：李洪达</a:t>
            </a:r>
            <a:endParaRPr lang="en-US" altLang="zh-CN" sz="3200" dirty="0">
              <a:latin typeface="Arial" panose="020B0604020202020204" pitchFamily="34" charset="0"/>
              <a:ea typeface="黑体" panose="02010609060101010101" pitchFamily="49" charset="-122"/>
              <a:cs typeface="Arial" panose="020B0604020202020204" pitchFamily="34" charset="0"/>
            </a:endParaRPr>
          </a:p>
        </p:txBody>
      </p:sp>
      <p:sp>
        <p:nvSpPr>
          <p:cNvPr id="5" name="矩形 4"/>
          <p:cNvSpPr/>
          <p:nvPr/>
        </p:nvSpPr>
        <p:spPr>
          <a:xfrm>
            <a:off x="231322" y="81051"/>
            <a:ext cx="11729356" cy="3046988"/>
          </a:xfrm>
          <a:prstGeom prst="rect">
            <a:avLst/>
          </a:prstGeom>
        </p:spPr>
        <p:txBody>
          <a:bodyPr wrap="square">
            <a:spAutoFit/>
          </a:bodyPr>
          <a:lstStyle/>
          <a:p>
            <a:r>
              <a:rPr lang="en-US" altLang="zh-CN" sz="1600" dirty="0">
                <a:solidFill>
                  <a:schemeClr val="tx1">
                    <a:lumMod val="50000"/>
                    <a:lumOff val="50000"/>
                  </a:schemeClr>
                </a:solidFill>
                <a:latin typeface="Times New Roman" panose="02020603050405020304" pitchFamily="18" charset="0"/>
                <a:cs typeface="Times New Roman" panose="02020603050405020304" pitchFamily="18" charset="0"/>
              </a:rPr>
              <a:t>[1] </a:t>
            </a:r>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Yang Y , Qiao S , Sani O G ,et al.Modelling and prediction of the dynamic responses of large-scale brain networks during direct electrical stimulation[J].Nature Biomedical Engineering, 2021:1-22.DOI:10.1038/s41551-020-00666-w.</a:t>
            </a:r>
            <a:endParaRPr lang="en-US" altLang="zh-CN" sz="1600" dirty="0">
              <a:solidFill>
                <a:schemeClr val="tx1">
                  <a:lumMod val="50000"/>
                  <a:lumOff val="50000"/>
                </a:schemeClr>
              </a:solidFill>
              <a:latin typeface="Times New Roman" panose="02020603050405020304" pitchFamily="18" charset="0"/>
              <a:cs typeface="Times New Roman" panose="02020603050405020304" pitchFamily="18" charset="0"/>
            </a:endParaRPr>
          </a:p>
          <a:p>
            <a:r>
              <a:rPr lang="en-US" altLang="zh-CN" sz="1600" dirty="0">
                <a:solidFill>
                  <a:schemeClr val="tx1">
                    <a:lumMod val="50000"/>
                    <a:lumOff val="50000"/>
                  </a:schemeClr>
                </a:solidFill>
                <a:latin typeface="Times New Roman" panose="02020603050405020304" pitchFamily="18" charset="0"/>
                <a:cs typeface="Times New Roman" panose="02020603050405020304" pitchFamily="18" charset="0"/>
              </a:rPr>
              <a:t>[2] </a:t>
            </a:r>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Boutet A , Madhavan R , Elias G J B ,et al.Predicting optimal deep brain stimulation parameters for Parkinson's disease using functional MRI and machine learning[J].Nature Communications, 2021, 12(1).DOI:10.1038/s41467-021-23311-9.</a:t>
            </a:r>
          </a:p>
          <a:p>
            <a:r>
              <a:rPr lang="en-US" altLang="zh-CN" sz="1600" dirty="0">
                <a:solidFill>
                  <a:schemeClr val="tx1">
                    <a:lumMod val="50000"/>
                    <a:lumOff val="50000"/>
                  </a:schemeClr>
                </a:solidFill>
                <a:latin typeface="Times New Roman" panose="02020603050405020304" pitchFamily="18" charset="0"/>
                <a:cs typeface="Times New Roman" panose="02020603050405020304" pitchFamily="18" charset="0"/>
              </a:rPr>
              <a:t>[3] </a:t>
            </a:r>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Roediger J , Dembek T A , Wenzel G ,et al.StimFit—A Data-Driven Algorithm for Automated Deep Brain Stimulation Programming[J].Movement Disorders[2024-04-26].DOI:10.1002/mds.28878.</a:t>
            </a:r>
          </a:p>
          <a:p>
            <a:r>
              <a:rPr lang="en-US" altLang="zh-CN" sz="1600" dirty="0">
                <a:solidFill>
                  <a:schemeClr val="tx1">
                    <a:lumMod val="50000"/>
                    <a:lumOff val="50000"/>
                  </a:schemeClr>
                </a:solidFill>
                <a:latin typeface="Times New Roman" panose="02020603050405020304" pitchFamily="18" charset="0"/>
                <a:cs typeface="Times New Roman" panose="02020603050405020304" pitchFamily="18" charset="0"/>
              </a:rPr>
              <a:t>[4] Busch, Johannes L et al. “Local Field Potentials Predict Motor Performance in Deep Brain Stimulation for Parkinson's Disease.” Movement disorders : official journal of the Movement Disorder Society vol. 38,12 (2023): 2185-2196. doi:10.1002/mds.29626</a:t>
            </a:r>
          </a:p>
          <a:p>
            <a:r>
              <a:rPr lang="en-US" altLang="zh-CN" sz="1600" dirty="0">
                <a:solidFill>
                  <a:schemeClr val="tx1">
                    <a:lumMod val="50000"/>
                    <a:lumOff val="50000"/>
                  </a:schemeClr>
                </a:solidFill>
                <a:latin typeface="Times New Roman" panose="02020603050405020304" pitchFamily="18" charset="0"/>
                <a:cs typeface="Times New Roman" panose="02020603050405020304" pitchFamily="18" charset="0"/>
              </a:rPr>
              <a:t>[5] </a:t>
            </a:r>
            <a:r>
              <a:rPr lang="en-US" altLang="zh-CN" sz="1600" dirty="0" err="1">
                <a:solidFill>
                  <a:schemeClr val="tx1">
                    <a:lumMod val="50000"/>
                    <a:lumOff val="50000"/>
                  </a:schemeClr>
                </a:solidFill>
                <a:latin typeface="Times New Roman" panose="02020603050405020304" pitchFamily="18" charset="0"/>
                <a:cs typeface="Times New Roman" panose="02020603050405020304" pitchFamily="18" charset="0"/>
              </a:rPr>
              <a:t>Lavu</a:t>
            </a:r>
            <a:r>
              <a:rPr lang="en-US" altLang="zh-CN" sz="1600" dirty="0">
                <a:solidFill>
                  <a:schemeClr val="tx1">
                    <a:lumMod val="50000"/>
                    <a:lumOff val="50000"/>
                  </a:schemeClr>
                </a:solidFill>
                <a:latin typeface="Times New Roman" panose="02020603050405020304" pitchFamily="18" charset="0"/>
                <a:cs typeface="Times New Roman" panose="02020603050405020304" pitchFamily="18" charset="0"/>
              </a:rPr>
              <a:t>, V., Cagle, J., de Araujo, T., de </a:t>
            </a:r>
            <a:r>
              <a:rPr lang="en-US" altLang="zh-CN" sz="1600" dirty="0" err="1">
                <a:solidFill>
                  <a:schemeClr val="tx1">
                    <a:lumMod val="50000"/>
                    <a:lumOff val="50000"/>
                  </a:schemeClr>
                </a:solidFill>
                <a:latin typeface="Times New Roman" panose="02020603050405020304" pitchFamily="18" charset="0"/>
                <a:cs typeface="Times New Roman" panose="02020603050405020304" pitchFamily="18" charset="0"/>
              </a:rPr>
              <a:t>Hemptinne</a:t>
            </a:r>
            <a:r>
              <a:rPr lang="en-US" altLang="zh-CN" sz="1600" dirty="0">
                <a:solidFill>
                  <a:schemeClr val="tx1">
                    <a:lumMod val="50000"/>
                    <a:lumOff val="50000"/>
                  </a:schemeClr>
                </a:solidFill>
                <a:latin typeface="Times New Roman" panose="02020603050405020304" pitchFamily="18" charset="0"/>
                <a:cs typeface="Times New Roman" panose="02020603050405020304" pitchFamily="18" charset="0"/>
              </a:rPr>
              <a:t>, C., &amp; Wong, J. (2024). Automated Deep Brain Stimulation Programming Combining Electrophysiology and Artificial Intelligence (P1-3.002). Neurology.</a:t>
            </a:r>
          </a:p>
          <a:p>
            <a:r>
              <a:rPr lang="en-US" altLang="zh-CN" sz="1600" dirty="0">
                <a:solidFill>
                  <a:schemeClr val="tx1">
                    <a:lumMod val="50000"/>
                    <a:lumOff val="50000"/>
                  </a:schemeClr>
                </a:solidFill>
                <a:latin typeface="Times New Roman" panose="02020603050405020304" pitchFamily="18" charset="0"/>
                <a:cs typeface="Times New Roman" panose="02020603050405020304" pitchFamily="18" charset="0"/>
              </a:rPr>
              <a:t>[6] Horn, Andreas et al. “Connectivity Predicts deep brain stimulation outcome in Parkinson disease.” Annals of neurology vol. 82,1 (2017): 67-78. doi:10.1002/ana.24974</a:t>
            </a:r>
            <a:endPar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3415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a:xfrm>
            <a:off x="867905" y="1053886"/>
            <a:ext cx="10760003" cy="5586400"/>
          </a:xfrm>
        </p:spPr>
        <p:txBody>
          <a:bodyPr>
            <a:normAutofit/>
          </a:bodyPr>
          <a:lstStyle/>
          <a:p>
            <a:r>
              <a:rPr lang="en-US" altLang="zh-CN" b="1" dirty="0"/>
              <a:t>Medical Imaging Analysis</a:t>
            </a:r>
          </a:p>
          <a:p>
            <a:r>
              <a:rPr lang="en-US" altLang="zh-CN" b="1" dirty="0"/>
              <a:t>Genomics and Personalized Medicine</a:t>
            </a:r>
          </a:p>
          <a:p>
            <a:r>
              <a:rPr lang="en-US" altLang="zh-CN" b="1" dirty="0"/>
              <a:t>Drug Discovery and Development</a:t>
            </a:r>
          </a:p>
          <a:p>
            <a:r>
              <a:rPr lang="en-US" altLang="zh-CN" b="1" dirty="0"/>
              <a:t>Biomedical Signal Processing</a:t>
            </a:r>
          </a:p>
          <a:p>
            <a:r>
              <a:rPr lang="en-US" altLang="zh-CN" b="1" dirty="0"/>
              <a:t>Medical Robotics and Intelligent Devices</a:t>
            </a:r>
          </a:p>
          <a:p>
            <a:r>
              <a:rPr lang="en-US" altLang="zh-CN" b="1" dirty="0"/>
              <a:t>Patient Management and Clinical Decision Support</a:t>
            </a:r>
          </a:p>
          <a:p>
            <a:r>
              <a:rPr lang="en-US" altLang="zh-CN" b="1" dirty="0"/>
              <a:t>Biomaterials and Biomechanics</a:t>
            </a:r>
          </a:p>
          <a:p>
            <a:r>
              <a:rPr lang="en-US" altLang="zh-CN" b="1" dirty="0"/>
              <a:t>Public Health and Epidemiology</a:t>
            </a:r>
          </a:p>
          <a:p>
            <a:r>
              <a:rPr lang="en-US" altLang="zh-CN" b="1" dirty="0"/>
              <a:t>……</a:t>
            </a:r>
          </a:p>
        </p:txBody>
      </p:sp>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2</a:t>
            </a:fld>
            <a:endParaRPr lang="en-US" altLang="x-none">
              <a:ea typeface="ＭＳ Ｐゴシック" charset="-128"/>
            </a:endParaRPr>
          </a:p>
        </p:txBody>
      </p:sp>
      <p:sp>
        <p:nvSpPr>
          <p:cNvPr id="4" name="标题 3"/>
          <p:cNvSpPr>
            <a:spLocks noGrp="1"/>
          </p:cNvSpPr>
          <p:nvPr>
            <p:ph type="title"/>
          </p:nvPr>
        </p:nvSpPr>
        <p:spPr/>
        <p:txBody>
          <a:bodyPr/>
          <a:lstStyle/>
          <a:p>
            <a:r>
              <a:rPr lang="en-US" altLang="zh-CN" dirty="0"/>
              <a:t>Machine learning in Biomedical Engineering</a:t>
            </a:r>
            <a:endParaRPr lang="zh-CN" altLang="en-US" dirty="0"/>
          </a:p>
        </p:txBody>
      </p:sp>
    </p:spTree>
    <p:extLst>
      <p:ext uri="{BB962C8B-B14F-4D97-AF65-F5344CB8AC3E}">
        <p14:creationId xmlns:p14="http://schemas.microsoft.com/office/powerpoint/2010/main" val="2236098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a:xfrm>
            <a:off x="867905" y="1053886"/>
            <a:ext cx="11218918" cy="5586400"/>
          </a:xfrm>
        </p:spPr>
        <p:txBody>
          <a:bodyPr>
            <a:normAutofit fontScale="92500"/>
          </a:bodyPr>
          <a:lstStyle/>
          <a:p>
            <a:r>
              <a:rPr lang="en-US" altLang="zh-CN" b="1" dirty="0"/>
              <a:t>Predict induced physiological performance </a:t>
            </a:r>
          </a:p>
          <a:p>
            <a:r>
              <a:rPr lang="en-US" altLang="zh-CN" b="1" dirty="0"/>
              <a:t>It’s usually difficult to model neural interactions precisely.</a:t>
            </a:r>
          </a:p>
          <a:p>
            <a:r>
              <a:rPr lang="en-US" altLang="zh-CN" b="1" dirty="0">
                <a:solidFill>
                  <a:srgbClr val="FF0000"/>
                </a:solidFill>
              </a:rPr>
              <a:t>Data-driven !</a:t>
            </a:r>
          </a:p>
          <a:p>
            <a:r>
              <a:rPr lang="en-US" altLang="zh-CN" b="1" dirty="0"/>
              <a:t>Regression </a:t>
            </a:r>
            <a:r>
              <a:rPr lang="en-US" altLang="zh-CN" dirty="0"/>
              <a:t>and</a:t>
            </a:r>
            <a:r>
              <a:rPr lang="en-US" altLang="zh-CN" b="1" dirty="0"/>
              <a:t> Classification</a:t>
            </a:r>
          </a:p>
          <a:p>
            <a:r>
              <a:rPr lang="en-US" altLang="zh-CN" b="1" dirty="0"/>
              <a:t>Supervised learning </a:t>
            </a:r>
            <a:r>
              <a:rPr lang="en-US" altLang="zh-CN" dirty="0"/>
              <a:t>and </a:t>
            </a:r>
            <a:r>
              <a:rPr lang="en-US" altLang="zh-CN" b="1" dirty="0"/>
              <a:t>Unsupervised learning</a:t>
            </a:r>
          </a:p>
          <a:p>
            <a:pPr marL="0" indent="0">
              <a:buNone/>
            </a:pPr>
            <a:endParaRPr lang="en-US" altLang="zh-CN" b="1" dirty="0"/>
          </a:p>
          <a:p>
            <a:r>
              <a:rPr lang="en-US" altLang="zh-CN" dirty="0"/>
              <a:t>Data selection </a:t>
            </a:r>
            <a:r>
              <a:rPr lang="en-US" altLang="zh-CN" dirty="0">
                <a:solidFill>
                  <a:schemeClr val="tx1">
                    <a:lumMod val="50000"/>
                    <a:lumOff val="50000"/>
                  </a:schemeClr>
                </a:solidFill>
              </a:rPr>
              <a:t>– </a:t>
            </a:r>
            <a:r>
              <a:rPr lang="zh-CN" altLang="en-US" dirty="0">
                <a:solidFill>
                  <a:schemeClr val="tx1">
                    <a:lumMod val="50000"/>
                    <a:lumOff val="50000"/>
                  </a:schemeClr>
                </a:solidFill>
              </a:rPr>
              <a:t>选择何种模态的数据</a:t>
            </a:r>
            <a:endParaRPr lang="en-US" altLang="zh-CN" dirty="0">
              <a:solidFill>
                <a:schemeClr val="tx1">
                  <a:lumMod val="50000"/>
                  <a:lumOff val="50000"/>
                </a:schemeClr>
              </a:solidFill>
            </a:endParaRPr>
          </a:p>
          <a:p>
            <a:r>
              <a:rPr lang="en-US" altLang="zh-CN" dirty="0"/>
              <a:t>Data acquisition </a:t>
            </a:r>
            <a:r>
              <a:rPr lang="en-US" altLang="zh-CN" dirty="0">
                <a:solidFill>
                  <a:schemeClr val="tx1">
                    <a:lumMod val="50000"/>
                    <a:lumOff val="50000"/>
                  </a:schemeClr>
                </a:solidFill>
              </a:rPr>
              <a:t>– </a:t>
            </a:r>
            <a:r>
              <a:rPr lang="zh-CN" altLang="en-US" dirty="0">
                <a:solidFill>
                  <a:schemeClr val="tx1">
                    <a:lumMod val="50000"/>
                    <a:lumOff val="50000"/>
                  </a:schemeClr>
                </a:solidFill>
              </a:rPr>
              <a:t>如何获取数据</a:t>
            </a:r>
            <a:endParaRPr lang="en-US" altLang="zh-CN" dirty="0">
              <a:solidFill>
                <a:schemeClr val="tx1">
                  <a:lumMod val="50000"/>
                  <a:lumOff val="50000"/>
                </a:schemeClr>
              </a:solidFill>
            </a:endParaRPr>
          </a:p>
          <a:p>
            <a:r>
              <a:rPr lang="en-US" altLang="zh-CN" dirty="0"/>
              <a:t>Data processing </a:t>
            </a:r>
            <a:r>
              <a:rPr lang="en-US" altLang="zh-CN" dirty="0">
                <a:solidFill>
                  <a:schemeClr val="tx1">
                    <a:lumMod val="50000"/>
                    <a:lumOff val="50000"/>
                  </a:schemeClr>
                </a:solidFill>
              </a:rPr>
              <a:t>– </a:t>
            </a:r>
            <a:r>
              <a:rPr lang="zh-CN" altLang="en-US" dirty="0">
                <a:solidFill>
                  <a:schemeClr val="tx1">
                    <a:lumMod val="50000"/>
                    <a:lumOff val="50000"/>
                  </a:schemeClr>
                </a:solidFill>
              </a:rPr>
              <a:t>如何处理数据</a:t>
            </a:r>
            <a:endParaRPr lang="en-US" altLang="zh-CN" dirty="0">
              <a:solidFill>
                <a:schemeClr val="tx1">
                  <a:lumMod val="50000"/>
                  <a:lumOff val="50000"/>
                </a:schemeClr>
              </a:solidFill>
            </a:endParaRPr>
          </a:p>
          <a:p>
            <a:r>
              <a:rPr lang="en-US" altLang="zh-CN" dirty="0"/>
              <a:t>Data utilization </a:t>
            </a:r>
            <a:r>
              <a:rPr lang="en-US" altLang="zh-CN" dirty="0">
                <a:solidFill>
                  <a:schemeClr val="tx1">
                    <a:lumMod val="50000"/>
                    <a:lumOff val="50000"/>
                  </a:schemeClr>
                </a:solidFill>
              </a:rPr>
              <a:t>– </a:t>
            </a:r>
            <a:r>
              <a:rPr lang="zh-CN" altLang="en-US" dirty="0">
                <a:solidFill>
                  <a:schemeClr val="tx1">
                    <a:lumMod val="50000"/>
                    <a:lumOff val="50000"/>
                  </a:schemeClr>
                </a:solidFill>
              </a:rPr>
              <a:t>如何使用数据</a:t>
            </a:r>
            <a:endParaRPr lang="en-US" altLang="zh-CN" dirty="0">
              <a:solidFill>
                <a:schemeClr val="tx1">
                  <a:lumMod val="50000"/>
                  <a:lumOff val="50000"/>
                </a:schemeClr>
              </a:solidFill>
            </a:endParaRPr>
          </a:p>
        </p:txBody>
      </p:sp>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3</a:t>
            </a:fld>
            <a:endParaRPr lang="en-US" altLang="x-none">
              <a:ea typeface="ＭＳ Ｐゴシック" charset="-128"/>
            </a:endParaRPr>
          </a:p>
        </p:txBody>
      </p:sp>
      <p:sp>
        <p:nvSpPr>
          <p:cNvPr id="4" name="标题 3"/>
          <p:cNvSpPr>
            <a:spLocks noGrp="1"/>
          </p:cNvSpPr>
          <p:nvPr>
            <p:ph type="title"/>
          </p:nvPr>
        </p:nvSpPr>
        <p:spPr/>
        <p:txBody>
          <a:bodyPr/>
          <a:lstStyle/>
          <a:p>
            <a:r>
              <a:rPr lang="en-US" altLang="zh-CN" dirty="0"/>
              <a:t>Machine learning in Neuromodulation</a:t>
            </a:r>
            <a:endParaRPr lang="zh-CN" altLang="en-US" dirty="0"/>
          </a:p>
        </p:txBody>
      </p:sp>
      <p:pic>
        <p:nvPicPr>
          <p:cNvPr id="5" name="Picture 2" descr="想法icon。 光球微笑矢量图标。插画-正版商用图片1oqh9l-摄图新视界">
            <a:extLst>
              <a:ext uri="{FF2B5EF4-FFF2-40B4-BE49-F238E27FC236}">
                <a16:creationId xmlns:a16="http://schemas.microsoft.com/office/drawing/2014/main" id="{71B7D982-E1C9-38DD-9E9F-8F4050EBA8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05" t="6851" r="16353" b="10764"/>
          <a:stretch/>
        </p:blipFill>
        <p:spPr bwMode="auto">
          <a:xfrm>
            <a:off x="703424" y="2131533"/>
            <a:ext cx="525665" cy="54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48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4</a:t>
            </a:fld>
            <a:endParaRPr lang="en-US" altLang="x-none">
              <a:ea typeface="ＭＳ Ｐゴシック" charset="-128"/>
            </a:endParaRPr>
          </a:p>
        </p:txBody>
      </p:sp>
      <p:sp>
        <p:nvSpPr>
          <p:cNvPr id="4" name="标题 3"/>
          <p:cNvSpPr>
            <a:spLocks noGrp="1"/>
          </p:cNvSpPr>
          <p:nvPr>
            <p:ph type="title"/>
          </p:nvPr>
        </p:nvSpPr>
        <p:spPr>
          <a:xfrm>
            <a:off x="335902" y="230399"/>
            <a:ext cx="11856098" cy="651933"/>
          </a:xfrm>
        </p:spPr>
        <p:txBody>
          <a:bodyPr/>
          <a:lstStyle/>
          <a:p>
            <a:r>
              <a:rPr lang="en-US" altLang="zh-CN" sz="3800" dirty="0"/>
              <a:t>Predict brain response in direct electrical stimulation</a:t>
            </a:r>
            <a:endParaRPr lang="zh-CN" altLang="en-US" sz="3800" dirty="0"/>
          </a:p>
        </p:txBody>
      </p:sp>
      <p:pic>
        <p:nvPicPr>
          <p:cNvPr id="5" name="图片 4"/>
          <p:cNvPicPr>
            <a:picLocks noChangeAspect="1"/>
          </p:cNvPicPr>
          <p:nvPr/>
        </p:nvPicPr>
        <p:blipFill>
          <a:blip r:embed="rId3"/>
          <a:stretch>
            <a:fillRect/>
          </a:stretch>
        </p:blipFill>
        <p:spPr>
          <a:xfrm>
            <a:off x="545694" y="1265623"/>
            <a:ext cx="7711898" cy="4494963"/>
          </a:xfrm>
          <a:prstGeom prst="rect">
            <a:avLst/>
          </a:prstGeom>
          <a:ln>
            <a:noFill/>
          </a:ln>
          <a:effectLst>
            <a:outerShdw blurRad="292100" dist="139700" dir="2700000" algn="tl" rotWithShape="0">
              <a:srgbClr val="333333">
                <a:alpha val="65000"/>
              </a:srgbClr>
            </a:outerShdw>
          </a:effectLst>
        </p:spPr>
      </p:pic>
      <p:sp>
        <p:nvSpPr>
          <p:cNvPr id="6" name="文本框 5"/>
          <p:cNvSpPr txBox="1"/>
          <p:nvPr/>
        </p:nvSpPr>
        <p:spPr>
          <a:xfrm>
            <a:off x="8514183" y="1265623"/>
            <a:ext cx="3573625"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Journal: </a:t>
            </a: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400" dirty="0">
                <a:latin typeface="Arial" panose="020B0604020202020204" pitchFamily="34" charset="0"/>
                <a:cs typeface="Arial" panose="020B0604020202020204" pitchFamily="34" charset="0"/>
              </a:rPr>
              <a:t>Nature BME</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Published time: </a:t>
            </a:r>
            <a:r>
              <a:rPr lang="en-US" altLang="zh-CN" sz="2400" dirty="0">
                <a:latin typeface="Arial" panose="020B0604020202020204" pitchFamily="34" charset="0"/>
                <a:cs typeface="Arial" panose="020B0604020202020204" pitchFamily="34" charset="0"/>
              </a:rPr>
              <a:t>2021.02.01</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Institution:</a:t>
            </a: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400" dirty="0">
                <a:latin typeface="Arial" panose="020B0604020202020204" pitchFamily="34" charset="0"/>
                <a:cs typeface="Arial" panose="020B0604020202020204" pitchFamily="34" charset="0"/>
              </a:rPr>
              <a:t>University of Southern California</a:t>
            </a:r>
            <a:endParaRPr lang="zh-CN" altLang="en-US" sz="2400" dirty="0">
              <a:latin typeface="Arial" panose="020B0604020202020204" pitchFamily="34" charset="0"/>
              <a:cs typeface="Arial" panose="020B0604020202020204" pitchFamily="34" charset="0"/>
            </a:endParaRPr>
          </a:p>
        </p:txBody>
      </p:sp>
      <p:sp>
        <p:nvSpPr>
          <p:cNvPr id="7" name="矩形 6"/>
          <p:cNvSpPr/>
          <p:nvPr/>
        </p:nvSpPr>
        <p:spPr>
          <a:xfrm>
            <a:off x="545694" y="6144396"/>
            <a:ext cx="9977534" cy="584775"/>
          </a:xfrm>
          <a:prstGeom prst="rect">
            <a:avLst/>
          </a:prstGeom>
        </p:spPr>
        <p:txBody>
          <a:bodyPr wrap="square">
            <a:spAutoFit/>
          </a:bodyPr>
          <a:lstStyle/>
          <a:p>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Yang Y , Qiao S , Sani O G ,et al.Modelling and prediction of the dynamic responses of large-scale brain networks during direct electrical stimulation[J].Nature Biomedical Engineering, 2021:1-22.DOI:10.1038/s41551-020-00666-w.</a:t>
            </a:r>
          </a:p>
        </p:txBody>
      </p:sp>
    </p:spTree>
    <p:extLst>
      <p:ext uri="{BB962C8B-B14F-4D97-AF65-F5344CB8AC3E}">
        <p14:creationId xmlns:p14="http://schemas.microsoft.com/office/powerpoint/2010/main" val="805640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5</a:t>
            </a:fld>
            <a:endParaRPr lang="en-US" altLang="x-none">
              <a:ea typeface="ＭＳ Ｐゴシック" charset="-128"/>
            </a:endParaRPr>
          </a:p>
        </p:txBody>
      </p:sp>
      <p:sp>
        <p:nvSpPr>
          <p:cNvPr id="4" name="标题 3"/>
          <p:cNvSpPr>
            <a:spLocks noGrp="1"/>
          </p:cNvSpPr>
          <p:nvPr>
            <p:ph type="title"/>
          </p:nvPr>
        </p:nvSpPr>
        <p:spPr>
          <a:xfrm>
            <a:off x="335902" y="230399"/>
            <a:ext cx="11856098" cy="651933"/>
          </a:xfrm>
        </p:spPr>
        <p:txBody>
          <a:bodyPr/>
          <a:lstStyle/>
          <a:p>
            <a:r>
              <a:rPr lang="en-US" altLang="zh-CN" sz="3800" dirty="0"/>
              <a:t>Predict brain response in direct electrical stimulation</a:t>
            </a:r>
            <a:endParaRPr lang="zh-CN" altLang="en-US" sz="3800" dirty="0"/>
          </a:p>
        </p:txBody>
      </p:sp>
      <p:sp>
        <p:nvSpPr>
          <p:cNvPr id="6" name="文本框 5"/>
          <p:cNvSpPr txBox="1"/>
          <p:nvPr/>
        </p:nvSpPr>
        <p:spPr>
          <a:xfrm>
            <a:off x="7606938" y="1798934"/>
            <a:ext cx="4545873"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Object:</a:t>
            </a:r>
            <a:r>
              <a:rPr lang="en-US" altLang="zh-CN" sz="2400" dirty="0">
                <a:latin typeface="Arial" panose="020B0604020202020204" pitchFamily="34" charset="0"/>
                <a:cs typeface="Arial" panose="020B0604020202020204" pitchFamily="34" charset="0"/>
              </a:rPr>
              <a:t> 2 monkeys</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Input: </a:t>
            </a:r>
            <a:r>
              <a:rPr lang="en-US" altLang="zh-CN" sz="2400" dirty="0">
                <a:latin typeface="Arial" panose="020B0604020202020204" pitchFamily="34" charset="0"/>
                <a:cs typeface="Arial" panose="020B0604020202020204" pitchFamily="34" charset="0"/>
              </a:rPr>
              <a:t>Amplitude &amp; frequency</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Output: </a:t>
            </a:r>
            <a:r>
              <a:rPr lang="en-US" altLang="zh-CN" sz="2400" dirty="0">
                <a:latin typeface="Arial" panose="020B0604020202020204" pitchFamily="34" charset="0"/>
                <a:cs typeface="Arial" panose="020B0604020202020204" pitchFamily="34" charset="0"/>
              </a:rPr>
              <a:t>LFP power features</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Method: </a:t>
            </a:r>
            <a:r>
              <a:rPr lang="en-US" altLang="zh-CN" sz="2400" dirty="0">
                <a:latin typeface="Arial" panose="020B0604020202020204" pitchFamily="34" charset="0"/>
                <a:cs typeface="Arial" panose="020B0604020202020204" pitchFamily="34" charset="0"/>
              </a:rPr>
              <a:t>Dynamic Linear State-Space Model (LSSM) structure</a:t>
            </a:r>
            <a:endParaRPr lang="zh-CN" altLang="en-US" sz="2400" dirty="0">
              <a:latin typeface="Arial" panose="020B0604020202020204" pitchFamily="34" charset="0"/>
              <a:cs typeface="Arial" panose="020B0604020202020204" pitchFamily="34" charset="0"/>
            </a:endParaRPr>
          </a:p>
        </p:txBody>
      </p:sp>
      <p:sp>
        <p:nvSpPr>
          <p:cNvPr id="7" name="矩形 6"/>
          <p:cNvSpPr/>
          <p:nvPr/>
        </p:nvSpPr>
        <p:spPr>
          <a:xfrm>
            <a:off x="545694" y="6144396"/>
            <a:ext cx="9977534" cy="584775"/>
          </a:xfrm>
          <a:prstGeom prst="rect">
            <a:avLst/>
          </a:prstGeom>
        </p:spPr>
        <p:txBody>
          <a:bodyPr wrap="square">
            <a:spAutoFit/>
          </a:bodyPr>
          <a:lstStyle/>
          <a:p>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Yang Y , Qiao S , Sani O G ,et al.Modelling and prediction of the dynamic responses of large-scale brain networks during direct electrical stimulation[J].Nature Biomedical Engineering, 2021:1-22.DOI:10.1038/s41551-020-00666-w.</a:t>
            </a:r>
          </a:p>
        </p:txBody>
      </p:sp>
      <p:pic>
        <p:nvPicPr>
          <p:cNvPr id="2" name="图片 1"/>
          <p:cNvPicPr>
            <a:picLocks noChangeAspect="1"/>
          </p:cNvPicPr>
          <p:nvPr/>
        </p:nvPicPr>
        <p:blipFill>
          <a:blip r:embed="rId3"/>
          <a:stretch>
            <a:fillRect/>
          </a:stretch>
        </p:blipFill>
        <p:spPr>
          <a:xfrm>
            <a:off x="545694" y="1593483"/>
            <a:ext cx="6927823" cy="3810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2609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6</a:t>
            </a:fld>
            <a:endParaRPr lang="en-US" altLang="x-none">
              <a:ea typeface="ＭＳ Ｐゴシック" charset="-128"/>
            </a:endParaRPr>
          </a:p>
        </p:txBody>
      </p:sp>
      <p:sp>
        <p:nvSpPr>
          <p:cNvPr id="4" name="标题 3"/>
          <p:cNvSpPr>
            <a:spLocks noGrp="1"/>
          </p:cNvSpPr>
          <p:nvPr>
            <p:ph type="title"/>
          </p:nvPr>
        </p:nvSpPr>
        <p:spPr>
          <a:xfrm>
            <a:off x="335902" y="230399"/>
            <a:ext cx="11856098" cy="651933"/>
          </a:xfrm>
        </p:spPr>
        <p:txBody>
          <a:bodyPr/>
          <a:lstStyle/>
          <a:p>
            <a:r>
              <a:rPr lang="en-US" altLang="zh-CN" sz="3800" dirty="0"/>
              <a:t>Predict brain response in direct electrical stimulation</a:t>
            </a:r>
            <a:endParaRPr lang="zh-CN" altLang="en-US" sz="3800" dirty="0"/>
          </a:p>
        </p:txBody>
      </p:sp>
      <p:sp>
        <p:nvSpPr>
          <p:cNvPr id="7" name="矩形 6"/>
          <p:cNvSpPr/>
          <p:nvPr/>
        </p:nvSpPr>
        <p:spPr>
          <a:xfrm>
            <a:off x="545694" y="6144396"/>
            <a:ext cx="9977534" cy="584775"/>
          </a:xfrm>
          <a:prstGeom prst="rect">
            <a:avLst/>
          </a:prstGeom>
        </p:spPr>
        <p:txBody>
          <a:bodyPr wrap="square">
            <a:spAutoFit/>
          </a:bodyPr>
          <a:lstStyle/>
          <a:p>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Yang Y , Qiao S , Sani O G ,et al.Modelling and prediction of the dynamic responses of large-scale brain networks during direct electrical stimulation[J].Nature Biomedical Engineering, 2021:1-22.DOI:10.1038/s41551-020-00666-w.</a:t>
            </a:r>
          </a:p>
        </p:txBody>
      </p:sp>
      <p:pic>
        <p:nvPicPr>
          <p:cNvPr id="5" name="图片 4"/>
          <p:cNvPicPr>
            <a:picLocks noChangeAspect="1"/>
          </p:cNvPicPr>
          <p:nvPr/>
        </p:nvPicPr>
        <p:blipFill>
          <a:blip r:embed="rId3"/>
          <a:stretch>
            <a:fillRect/>
          </a:stretch>
        </p:blipFill>
        <p:spPr>
          <a:xfrm>
            <a:off x="1578807" y="1031314"/>
            <a:ext cx="9370288" cy="4964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1439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7</a:t>
            </a:fld>
            <a:endParaRPr lang="en-US" altLang="x-none">
              <a:ea typeface="ＭＳ Ｐゴシック" charset="-128"/>
            </a:endParaRPr>
          </a:p>
        </p:txBody>
      </p:sp>
      <p:sp>
        <p:nvSpPr>
          <p:cNvPr id="4" name="标题 3"/>
          <p:cNvSpPr>
            <a:spLocks noGrp="1"/>
          </p:cNvSpPr>
          <p:nvPr>
            <p:ph type="title"/>
          </p:nvPr>
        </p:nvSpPr>
        <p:spPr/>
        <p:txBody>
          <a:bodyPr/>
          <a:lstStyle/>
          <a:p>
            <a:r>
              <a:rPr lang="en-US" altLang="zh-CN" dirty="0"/>
              <a:t>Predict optimal DBS parameters</a:t>
            </a:r>
            <a:endParaRPr lang="zh-CN" altLang="en-US" dirty="0"/>
          </a:p>
        </p:txBody>
      </p:sp>
      <p:pic>
        <p:nvPicPr>
          <p:cNvPr id="6" name="图片 5"/>
          <p:cNvPicPr>
            <a:picLocks noChangeAspect="1"/>
          </p:cNvPicPr>
          <p:nvPr/>
        </p:nvPicPr>
        <p:blipFill rotWithShape="1">
          <a:blip r:embed="rId3"/>
          <a:srcRect l="1015" r="-1"/>
          <a:stretch/>
        </p:blipFill>
        <p:spPr>
          <a:xfrm>
            <a:off x="1089975" y="1140821"/>
            <a:ext cx="5319035" cy="4990011"/>
          </a:xfrm>
          <a:prstGeom prst="rect">
            <a:avLst/>
          </a:prstGeom>
          <a:ln>
            <a:noFill/>
          </a:ln>
          <a:effectLst>
            <a:outerShdw blurRad="292100" dist="139700" dir="2700000" algn="tl" rotWithShape="0">
              <a:srgbClr val="333333">
                <a:alpha val="65000"/>
              </a:srgbClr>
            </a:outerShdw>
          </a:effectLst>
        </p:spPr>
      </p:pic>
      <p:sp>
        <p:nvSpPr>
          <p:cNvPr id="7" name="文本框 6"/>
          <p:cNvSpPr txBox="1"/>
          <p:nvPr/>
        </p:nvSpPr>
        <p:spPr>
          <a:xfrm>
            <a:off x="7151291" y="1200308"/>
            <a:ext cx="3956491"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Journal: </a:t>
            </a: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400" dirty="0">
                <a:latin typeface="Arial" panose="020B0604020202020204" pitchFamily="34" charset="0"/>
                <a:cs typeface="Arial" panose="020B0604020202020204" pitchFamily="34" charset="0"/>
              </a:rPr>
              <a:t>Nature Communications</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Published time: </a:t>
            </a:r>
            <a:r>
              <a:rPr lang="en-US" altLang="zh-CN" sz="2400" dirty="0">
                <a:latin typeface="Arial" panose="020B0604020202020204" pitchFamily="34" charset="0"/>
                <a:cs typeface="Arial" panose="020B0604020202020204" pitchFamily="34" charset="0"/>
              </a:rPr>
              <a:t>2021.05.24</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Institution:</a:t>
            </a: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400" dirty="0">
                <a:latin typeface="Arial" panose="020B0604020202020204" pitchFamily="34" charset="0"/>
                <a:cs typeface="Arial" panose="020B0604020202020204" pitchFamily="34" charset="0"/>
              </a:rPr>
              <a:t>University of Toronto</a:t>
            </a:r>
            <a:endParaRPr lang="zh-CN" altLang="en-US" sz="2400" dirty="0">
              <a:latin typeface="Arial" panose="020B0604020202020204" pitchFamily="34" charset="0"/>
              <a:cs typeface="Arial" panose="020B0604020202020204" pitchFamily="34" charset="0"/>
            </a:endParaRPr>
          </a:p>
        </p:txBody>
      </p:sp>
      <p:sp>
        <p:nvSpPr>
          <p:cNvPr id="8" name="矩形 7"/>
          <p:cNvSpPr/>
          <p:nvPr/>
        </p:nvSpPr>
        <p:spPr>
          <a:xfrm>
            <a:off x="335281" y="6213958"/>
            <a:ext cx="10228216" cy="584775"/>
          </a:xfrm>
          <a:prstGeom prst="rect">
            <a:avLst/>
          </a:prstGeom>
        </p:spPr>
        <p:txBody>
          <a:bodyPr wrap="square">
            <a:spAutoFit/>
          </a:bodyPr>
          <a:lstStyle/>
          <a:p>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Boutet A , Madhavan R , Elias G J B ,et al.Predicting optimal deep brain stimulation parameters for Parkinson's disease using functional MRI and machine learning[J].Nature Communications, 2021, 12(1).DOI:10.1038/s41467-021-23311-9.</a:t>
            </a:r>
          </a:p>
        </p:txBody>
      </p:sp>
    </p:spTree>
    <p:extLst>
      <p:ext uri="{BB962C8B-B14F-4D97-AF65-F5344CB8AC3E}">
        <p14:creationId xmlns:p14="http://schemas.microsoft.com/office/powerpoint/2010/main" val="2603888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8</a:t>
            </a:fld>
            <a:endParaRPr lang="en-US" altLang="x-none">
              <a:ea typeface="ＭＳ Ｐゴシック" charset="-128"/>
            </a:endParaRPr>
          </a:p>
        </p:txBody>
      </p:sp>
      <p:sp>
        <p:nvSpPr>
          <p:cNvPr id="4" name="标题 3"/>
          <p:cNvSpPr>
            <a:spLocks noGrp="1"/>
          </p:cNvSpPr>
          <p:nvPr>
            <p:ph type="title"/>
          </p:nvPr>
        </p:nvSpPr>
        <p:spPr/>
        <p:txBody>
          <a:bodyPr/>
          <a:lstStyle/>
          <a:p>
            <a:r>
              <a:rPr lang="en-US" altLang="zh-CN" dirty="0"/>
              <a:t>Predict optimal DBS parameters</a:t>
            </a:r>
            <a:endParaRPr lang="zh-CN" altLang="en-US" dirty="0"/>
          </a:p>
        </p:txBody>
      </p:sp>
      <p:sp>
        <p:nvSpPr>
          <p:cNvPr id="8" name="矩形 7"/>
          <p:cNvSpPr/>
          <p:nvPr/>
        </p:nvSpPr>
        <p:spPr>
          <a:xfrm>
            <a:off x="335281" y="6213958"/>
            <a:ext cx="10228216" cy="584775"/>
          </a:xfrm>
          <a:prstGeom prst="rect">
            <a:avLst/>
          </a:prstGeom>
        </p:spPr>
        <p:txBody>
          <a:bodyPr wrap="square">
            <a:spAutoFit/>
          </a:bodyPr>
          <a:lstStyle/>
          <a:p>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Boutet A , Madhavan R , Elias G J B ,et al.Predicting optimal deep brain stimulation parameters for Parkinson's disease using functional MRI and machine learning[J].Nature Communications, 2021, 12(1).DOI:10.1038/s41467-021-23311-9.</a:t>
            </a:r>
          </a:p>
        </p:txBody>
      </p:sp>
      <p:pic>
        <p:nvPicPr>
          <p:cNvPr id="2" name="图片 1"/>
          <p:cNvPicPr>
            <a:picLocks noChangeAspect="1"/>
          </p:cNvPicPr>
          <p:nvPr/>
        </p:nvPicPr>
        <p:blipFill>
          <a:blip r:embed="rId3"/>
          <a:stretch>
            <a:fillRect/>
          </a:stretch>
        </p:blipFill>
        <p:spPr>
          <a:xfrm>
            <a:off x="737276" y="1259077"/>
            <a:ext cx="6062806" cy="4675814"/>
          </a:xfrm>
          <a:prstGeom prst="rect">
            <a:avLst/>
          </a:prstGeom>
          <a:ln>
            <a:noFill/>
          </a:ln>
          <a:effectLst>
            <a:outerShdw blurRad="292100" dist="139700" dir="2700000" algn="tl" rotWithShape="0">
              <a:srgbClr val="333333">
                <a:alpha val="65000"/>
              </a:srgbClr>
            </a:outerShdw>
          </a:effectLst>
        </p:spPr>
      </p:pic>
      <p:sp>
        <p:nvSpPr>
          <p:cNvPr id="9" name="文本框 8"/>
          <p:cNvSpPr txBox="1"/>
          <p:nvPr/>
        </p:nvSpPr>
        <p:spPr>
          <a:xfrm>
            <a:off x="7097486" y="1798934"/>
            <a:ext cx="5055325"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Object:</a:t>
            </a:r>
            <a:r>
              <a:rPr lang="en-US" altLang="zh-CN" sz="2400" dirty="0">
                <a:latin typeface="Arial" panose="020B0604020202020204" pitchFamily="34" charset="0"/>
                <a:cs typeface="Arial" panose="020B0604020202020204" pitchFamily="34" charset="0"/>
              </a:rPr>
              <a:t> 67 PD patients</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Input: </a:t>
            </a:r>
            <a:r>
              <a:rPr lang="en-US" altLang="zh-CN" sz="2400" dirty="0">
                <a:latin typeface="Arial" panose="020B0604020202020204" pitchFamily="34" charset="0"/>
                <a:cs typeface="Arial" panose="020B0604020202020204" pitchFamily="34" charset="0"/>
              </a:rPr>
              <a:t>Normalized BOLD changes derived from fMRI</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Output: </a:t>
            </a:r>
            <a:r>
              <a:rPr lang="en-US" altLang="zh-CN" sz="2400" dirty="0">
                <a:latin typeface="Arial" panose="020B0604020202020204" pitchFamily="34" charset="0"/>
                <a:cs typeface="Arial" panose="020B0604020202020204" pitchFamily="34" charset="0"/>
              </a:rPr>
              <a:t>Optimal or non-optimal</a:t>
            </a: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Method: </a:t>
            </a:r>
            <a:r>
              <a:rPr lang="en-US" altLang="zh-CN" sz="2400" dirty="0">
                <a:latin typeface="Arial" panose="020B0604020202020204" pitchFamily="34" charset="0"/>
                <a:cs typeface="Arial" panose="020B0604020202020204" pitchFamily="34" charset="0"/>
              </a:rPr>
              <a:t>Linear discriminant analysis (LDA)</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4416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defTabSz="609585" fontAlgn="base">
              <a:spcBef>
                <a:spcPct val="0"/>
              </a:spcBef>
              <a:spcAft>
                <a:spcPct val="0"/>
              </a:spcAft>
            </a:pPr>
            <a:fld id="{4E2FCFD3-C48B-654C-9D5B-B7027AB6127D}" type="slidenum">
              <a:rPr lang="en-US" altLang="x-none" smtClean="0">
                <a:ea typeface="ＭＳ Ｐゴシック" charset="-128"/>
              </a:rPr>
              <a:pPr defTabSz="609585" fontAlgn="base">
                <a:spcBef>
                  <a:spcPct val="0"/>
                </a:spcBef>
                <a:spcAft>
                  <a:spcPct val="0"/>
                </a:spcAft>
              </a:pPr>
              <a:t>9</a:t>
            </a:fld>
            <a:endParaRPr lang="en-US" altLang="x-none">
              <a:ea typeface="ＭＳ Ｐゴシック" charset="-128"/>
            </a:endParaRPr>
          </a:p>
        </p:txBody>
      </p:sp>
      <p:sp>
        <p:nvSpPr>
          <p:cNvPr id="4" name="标题 3"/>
          <p:cNvSpPr>
            <a:spLocks noGrp="1"/>
          </p:cNvSpPr>
          <p:nvPr>
            <p:ph type="title"/>
          </p:nvPr>
        </p:nvSpPr>
        <p:spPr/>
        <p:txBody>
          <a:bodyPr/>
          <a:lstStyle/>
          <a:p>
            <a:r>
              <a:rPr lang="en-US" altLang="zh-CN" dirty="0"/>
              <a:t>Predict optimal DBS parameters</a:t>
            </a:r>
            <a:endParaRPr lang="zh-CN" altLang="en-US" dirty="0"/>
          </a:p>
        </p:txBody>
      </p:sp>
      <p:sp>
        <p:nvSpPr>
          <p:cNvPr id="8" name="矩形 7"/>
          <p:cNvSpPr/>
          <p:nvPr/>
        </p:nvSpPr>
        <p:spPr>
          <a:xfrm>
            <a:off x="335281" y="6213958"/>
            <a:ext cx="10228216" cy="584775"/>
          </a:xfrm>
          <a:prstGeom prst="rect">
            <a:avLst/>
          </a:prstGeom>
        </p:spPr>
        <p:txBody>
          <a:bodyPr wrap="square">
            <a:spAutoFit/>
          </a:bodyPr>
          <a:lstStyle/>
          <a:p>
            <a:r>
              <a:rPr lang="zh-CN" altLang="en-US" sz="1600" dirty="0">
                <a:solidFill>
                  <a:schemeClr val="tx1">
                    <a:lumMod val="50000"/>
                    <a:lumOff val="50000"/>
                  </a:schemeClr>
                </a:solidFill>
                <a:latin typeface="Times New Roman" panose="02020603050405020304" pitchFamily="18" charset="0"/>
                <a:cs typeface="Times New Roman" panose="02020603050405020304" pitchFamily="18" charset="0"/>
              </a:rPr>
              <a:t>Boutet A , Madhavan R , Elias G J B ,et al.Predicting optimal deep brain stimulation parameters for Parkinson's disease using functional MRI and machine learning[J].Nature Communications, 2021, 12(1).DOI:10.1038/s41467-021-23311-9.</a:t>
            </a:r>
          </a:p>
        </p:txBody>
      </p:sp>
      <p:pic>
        <p:nvPicPr>
          <p:cNvPr id="5" name="图片 4"/>
          <p:cNvPicPr>
            <a:picLocks noChangeAspect="1"/>
          </p:cNvPicPr>
          <p:nvPr/>
        </p:nvPicPr>
        <p:blipFill>
          <a:blip r:embed="rId3"/>
          <a:stretch>
            <a:fillRect/>
          </a:stretch>
        </p:blipFill>
        <p:spPr>
          <a:xfrm>
            <a:off x="687978" y="1326521"/>
            <a:ext cx="5111931" cy="4373239"/>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4"/>
          <a:stretch>
            <a:fillRect/>
          </a:stretch>
        </p:blipFill>
        <p:spPr>
          <a:xfrm>
            <a:off x="6247906" y="2278921"/>
            <a:ext cx="5384736" cy="2468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6150242"/>
      </p:ext>
    </p:extLst>
  </p:cSld>
  <p:clrMapOvr>
    <a:masterClrMapping/>
  </p:clrMapOvr>
</p:sld>
</file>

<file path=ppt/theme/theme1.xml><?xml version="1.0" encoding="utf-8"?>
<a:theme xmlns:a="http://schemas.openxmlformats.org/drawingml/2006/main" name="SU_Preso_16x9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1860</Words>
  <Application>Microsoft Office PowerPoint</Application>
  <PresentationFormat>宽屏</PresentationFormat>
  <Paragraphs>146</Paragraphs>
  <Slides>18</Slides>
  <Notes>14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ＭＳ Ｐゴシック</vt:lpstr>
      <vt:lpstr>Source Sans Pro</vt:lpstr>
      <vt:lpstr>Source Sans Pro Semibold</vt:lpstr>
      <vt:lpstr>等线</vt:lpstr>
      <vt:lpstr>SimHei</vt:lpstr>
      <vt:lpstr>SimHei</vt:lpstr>
      <vt:lpstr>Arial</vt:lpstr>
      <vt:lpstr>Calibri</vt:lpstr>
      <vt:lpstr>Times New Roman</vt:lpstr>
      <vt:lpstr>Wingdings</vt:lpstr>
      <vt:lpstr>SU_Preso_16x9_v6</vt:lpstr>
      <vt:lpstr>Predict Physiological Performance  Using Machine Learning Methods in Neuromodulation</vt:lpstr>
      <vt:lpstr>Machine learning in Biomedical Engineering</vt:lpstr>
      <vt:lpstr>Machine learning in Neuromodulation</vt:lpstr>
      <vt:lpstr>Predict brain response in direct electrical stimulation</vt:lpstr>
      <vt:lpstr>Predict brain response in direct electrical stimulation</vt:lpstr>
      <vt:lpstr>Predict brain response in direct electrical stimulation</vt:lpstr>
      <vt:lpstr>Predict optimal DBS parameters</vt:lpstr>
      <vt:lpstr>Predict optimal DBS parameters</vt:lpstr>
      <vt:lpstr>Predict optimal DBS parameters</vt:lpstr>
      <vt:lpstr>Predict motor performance of DBS</vt:lpstr>
      <vt:lpstr>Predict motor performance of DBS</vt:lpstr>
      <vt:lpstr>Predict motor performance of DBS</vt:lpstr>
      <vt:lpstr>Predict motor performance of DBS</vt:lpstr>
      <vt:lpstr>PowerPoint 演示文稿</vt:lpstr>
      <vt:lpstr>GPT-4o</vt:lpstr>
      <vt:lpstr>GPT-4o</vt:lpstr>
      <vt:lpstr>GPT-4o</vt:lpstr>
      <vt:lpstr>请各位老师同学批评指正</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大模型</dc:title>
  <dc:creator>admin</dc:creator>
  <cp:lastModifiedBy>admin</cp:lastModifiedBy>
  <cp:revision>32</cp:revision>
  <dcterms:created xsi:type="dcterms:W3CDTF">2024-04-22T10:56:11Z</dcterms:created>
  <dcterms:modified xsi:type="dcterms:W3CDTF">2024-05-20T08:59:51Z</dcterms:modified>
</cp:coreProperties>
</file>