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53" r:id="rId2"/>
    <p:sldMasterId id="2147483659" r:id="rId3"/>
    <p:sldMasterId id="2147483655" r:id="rId4"/>
    <p:sldMasterId id="2147483657" r:id="rId5"/>
  </p:sldMasterIdLst>
  <p:notesMasterIdLst>
    <p:notesMasterId r:id="rId22"/>
  </p:notesMasterIdLst>
  <p:handoutMasterIdLst>
    <p:handoutMasterId r:id="rId23"/>
  </p:handoutMasterIdLst>
  <p:sldIdLst>
    <p:sldId id="328" r:id="rId6"/>
    <p:sldId id="342" r:id="rId7"/>
    <p:sldId id="366" r:id="rId8"/>
    <p:sldId id="341" r:id="rId9"/>
    <p:sldId id="363" r:id="rId10"/>
    <p:sldId id="349" r:id="rId11"/>
    <p:sldId id="350" r:id="rId12"/>
    <p:sldId id="354" r:id="rId13"/>
    <p:sldId id="367" r:id="rId14"/>
    <p:sldId id="368" r:id="rId15"/>
    <p:sldId id="362" r:id="rId16"/>
    <p:sldId id="356" r:id="rId17"/>
    <p:sldId id="357" r:id="rId18"/>
    <p:sldId id="359" r:id="rId19"/>
    <p:sldId id="371" r:id="rId20"/>
    <p:sldId id="340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67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8D8D8D"/>
    <a:srgbClr val="7F468C"/>
    <a:srgbClr val="763783"/>
    <a:srgbClr val="743481"/>
    <a:srgbClr val="E8F5FD"/>
    <a:srgbClr val="AED7EB"/>
    <a:srgbClr val="CAD6E6"/>
    <a:srgbClr val="57201F"/>
    <a:srgbClr val="3B4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2" autoAdjust="0"/>
    <p:restoredTop sz="82657" autoAdjust="0"/>
  </p:normalViewPr>
  <p:slideViewPr>
    <p:cSldViewPr snapToObjects="1">
      <p:cViewPr>
        <p:scale>
          <a:sx n="100" d="100"/>
          <a:sy n="100" d="100"/>
        </p:scale>
        <p:origin x="1605" y="274"/>
      </p:cViewPr>
      <p:guideLst>
        <p:guide orient="horz" pos="1026"/>
        <p:guide pos="67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>
        <p:scale>
          <a:sx n="100" d="100"/>
          <a:sy n="100" d="100"/>
        </p:scale>
        <p:origin x="2400" y="-91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9A446-D50D-4DD3-A818-E1DB3145FA2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F63C2-87C6-475C-AFB7-8ED385FFE5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10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2DBC6-D7C9-4F61-9CE4-A7601DBC5930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29976-EF84-49C4-A00A-CD1250C470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0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193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BOLD信号是通过脑血流动力学和脑代谢活动之间的复杂关系而产生的，也是fMRI技术的核心机制之一。通常来说，当脑区域处于活跃状态时，它会需要更多的氧气和营养物质来支持代谢活动，脑血流的流量也会增加。为了满足这种需求，局部的血管扩张，血流量增加，血红蛋白上存在一个可以结合氧气的铁离子（Fe2+），当它与氧气结合时，会形成磁性更强的氧合血红蛋白（oxyhemoglobin），由此导致了磁场变化。相对应的，当脑区域活动减少时，血流量和氧气需求也会降低，血管会收缩，这会导致血红蛋白浓度下降，而另一个未结合氧气的铁离子（Fe3+）的浓度会上升，形成磁性更弱的去氧血红蛋白（deoxyhemoglobin）。这也是fMRI的核心机制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672-16D9-495D-9DCD-8ABC58D483E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7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B146E-7FE0-670D-BA29-2953D5917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865726-FB70-982C-329A-B20B0214A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154DD1A-92E2-0F52-034F-BD9EB1494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28BB97-4334-E665-9A4A-BB38BACED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88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05A0-CAC3-DC70-637B-F0E652C03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C4BDFBD-715A-F6D6-1066-9FDEEE093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96A1D34-D4A5-23D4-2846-EEC36B79C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4462AC-8BF1-204B-5197-9D6097FE8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744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532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72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FCFD6-F7F8-E994-855E-04248135B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A1B928C-D4C1-1148-D285-7847BA921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D7E12B-00F6-1480-B1F7-251FC2496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35E99A-6ABC-CE73-77D3-16E15F210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568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题姓名日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335361" y="2204864"/>
            <a:ext cx="9120153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6600056" y="4365104"/>
            <a:ext cx="436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zh-CN" altLang="en-US" sz="3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lvl="0" algn="r"/>
            <a:r>
              <a:rPr lang="zh-CN" altLang="en-US" dirty="0"/>
              <a:t>姓名</a:t>
            </a:r>
            <a:endParaRPr lang="en-US" altLang="zh-CN" dirty="0"/>
          </a:p>
        </p:txBody>
      </p:sp>
      <p:sp>
        <p:nvSpPr>
          <p:cNvPr id="10" name="内容占位符 9"/>
          <p:cNvSpPr>
            <a:spLocks noGrp="1"/>
          </p:cNvSpPr>
          <p:nvPr>
            <p:ph sz="quarter" idx="12" hasCustomPrompt="1"/>
          </p:nvPr>
        </p:nvSpPr>
        <p:spPr>
          <a:xfrm>
            <a:off x="8181048" y="5150416"/>
            <a:ext cx="2785533" cy="38856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zh-CN" altLang="en-US" sz="2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178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186F7253-EFA6-4F5F-8615-7106263FC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404664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占位符 9">
            <a:extLst>
              <a:ext uri="{FF2B5EF4-FFF2-40B4-BE49-F238E27FC236}">
                <a16:creationId xmlns:a16="http://schemas.microsoft.com/office/drawing/2014/main" id="{3D340801-CB30-45F1-AAF4-852326FD3B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404664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5" name="内容占位符 13">
            <a:extLst>
              <a:ext uri="{FF2B5EF4-FFF2-40B4-BE49-F238E27FC236}">
                <a16:creationId xmlns:a16="http://schemas.microsoft.com/office/drawing/2014/main" id="{DE6C8180-D1CA-45D0-858E-6178D2D885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052736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0E07F972-04DE-4B01-8A66-0D447847D4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052736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36377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56484B54-4501-4BC8-BBFA-661234333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1196752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内容占位符 13">
            <a:extLst>
              <a:ext uri="{FF2B5EF4-FFF2-40B4-BE49-F238E27FC236}">
                <a16:creationId xmlns:a16="http://schemas.microsoft.com/office/drawing/2014/main" id="{9F60C3B2-4BC7-487F-9EFA-582DD647D9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844824"/>
            <a:ext cx="11665296" cy="4824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775767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18DD627C-74DA-4661-A633-888FE5D08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340769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id="{C4A97538-6C34-4894-B155-03A8B7FDCA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340769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zh-CN" altLang="en-US" sz="3200" kern="1200" dirty="0" smtClean="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1ED5533A-431A-4652-B6BD-1BA14D6B19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7" name="内容占位符 13">
            <a:extLst>
              <a:ext uri="{FF2B5EF4-FFF2-40B4-BE49-F238E27FC236}">
                <a16:creationId xmlns:a16="http://schemas.microsoft.com/office/drawing/2014/main" id="{E60139B1-9591-435C-9BAE-560C2F94AE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988841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039220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4B70660-BB04-43ED-8F45-A95D689F1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1340769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13">
            <a:extLst>
              <a:ext uri="{FF2B5EF4-FFF2-40B4-BE49-F238E27FC236}">
                <a16:creationId xmlns:a16="http://schemas.microsoft.com/office/drawing/2014/main" id="{CFF6EE96-68D5-4591-B115-3417E9A311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11665296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5814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B13D5353-B739-4B67-BA12-B948E673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340769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7" name="文本占位符 9">
            <a:extLst>
              <a:ext uri="{FF2B5EF4-FFF2-40B4-BE49-F238E27FC236}">
                <a16:creationId xmlns:a16="http://schemas.microsoft.com/office/drawing/2014/main" id="{20294C16-ED8C-42C2-9DFD-C2962424B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340769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8" name="内容占位符 13">
            <a:extLst>
              <a:ext uri="{FF2B5EF4-FFF2-40B4-BE49-F238E27FC236}">
                <a16:creationId xmlns:a16="http://schemas.microsoft.com/office/drawing/2014/main" id="{F4FCC12E-CBD0-4847-838E-DE4DB8878D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9" name="内容占位符 13">
            <a:extLst>
              <a:ext uri="{FF2B5EF4-FFF2-40B4-BE49-F238E27FC236}">
                <a16:creationId xmlns:a16="http://schemas.microsoft.com/office/drawing/2014/main" id="{89BCE78F-058D-4D49-8C65-F0584061A3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988841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07581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51136" y="974726"/>
            <a:ext cx="11442931" cy="530225"/>
          </a:xfrm>
          <a:prstGeom prst="rect">
            <a:avLst/>
          </a:prstGeom>
        </p:spPr>
        <p:txBody>
          <a:bodyPr/>
          <a:lstStyle>
            <a:lvl1pPr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E1624-6C6D-4242-8B75-E0E7D6CB29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343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C8EAB37-0C46-4B3A-BE03-CB3D3AA2D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52" y="1124744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 u="none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13">
            <a:extLst>
              <a:ext uri="{FF2B5EF4-FFF2-40B4-BE49-F238E27FC236}">
                <a16:creationId xmlns:a16="http://schemas.microsoft.com/office/drawing/2014/main" id="{CFCB9325-8ECC-4DAD-9FEF-283DFDC81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772816"/>
            <a:ext cx="11665296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97686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4A10C0DF-3448-41AD-9F07-5BC1AAB73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124745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9">
            <a:extLst>
              <a:ext uri="{FF2B5EF4-FFF2-40B4-BE49-F238E27FC236}">
                <a16:creationId xmlns:a16="http://schemas.microsoft.com/office/drawing/2014/main" id="{7C976836-44C1-4177-B1CE-7F5FA2947D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124745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9" name="内容占位符 13">
            <a:extLst>
              <a:ext uri="{FF2B5EF4-FFF2-40B4-BE49-F238E27FC236}">
                <a16:creationId xmlns:a16="http://schemas.microsoft.com/office/drawing/2014/main" id="{C940D98C-DB81-4EE4-BE96-20F5F0B44B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772816"/>
            <a:ext cx="5685860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2A11184E-DCB5-44C1-A1A4-6D8673B8C1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772816"/>
            <a:ext cx="5685861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23505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A1DD5ADE-31CB-4C80-B31B-58210FC1C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244618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13">
            <a:extLst>
              <a:ext uri="{FF2B5EF4-FFF2-40B4-BE49-F238E27FC236}">
                <a16:creationId xmlns:a16="http://schemas.microsoft.com/office/drawing/2014/main" id="{DDA48BA1-1829-4FF9-983F-4719A80968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908721"/>
            <a:ext cx="11665296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82637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theme" Target="../theme/theme3.xml"/><Relationship Id="rId9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heme" Target="../theme/them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548A9EF4-65D8-4BE6-B850-ACEA3D4C04A1}"/>
              </a:ext>
            </a:extLst>
          </p:cNvPr>
          <p:cNvGrpSpPr/>
          <p:nvPr userDrawn="1"/>
        </p:nvGrpSpPr>
        <p:grpSpPr>
          <a:xfrm>
            <a:off x="0" y="1350747"/>
            <a:ext cx="12072664" cy="159133"/>
            <a:chOff x="232" y="1628800"/>
            <a:chExt cx="12072664" cy="159133"/>
          </a:xfrm>
        </p:grpSpPr>
        <p:sp>
          <p:nvSpPr>
            <p:cNvPr id="2" name="矩形 1"/>
            <p:cNvSpPr/>
            <p:nvPr userDrawn="1"/>
          </p:nvSpPr>
          <p:spPr>
            <a:xfrm>
              <a:off x="232" y="1628800"/>
              <a:ext cx="12072664" cy="636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1"/>
          </p:nvSpPr>
          <p:spPr>
            <a:xfrm flipV="1">
              <a:off x="232" y="1736827"/>
              <a:ext cx="12072664" cy="511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 userDrawn="1"/>
        </p:nvSpPr>
        <p:spPr>
          <a:xfrm>
            <a:off x="0" y="3861048"/>
            <a:ext cx="12072664" cy="636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3969075"/>
            <a:ext cx="12072664" cy="5110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E7C42C6-D454-4F6B-8986-DFA7F777C7BF}"/>
              </a:ext>
            </a:extLst>
          </p:cNvPr>
          <p:cNvGrpSpPr/>
          <p:nvPr userDrawn="1"/>
        </p:nvGrpSpPr>
        <p:grpSpPr>
          <a:xfrm>
            <a:off x="30471" y="1"/>
            <a:ext cx="7740572" cy="1319298"/>
            <a:chOff x="30471" y="1"/>
            <a:chExt cx="7740572" cy="13192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80E6FA1-A6AE-426A-8509-D6A1B7588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0471" y="1"/>
              <a:ext cx="7361673" cy="1319298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DAF652B-5312-4757-91F5-2B774518F670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0FAD75E-31CC-44B9-A6BA-A5B7234D23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BF05C74-7A2D-4948-B9AD-7603F4167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5E35F883-8924-47FB-9D45-F7F8CCD823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13CB1F9-6833-4644-8B37-126BA4682D3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601235"/>
            <a:ext cx="12192000" cy="5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4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9" y="904277"/>
            <a:ext cx="12072664" cy="636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 flipV="1">
            <a:off x="29" y="1012304"/>
            <a:ext cx="12072664" cy="5110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7C33998-C4BF-4069-BA1D-4FA3054CF2EC}"/>
              </a:ext>
            </a:extLst>
          </p:cNvPr>
          <p:cNvGrpSpPr/>
          <p:nvPr userDrawn="1"/>
        </p:nvGrpSpPr>
        <p:grpSpPr>
          <a:xfrm>
            <a:off x="29" y="6529"/>
            <a:ext cx="6960096" cy="897748"/>
            <a:chOff x="30471" y="165896"/>
            <a:chExt cx="8385874" cy="108165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7376AE5-5E2D-4642-A943-AE5B3E6554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0471" y="226426"/>
              <a:ext cx="8385874" cy="960590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68824D7-A5A6-4B73-B4B3-38177F42E885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A9823457-A96A-4FF3-8C6D-8F8D250BD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A90FC9E9-6842-41A4-9037-1A2B11DC1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9F591F0-D75E-43C9-9A9A-2DC49B8D2B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1426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4" r:id="rId2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1B40D4E1-292E-4202-BA3E-42EBBFAA3F03}"/>
              </a:ext>
            </a:extLst>
          </p:cNvPr>
          <p:cNvGrpSpPr/>
          <p:nvPr userDrawn="1"/>
        </p:nvGrpSpPr>
        <p:grpSpPr>
          <a:xfrm>
            <a:off x="29" y="44624"/>
            <a:ext cx="7032075" cy="952751"/>
            <a:chOff x="-56253" y="99625"/>
            <a:chExt cx="8472598" cy="114792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A30D922-9CCE-4D2D-B132-78E460ADC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56253" y="99625"/>
              <a:ext cx="8472598" cy="1087392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2CE8C7D-1D6A-4CA0-8586-41D0A46D5869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5944790-C5E5-48AF-8F47-E751B72C3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876B7A14-C461-4231-B3A5-6BA7C32C10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CE578F1-B93E-4E48-9737-C6D911E7E2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  <p:sp>
        <p:nvSpPr>
          <p:cNvPr id="7" name="矩形 6"/>
          <p:cNvSpPr/>
          <p:nvPr userDrawn="1"/>
        </p:nvSpPr>
        <p:spPr>
          <a:xfrm>
            <a:off x="29" y="1067984"/>
            <a:ext cx="7752155" cy="636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 flipV="1">
            <a:off x="29" y="1155844"/>
            <a:ext cx="6960067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2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6" r:id="rId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42AEF677-4181-425F-9461-C1C70362CE38}"/>
              </a:ext>
            </a:extLst>
          </p:cNvPr>
          <p:cNvGrpSpPr/>
          <p:nvPr userDrawn="1"/>
        </p:nvGrpSpPr>
        <p:grpSpPr>
          <a:xfrm>
            <a:off x="29" y="44624"/>
            <a:ext cx="7032075" cy="952751"/>
            <a:chOff x="-56253" y="99625"/>
            <a:chExt cx="8472598" cy="1147923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BB29267-8D1E-46C5-90B3-880559AB89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56253" y="99625"/>
              <a:ext cx="8472598" cy="1087392"/>
            </a:xfrm>
            <a:prstGeom prst="rect">
              <a:avLst/>
            </a:prstGeom>
          </p:spPr>
        </p:pic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A0441328-9548-44B8-99E8-792D7AAF5EB4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68130686-3AAB-41B5-A163-746A1D5DA7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E31C21C0-CFE6-4444-A961-CDDF4D15A8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4ED932D6-F45C-4E21-A497-7388E9F56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62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3C5F24F-9B73-4539-A2EE-52EB1EAA0330}"/>
              </a:ext>
            </a:extLst>
          </p:cNvPr>
          <p:cNvGrpSpPr/>
          <p:nvPr userDrawn="1"/>
        </p:nvGrpSpPr>
        <p:grpSpPr>
          <a:xfrm>
            <a:off x="5515561" y="5805264"/>
            <a:ext cx="6672064" cy="1049872"/>
            <a:chOff x="-56252" y="71463"/>
            <a:chExt cx="8038839" cy="126493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8EDADCF-1A39-4C35-A6B1-BE98655C88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56252" y="71463"/>
              <a:ext cx="8038839" cy="1264939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B37B7D23-9C2F-4CC2-95DA-6EB86C71974E}"/>
                </a:ext>
              </a:extLst>
            </p:cNvPr>
            <p:cNvGrpSpPr/>
            <p:nvPr userDrawn="1"/>
          </p:nvGrpSpPr>
          <p:grpSpPr>
            <a:xfrm>
              <a:off x="119336" y="165895"/>
              <a:ext cx="7651707" cy="1081652"/>
              <a:chOff x="94595" y="-1"/>
              <a:chExt cx="6001405" cy="848364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C63ED644-00F8-4ED0-A566-A8BBBB42B0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9B96951-F4FB-4FA6-84A3-7997480E44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-1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7B11DE1-5210-4EEC-BB0E-F824C14CD4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4090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8" r:id="rId2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sz="4800" b="1" dirty="0">
                <a:latin typeface="Times New Roman" panose="02020603050405020304" pitchFamily="18" charset="0"/>
              </a:rPr>
              <a:t>浅析深呼吸对于大脑的影响</a:t>
            </a:r>
            <a:endParaRPr lang="en-US" altLang="zh-CN" sz="4800" b="1" dirty="0">
              <a:latin typeface="Times New Roman" panose="02020603050405020304" pitchFamily="18" charset="0"/>
            </a:endParaRPr>
          </a:p>
        </p:txBody>
      </p:sp>
      <p:sp>
        <p:nvSpPr>
          <p:cNvPr id="3" name="内容占位符 2" title="意义"/>
          <p:cNvSpPr>
            <a:spLocks noGrp="1"/>
          </p:cNvSpPr>
          <p:nvPr>
            <p:ph sz="quarter" idx="11"/>
          </p:nvPr>
        </p:nvSpPr>
        <p:spPr>
          <a:xfrm>
            <a:off x="6600056" y="4628094"/>
            <a:ext cx="4366525" cy="523220"/>
          </a:xfrm>
        </p:spPr>
        <p:txBody>
          <a:bodyPr/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高汇成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2"/>
          </p:nvPr>
        </p:nvSpPr>
        <p:spPr>
          <a:xfrm>
            <a:off x="8181048" y="5150416"/>
            <a:ext cx="2785533" cy="388560"/>
          </a:xfrm>
        </p:spPr>
        <p:txBody>
          <a:bodyPr/>
          <a:lstStyle/>
          <a:p>
            <a:r>
              <a:rPr lang="en-US" altLang="zh-CN" sz="2000" dirty="0"/>
              <a:t>20241111</a:t>
            </a:r>
            <a:endParaRPr lang="zh-CN" altLang="en-US" sz="2000" dirty="0"/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B9629984-9597-5466-483F-F732254BD10F}"/>
              </a:ext>
            </a:extLst>
          </p:cNvPr>
          <p:cNvSpPr txBox="1">
            <a:spLocks/>
          </p:cNvSpPr>
          <p:nvPr/>
        </p:nvSpPr>
        <p:spPr>
          <a:xfrm>
            <a:off x="7968208" y="3140968"/>
            <a:ext cx="9120153" cy="8640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atin typeface="Times New Roman" panose="02020603050405020304" pitchFamily="18" charset="0"/>
              </a:rPr>
              <a:t>——</a:t>
            </a:r>
            <a:r>
              <a:rPr lang="zh-CN" altLang="en-US" sz="3200" dirty="0">
                <a:latin typeface="Times New Roman" panose="02020603050405020304" pitchFamily="18" charset="0"/>
              </a:rPr>
              <a:t>从脑脊液角度</a:t>
            </a:r>
          </a:p>
        </p:txBody>
      </p:sp>
    </p:spTree>
    <p:extLst>
      <p:ext uri="{BB962C8B-B14F-4D97-AF65-F5344CB8AC3E}">
        <p14:creationId xmlns:p14="http://schemas.microsoft.com/office/powerpoint/2010/main" val="416887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8EB5C-4F1A-F370-7693-9CE43FD34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0">
            <a:extLst>
              <a:ext uri="{FF2B5EF4-FFF2-40B4-BE49-F238E27FC236}">
                <a16:creationId xmlns:a16="http://schemas.microsoft.com/office/drawing/2014/main" id="{A10FCE3D-6546-57E9-F94C-3EE8E9D87EED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336" y="1295881"/>
            <a:ext cx="5832648" cy="5032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回顾深呼吸作用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pic>
        <p:nvPicPr>
          <p:cNvPr id="6" name="图片 5" descr="图片包含 照片, 男人, 看着, 小&#10;&#10;描述已自动生成">
            <a:extLst>
              <a:ext uri="{FF2B5EF4-FFF2-40B4-BE49-F238E27FC236}">
                <a16:creationId xmlns:a16="http://schemas.microsoft.com/office/drawing/2014/main" id="{3D9F3353-96DD-4EC1-9078-0B6994486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1121755"/>
            <a:ext cx="5286976" cy="528697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1BF7027-9F09-AC3B-8D2F-9A4CE34AE772}"/>
              </a:ext>
            </a:extLst>
          </p:cNvPr>
          <p:cNvSpPr txBox="1"/>
          <p:nvPr/>
        </p:nvSpPr>
        <p:spPr>
          <a:xfrm>
            <a:off x="8471014" y="641832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鼻呼吸过程中脑部变化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9EF3466-B86E-78E0-F9DA-6A7DD9729CE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269" y="2348880"/>
            <a:ext cx="534158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C00000"/>
                </a:solidFill>
                <a:effectLst/>
                <a:latin typeface="+mn-ea"/>
              </a:rPr>
              <a:t>深呼吸一段时间之后，会感觉更加清醒、疲惫感减弱</a:t>
            </a:r>
            <a:endParaRPr lang="en-US" altLang="zh-CN" sz="2400" b="1" dirty="0">
              <a:solidFill>
                <a:srgbClr val="C00000"/>
              </a:solidFill>
              <a:effectLst/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1. </a:t>
            </a:r>
            <a:r>
              <a:rPr lang="zh-CN" altLang="en-US" sz="2000" dirty="0">
                <a:latin typeface="+mn-ea"/>
              </a:rPr>
              <a:t>脑实质的力学节律 </a:t>
            </a:r>
            <a:r>
              <a:rPr lang="en-US" altLang="zh-CN" sz="2000" dirty="0">
                <a:latin typeface="+mn-ea"/>
                <a:sym typeface="Wingdings" panose="05000000000000000000" pitchFamily="2" charset="2"/>
              </a:rPr>
              <a:t> </a:t>
            </a:r>
            <a:r>
              <a:rPr lang="zh-CN" altLang="en-US" sz="2000" dirty="0">
                <a:latin typeface="+mn-ea"/>
                <a:sym typeface="Wingdings" panose="05000000000000000000" pitchFamily="2" charset="2"/>
              </a:rPr>
              <a:t>导致神经递质分泌？脑区激活？</a:t>
            </a:r>
            <a:endParaRPr lang="en-US" altLang="zh-CN" sz="2000" dirty="0"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2. </a:t>
            </a:r>
            <a:r>
              <a:rPr lang="zh-CN" altLang="en-US" sz="2000" dirty="0">
                <a:latin typeface="+mn-ea"/>
              </a:rPr>
              <a:t>脑脊液循环加速，冲刷走了神经废物？</a:t>
            </a:r>
            <a:endParaRPr lang="en-US" altLang="zh-CN" sz="2400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4336E6A-6121-AB37-C5A0-C7BD5E49FB26}"/>
              </a:ext>
            </a:extLst>
          </p:cNvPr>
          <p:cNvGrpSpPr/>
          <p:nvPr/>
        </p:nvGrpSpPr>
        <p:grpSpPr>
          <a:xfrm>
            <a:off x="10269536" y="181258"/>
            <a:ext cx="1548172" cy="655453"/>
            <a:chOff x="7212124" y="181259"/>
            <a:chExt cx="1548172" cy="655453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D904E1A-36F5-86AD-B34E-873646FF31AA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63092D9-46BE-528D-488C-FDB6773D6F71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076837A-8A5F-4685-B803-A173745B2DE0}"/>
              </a:ext>
            </a:extLst>
          </p:cNvPr>
          <p:cNvGrpSpPr/>
          <p:nvPr/>
        </p:nvGrpSpPr>
        <p:grpSpPr>
          <a:xfrm>
            <a:off x="7209171" y="175972"/>
            <a:ext cx="1584176" cy="984885"/>
            <a:chOff x="7248128" y="507429"/>
            <a:chExt cx="1584176" cy="984885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41900-AEBA-72CE-9393-5F5D0A818FAB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00D0448-CD69-80FB-397D-DCC74E9BE1D9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8767428-A978-943F-4B18-BA467F38142B}"/>
              </a:ext>
            </a:extLst>
          </p:cNvPr>
          <p:cNvGrpSpPr/>
          <p:nvPr/>
        </p:nvGrpSpPr>
        <p:grpSpPr>
          <a:xfrm>
            <a:off x="8721339" y="181258"/>
            <a:ext cx="1584176" cy="984885"/>
            <a:chOff x="7248128" y="507429"/>
            <a:chExt cx="1584176" cy="98488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4B34DB7-7DE4-B735-241A-51D50F0C89FF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CF0B449-50C4-2E15-3020-21837279069E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245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0">
            <a:extLst>
              <a:ext uri="{FF2B5EF4-FFF2-40B4-BE49-F238E27FC236}">
                <a16:creationId xmlns:a16="http://schemas.microsoft.com/office/drawing/2014/main" id="{BC757828-868A-97E5-97DA-42F81AFA9856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8349" y="1296897"/>
            <a:ext cx="10297144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ea typeface="华文楷体" panose="02010600040101010101" pitchFamily="2" charset="-122"/>
              </a:rPr>
              <a:t>脑节律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对于脑脊液的作用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3ED37F-0921-F4CB-0505-92C88FDA24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129" y="2379240"/>
            <a:ext cx="5341587" cy="3090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1800" dirty="0">
              <a:effectLst/>
              <a:latin typeface="+mn-ea"/>
            </a:endParaRP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光刺激调控脑节律</a:t>
            </a:r>
            <a:r>
              <a:rPr lang="en-US" altLang="zh-CN" dirty="0">
                <a:latin typeface="+mn-ea"/>
              </a:rPr>
              <a:t>(40Hz)</a:t>
            </a:r>
            <a:r>
              <a:rPr lang="zh-CN" altLang="en-US" dirty="0">
                <a:latin typeface="+mn-ea"/>
              </a:rPr>
              <a:t>，对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驱动脑脊液</a:t>
            </a:r>
            <a:r>
              <a:rPr lang="zh-CN" altLang="en-US" dirty="0">
                <a:latin typeface="+mn-ea"/>
              </a:rPr>
              <a:t>和大脑废物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(β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淀粉蛋白：阿尔兹海默症神经标志物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zh-CN" altLang="en-US" dirty="0">
                <a:latin typeface="+mn-ea"/>
              </a:rPr>
              <a:t>清除有显著作用</a:t>
            </a:r>
            <a:r>
              <a:rPr lang="en-US" altLang="zh-CN" dirty="0">
                <a:latin typeface="+mn-ea"/>
              </a:rPr>
              <a:t>(</a:t>
            </a:r>
            <a:r>
              <a:rPr lang="zh-CN" altLang="en-US" dirty="0">
                <a:latin typeface="+mn-ea"/>
              </a:rPr>
              <a:t>小鼠实验</a:t>
            </a:r>
            <a:r>
              <a:rPr lang="en-US" altLang="zh-CN" dirty="0">
                <a:latin typeface="+mn-ea"/>
              </a:rPr>
              <a:t>)[7]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有人利用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深呼吸作为外部调控方式</a:t>
            </a:r>
            <a:r>
              <a:rPr lang="zh-CN" altLang="en-US" dirty="0">
                <a:latin typeface="+mn-ea"/>
              </a:rPr>
              <a:t>，发现对人有良好作用，但未深入结合脑脊液研究脑部变化</a:t>
            </a:r>
            <a:r>
              <a:rPr lang="en-US" altLang="zh-CN" dirty="0">
                <a:latin typeface="+mn-ea"/>
              </a:rPr>
              <a:t>[8]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>
              <a:lnSpc>
                <a:spcPct val="140000"/>
              </a:lnSpc>
            </a:pPr>
            <a:endParaRPr lang="en-US" altLang="zh-CN" sz="20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E4FA20E-AF16-0CA4-FC50-C90835BA9F67}"/>
              </a:ext>
            </a:extLst>
          </p:cNvPr>
          <p:cNvSpPr txBox="1"/>
          <p:nvPr/>
        </p:nvSpPr>
        <p:spPr>
          <a:xfrm>
            <a:off x="5807968" y="5052356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图：光刺激调控脑节律，对</a:t>
            </a:r>
            <a:r>
              <a:rPr lang="en-US" altLang="zh-CN" dirty="0"/>
              <a:t>a</a:t>
            </a:r>
            <a:r>
              <a:rPr lang="zh-CN" altLang="en-US" dirty="0"/>
              <a:t>：小鼠额叶皮层的</a:t>
            </a:r>
            <a:r>
              <a:rPr lang="en-US" altLang="zh-CN" dirty="0"/>
              <a:t>D54D2(</a:t>
            </a:r>
            <a:r>
              <a:rPr lang="zh-CN" altLang="en-US" dirty="0"/>
              <a:t>单克隆 </a:t>
            </a:r>
            <a:r>
              <a:rPr lang="en-US" altLang="zh-CN" dirty="0"/>
              <a:t>β-</a:t>
            </a:r>
            <a:r>
              <a:rPr lang="zh-CN" altLang="en-US" dirty="0"/>
              <a:t>淀粉样蛋白</a:t>
            </a:r>
            <a:r>
              <a:rPr lang="en-US" altLang="zh-CN" dirty="0"/>
              <a:t>,</a:t>
            </a:r>
            <a:r>
              <a:rPr lang="zh-CN" altLang="en-US" dirty="0"/>
              <a:t>阿尔茨海默症神经标志物之一</a:t>
            </a:r>
            <a:r>
              <a:rPr lang="en-US" altLang="zh-CN" dirty="0"/>
              <a:t>)</a:t>
            </a:r>
            <a:r>
              <a:rPr lang="zh-CN" altLang="en-US" dirty="0"/>
              <a:t>的清除作用；</a:t>
            </a:r>
            <a:r>
              <a:rPr lang="en-US" altLang="zh-CN" dirty="0"/>
              <a:t>c:</a:t>
            </a:r>
            <a:r>
              <a:rPr lang="zh-CN" altLang="en-US" dirty="0"/>
              <a:t>不同刺激频率下，小鼠额叶皮层的</a:t>
            </a:r>
            <a:r>
              <a:rPr lang="en-US" altLang="zh-CN" dirty="0"/>
              <a:t>CSF</a:t>
            </a:r>
            <a:r>
              <a:rPr lang="zh-CN" altLang="en-US" dirty="0"/>
              <a:t>示踪剂水平</a:t>
            </a:r>
            <a:r>
              <a:rPr lang="en-US" altLang="zh-CN" dirty="0"/>
              <a:t>[7]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06C1AD0-37A6-2AB1-0C30-9AE53BEFD626}"/>
              </a:ext>
            </a:extLst>
          </p:cNvPr>
          <p:cNvSpPr txBox="1"/>
          <p:nvPr/>
        </p:nvSpPr>
        <p:spPr>
          <a:xfrm>
            <a:off x="0" y="6311276"/>
            <a:ext cx="12647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[7]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2024.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54.4. cited: 41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Multisensory gamma stimulation promotes glymphatic clearance of amyloid.</a:t>
            </a:r>
          </a:p>
          <a:p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[8] </a:t>
            </a:r>
            <a:r>
              <a:rPr lang="en-US" altLang="zh-CN" sz="1400" b="1" i="1" dirty="0">
                <a:solidFill>
                  <a:srgbClr val="8D8D8D"/>
                </a:solidFill>
                <a:effectLst/>
                <a:latin typeface="Arial" panose="020B0604020202020204" pitchFamily="34" charset="0"/>
              </a:rPr>
              <a:t>Neuroscience &amp; Biobehavioral Reviews. 2022. </a:t>
            </a:r>
            <a:r>
              <a:rPr lang="en-US" altLang="zh-CN" sz="1400" b="1" dirty="0">
                <a:solidFill>
                  <a:srgbClr val="8D8D8D"/>
                </a:solidFill>
                <a:effectLst/>
                <a:latin typeface="Arial" panose="020B0604020202020204" pitchFamily="34" charset="0"/>
              </a:rPr>
              <a:t>IF:8.7. cited: 113.</a:t>
            </a:r>
            <a:r>
              <a:rPr lang="en-US" altLang="zh-CN" sz="1400" b="1" i="1" dirty="0">
                <a:solidFill>
                  <a:srgbClr val="8D8D8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Heart rate variability and slow-paced </a:t>
            </a:r>
            <a:r>
              <a:rPr lang="en-US" altLang="zh-CN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breathing:when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coherence meets resonance 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792A1FC-4251-D032-1AB7-0639BDF149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5366" b="10059"/>
          <a:stretch/>
        </p:blipFill>
        <p:spPr>
          <a:xfrm>
            <a:off x="5735961" y="150006"/>
            <a:ext cx="6192688" cy="48409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477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74D8BEA-1998-EF23-DA11-A4F29EC96162}"/>
              </a:ext>
            </a:extLst>
          </p:cNvPr>
          <p:cNvSpPr txBox="1"/>
          <p:nvPr/>
        </p:nvSpPr>
        <p:spPr>
          <a:xfrm>
            <a:off x="-54946" y="6143448"/>
            <a:ext cx="12647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[9]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2013.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50.3. cited: 5119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Sleep drives metabolite clearance from the adult brain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[10]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2019.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50.3. cited: 33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Deep sleep drives brain fluid oscillations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[11]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Brain. 2021.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12.5. cited: 206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Sleep deprivation impairs molecular clearance from the human brain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标题 10">
            <a:extLst>
              <a:ext uri="{FF2B5EF4-FFF2-40B4-BE49-F238E27FC236}">
                <a16:creationId xmlns:a16="http://schemas.microsoft.com/office/drawing/2014/main" id="{BC757828-868A-97E5-97DA-42F81AFA9856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8349" y="1296897"/>
            <a:ext cx="10297144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ea typeface="华文楷体" panose="02010600040101010101" pitchFamily="2" charset="-122"/>
              </a:rPr>
              <a:t>睡眠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对于脑脊液的作用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3ED37F-0921-F4CB-0505-92C88FDA24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129" y="2996952"/>
            <a:ext cx="4397695" cy="2674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1800" dirty="0">
              <a:effectLst/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dirty="0">
                <a:effectLst/>
                <a:latin typeface="+mn-ea"/>
              </a:rPr>
              <a:t>研究证明，</a:t>
            </a:r>
            <a:r>
              <a:rPr lang="zh-CN" altLang="en-US" sz="1800" dirty="0">
                <a:effectLst/>
                <a:latin typeface="+mn-ea"/>
              </a:rPr>
              <a:t>深度睡眠加速脑室内脑脊液流动和废物清除</a:t>
            </a:r>
            <a:r>
              <a:rPr lang="en-US" altLang="zh-CN" sz="1800" dirty="0">
                <a:effectLst/>
                <a:latin typeface="+mn-ea"/>
              </a:rPr>
              <a:t>(</a:t>
            </a:r>
            <a:r>
              <a:rPr lang="zh-CN" altLang="en-US" sz="1800" dirty="0">
                <a:effectLst/>
                <a:latin typeface="+mn-ea"/>
              </a:rPr>
              <a:t>小鼠实验</a:t>
            </a:r>
            <a:r>
              <a:rPr lang="en-US" altLang="zh-CN" sz="1800" dirty="0">
                <a:effectLst/>
                <a:latin typeface="+mn-ea"/>
              </a:rPr>
              <a:t>)[9</a:t>
            </a:r>
            <a:r>
              <a:rPr lang="en-US" altLang="zh-CN" dirty="0">
                <a:latin typeface="+mn-ea"/>
              </a:rPr>
              <a:t>,10</a:t>
            </a:r>
            <a:r>
              <a:rPr lang="en-US" altLang="zh-CN" sz="1800" dirty="0">
                <a:effectLst/>
                <a:latin typeface="+mn-ea"/>
              </a:rPr>
              <a:t>]</a:t>
            </a:r>
            <a:r>
              <a:rPr lang="zh-CN" altLang="en-US" sz="1800" dirty="0">
                <a:effectLst/>
                <a:latin typeface="+mn-ea"/>
              </a:rPr>
              <a:t>，还有人通过在脑脊液中添加分子示踪剂的方式，表明剥夺睡眠会显著降低大脑清除能力</a:t>
            </a:r>
            <a:r>
              <a:rPr lang="en-US" altLang="zh-CN" sz="1800" dirty="0">
                <a:effectLst/>
                <a:latin typeface="+mn-ea"/>
              </a:rPr>
              <a:t>(</a:t>
            </a:r>
            <a:r>
              <a:rPr lang="zh-CN" altLang="en-US" sz="1800" dirty="0">
                <a:effectLst/>
                <a:latin typeface="+mn-ea"/>
              </a:rPr>
              <a:t>人实验</a:t>
            </a:r>
            <a:r>
              <a:rPr lang="en-US" altLang="zh-CN" sz="1800" dirty="0">
                <a:effectLst/>
                <a:latin typeface="+mn-ea"/>
              </a:rPr>
              <a:t>)</a:t>
            </a:r>
            <a:r>
              <a:rPr lang="en-US" altLang="zh-CN" dirty="0">
                <a:latin typeface="+mn-ea"/>
              </a:rPr>
              <a:t>[11]</a:t>
            </a:r>
            <a:r>
              <a:rPr lang="zh-CN" altLang="zh-CN" sz="1800" dirty="0">
                <a:effectLst/>
                <a:latin typeface="+mn-ea"/>
              </a:rPr>
              <a:t>。</a:t>
            </a:r>
            <a:endParaRPr lang="en-US" altLang="zh-CN" dirty="0"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>
              <a:lnSpc>
                <a:spcPct val="140000"/>
              </a:lnSpc>
            </a:pPr>
            <a:endParaRPr lang="en-US" altLang="zh-CN" sz="20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B33B736-FADC-5180-3EA5-80B5581FAC45}"/>
              </a:ext>
            </a:extLst>
          </p:cNvPr>
          <p:cNvSpPr txBox="1"/>
          <p:nvPr/>
        </p:nvSpPr>
        <p:spPr>
          <a:xfrm>
            <a:off x="7608168" y="4797152"/>
            <a:ext cx="372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呼吸频率和脑脊液流速关系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9B61CB-7118-35C1-F0E2-850204F3E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59" y="1060237"/>
            <a:ext cx="6419449" cy="50856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64FB51F-2545-76FA-211A-CBC149ADEA46}"/>
              </a:ext>
            </a:extLst>
          </p:cNvPr>
          <p:cNvSpPr txBox="1"/>
          <p:nvPr/>
        </p:nvSpPr>
        <p:spPr>
          <a:xfrm>
            <a:off x="7601835" y="6130632"/>
            <a:ext cx="421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图：深度睡眠中脑液流向改变</a:t>
            </a:r>
            <a:r>
              <a:rPr lang="en-US" altLang="zh-CN" sz="2000" dirty="0"/>
              <a:t>[10]</a:t>
            </a:r>
            <a:endParaRPr lang="zh-CN" altLang="en-US" sz="20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E2642AD-050C-5143-4E85-6588B88664F7}"/>
              </a:ext>
            </a:extLst>
          </p:cNvPr>
          <p:cNvGrpSpPr/>
          <p:nvPr/>
        </p:nvGrpSpPr>
        <p:grpSpPr>
          <a:xfrm>
            <a:off x="8730395" y="181259"/>
            <a:ext cx="1548172" cy="984885"/>
            <a:chOff x="7212124" y="181259"/>
            <a:chExt cx="1548172" cy="984885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18FD04E-2D27-E6BD-1AC5-7FFE89ED9B7C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B51F99F-3EE6-0427-86B9-4E31301D3739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6EA46A0-4C0D-380B-7B4A-F76BB3CF7B72}"/>
              </a:ext>
            </a:extLst>
          </p:cNvPr>
          <p:cNvGrpSpPr/>
          <p:nvPr/>
        </p:nvGrpSpPr>
        <p:grpSpPr>
          <a:xfrm>
            <a:off x="7173141" y="181259"/>
            <a:ext cx="1584176" cy="984885"/>
            <a:chOff x="7248128" y="507429"/>
            <a:chExt cx="1584176" cy="984885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C517EAE-2747-0841-FFD7-7723054C40AE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B0AE2C0-A899-A6A9-C0F1-06C9DD7E0E8C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4DF526E-F2D2-751E-E323-6918E86FC3ED}"/>
              </a:ext>
            </a:extLst>
          </p:cNvPr>
          <p:cNvGrpSpPr/>
          <p:nvPr/>
        </p:nvGrpSpPr>
        <p:grpSpPr>
          <a:xfrm>
            <a:off x="10221394" y="181259"/>
            <a:ext cx="1584176" cy="665047"/>
            <a:chOff x="7248128" y="507429"/>
            <a:chExt cx="1584176" cy="66504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A7AC9D7-6F86-284B-9D10-27D0D88F4BC3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8B5FF27-3338-A207-FE36-E8480E05A183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893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0">
            <a:extLst>
              <a:ext uri="{FF2B5EF4-FFF2-40B4-BE49-F238E27FC236}">
                <a16:creationId xmlns:a16="http://schemas.microsoft.com/office/drawing/2014/main" id="{BC757828-868A-97E5-97DA-42F81AFA9856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8349" y="1296897"/>
            <a:ext cx="10297144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ea typeface="华文楷体" panose="02010600040101010101" pitchFamily="2" charset="-122"/>
              </a:rPr>
              <a:t>睡眠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ea typeface="华文楷体" panose="02010600040101010101" pitchFamily="2" charset="-122"/>
              </a:rPr>
              <a:t>&amp;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ea typeface="华文楷体" panose="02010600040101010101" pitchFamily="2" charset="-122"/>
              </a:rPr>
              <a:t>深呼吸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的共同作用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291F16-3EF9-180C-6FD5-14AAB7C10D30}"/>
              </a:ext>
            </a:extLst>
          </p:cNvPr>
          <p:cNvSpPr txBox="1"/>
          <p:nvPr/>
        </p:nvSpPr>
        <p:spPr>
          <a:xfrm>
            <a:off x="0" y="2120949"/>
            <a:ext cx="602480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/>
              <a:t>思考</a:t>
            </a:r>
            <a:endParaRPr lang="en-US" altLang="zh-CN" sz="2800" b="1" dirty="0"/>
          </a:p>
          <a:p>
            <a:r>
              <a:rPr lang="en-US" altLang="zh-CN" sz="2800" b="1" dirty="0">
                <a:solidFill>
                  <a:srgbClr val="C00000"/>
                </a:solidFill>
              </a:rPr>
              <a:t>    </a:t>
            </a:r>
            <a:r>
              <a:rPr lang="en-US" altLang="zh-CN" b="1" dirty="0">
                <a:solidFill>
                  <a:srgbClr val="C00000"/>
                </a:solidFill>
              </a:rPr>
              <a:t>—</a:t>
            </a:r>
            <a:r>
              <a:rPr lang="zh-CN" altLang="en-US" b="1" dirty="0">
                <a:solidFill>
                  <a:srgbClr val="C00000"/>
                </a:solidFill>
              </a:rPr>
              <a:t>共同情绪作用：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</a:rPr>
              <a:t>          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深呼吸和睡眠一段时间之后（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</a:rPr>
              <a:t>15-20min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）都会感受</a:t>
            </a:r>
            <a:endParaRPr lang="en-US" altLang="zh-CN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          到更加“清醒”、“放松”</a:t>
            </a:r>
            <a:endParaRPr lang="en-US" altLang="zh-CN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altLang="zh-CN" b="1" dirty="0"/>
              <a:t>      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      —</a:t>
            </a:r>
            <a:r>
              <a:rPr lang="zh-CN" altLang="en-US" b="1" dirty="0">
                <a:solidFill>
                  <a:srgbClr val="C00000"/>
                </a:solidFill>
              </a:rPr>
              <a:t>脑脊液变化：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          深呼吸和睡眠状态都会驱动</a:t>
            </a:r>
            <a:r>
              <a:rPr lang="zh-CN" altLang="en-US" b="1" dirty="0"/>
              <a:t>脑脊液加速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；</a:t>
            </a:r>
            <a:endParaRPr lang="en-US" altLang="zh-CN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</a:rPr>
              <a:t>          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而脑脊液的主要作用是冲刷大脑废物</a:t>
            </a:r>
            <a:endParaRPr lang="zh-CN" altLang="en-US" sz="28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D0EF0DB-0519-04A9-A8E3-84CAC1990E1F}"/>
              </a:ext>
            </a:extLst>
          </p:cNvPr>
          <p:cNvSpPr txBox="1"/>
          <p:nvPr/>
        </p:nvSpPr>
        <p:spPr>
          <a:xfrm>
            <a:off x="551384" y="5236015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能否使用深呼吸降低睡眠障碍造成的神经废物堆积水平</a:t>
            </a:r>
            <a:r>
              <a:rPr lang="en-US" altLang="zh-CN" b="1" dirty="0">
                <a:solidFill>
                  <a:srgbClr val="C00000"/>
                </a:solidFill>
              </a:rPr>
              <a:t>or</a:t>
            </a:r>
            <a:r>
              <a:rPr lang="zh-CN" altLang="en-US" b="1" dirty="0">
                <a:solidFill>
                  <a:srgbClr val="C00000"/>
                </a:solidFill>
              </a:rPr>
              <a:t>相关疾病风险？</a:t>
            </a: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8B0444BC-62A1-94EB-822F-C1D220CDD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4072" y="1795862"/>
            <a:ext cx="4471067" cy="447106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E97A90A-5BCB-8D72-6324-01FDC2B31815}"/>
              </a:ext>
            </a:extLst>
          </p:cNvPr>
          <p:cNvGrpSpPr/>
          <p:nvPr/>
        </p:nvGrpSpPr>
        <p:grpSpPr>
          <a:xfrm>
            <a:off x="10269536" y="181258"/>
            <a:ext cx="1548172" cy="655453"/>
            <a:chOff x="7212124" y="181259"/>
            <a:chExt cx="1548172" cy="65545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A8E9038-B735-9B72-059A-0A8EE0FD181F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2F02B21-7565-6DC1-EB1A-0AF7D60C5A9A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5D24475-37AB-3E59-8A03-B69B822FEA5E}"/>
              </a:ext>
            </a:extLst>
          </p:cNvPr>
          <p:cNvGrpSpPr/>
          <p:nvPr/>
        </p:nvGrpSpPr>
        <p:grpSpPr>
          <a:xfrm>
            <a:off x="7209171" y="175972"/>
            <a:ext cx="1584176" cy="984885"/>
            <a:chOff x="7248128" y="507429"/>
            <a:chExt cx="1584176" cy="984885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C5C91DF-209C-799C-48F1-F3F8933E47BA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A9E2CB8-F769-8F8E-3272-7C9EC3BD2D60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5D06703-FD1A-AD5D-12BD-7244066E6844}"/>
              </a:ext>
            </a:extLst>
          </p:cNvPr>
          <p:cNvGrpSpPr/>
          <p:nvPr/>
        </p:nvGrpSpPr>
        <p:grpSpPr>
          <a:xfrm>
            <a:off x="8721339" y="181258"/>
            <a:ext cx="1584176" cy="984885"/>
            <a:chOff x="7248128" y="507429"/>
            <a:chExt cx="1584176" cy="984885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353532F-2660-2BC1-C405-4D26259568B3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A79BD83-71C2-2C42-C3F8-36C6FFD997B9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853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0">
            <a:extLst>
              <a:ext uri="{FF2B5EF4-FFF2-40B4-BE49-F238E27FC236}">
                <a16:creationId xmlns:a16="http://schemas.microsoft.com/office/drawing/2014/main" id="{BC757828-868A-97E5-97DA-42F81AFA9856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8349" y="1296897"/>
            <a:ext cx="10297144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领域内存在的问题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291F16-3EF9-180C-6FD5-14AAB7C10D30}"/>
              </a:ext>
            </a:extLst>
          </p:cNvPr>
          <p:cNvSpPr txBox="1"/>
          <p:nvPr/>
        </p:nvSpPr>
        <p:spPr>
          <a:xfrm>
            <a:off x="6096000" y="2780928"/>
            <a:ext cx="59527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/>
              <a:t>—</a:t>
            </a:r>
            <a:r>
              <a:rPr lang="zh-CN" altLang="en-US" sz="1600" b="1" dirty="0"/>
              <a:t>通过</a:t>
            </a:r>
            <a:r>
              <a:rPr lang="en-US" altLang="zh-CN" sz="1600" b="1" dirty="0">
                <a:solidFill>
                  <a:srgbClr val="C00000"/>
                </a:solidFill>
              </a:rPr>
              <a:t>fMRI</a:t>
            </a:r>
            <a:r>
              <a:rPr lang="zh-CN" altLang="en-US" sz="1600" b="1" dirty="0"/>
              <a:t>获取大脑深呼吸前后不同脑区激活情况</a:t>
            </a:r>
            <a:endParaRPr lang="en-US" altLang="zh-CN" sz="1600" b="1" dirty="0"/>
          </a:p>
          <a:p>
            <a:r>
              <a:rPr lang="en-US" altLang="zh-CN" sz="1600" dirty="0"/>
              <a:t>      —</a:t>
            </a:r>
            <a:r>
              <a:rPr lang="zh-CN" altLang="en-US" sz="1600" dirty="0"/>
              <a:t>通过</a:t>
            </a:r>
            <a:r>
              <a:rPr lang="zh-CN" altLang="en-US" sz="1600" b="1" dirty="0">
                <a:solidFill>
                  <a:srgbClr val="C00000"/>
                </a:solidFill>
              </a:rPr>
              <a:t>实时</a:t>
            </a:r>
            <a:r>
              <a:rPr lang="en-US" altLang="zh-CN" sz="1600" b="1" dirty="0">
                <a:solidFill>
                  <a:srgbClr val="C00000"/>
                </a:solidFill>
              </a:rPr>
              <a:t>fMRI</a:t>
            </a:r>
            <a:r>
              <a:rPr lang="zh-CN" altLang="en-US" sz="1600" dirty="0"/>
              <a:t>观测深呼吸过程中脑区实时激活情况</a:t>
            </a:r>
            <a:endParaRPr lang="en-US" altLang="zh-CN" sz="1600" dirty="0"/>
          </a:p>
          <a:p>
            <a:r>
              <a:rPr lang="en-US" altLang="zh-CN" sz="1600" dirty="0"/>
              <a:t>      —</a:t>
            </a:r>
            <a:r>
              <a:rPr lang="zh-CN" altLang="en-US" sz="1600" dirty="0"/>
              <a:t>通过</a:t>
            </a:r>
            <a:r>
              <a:rPr lang="zh-CN" altLang="en-US" sz="1600" b="1" dirty="0">
                <a:solidFill>
                  <a:srgbClr val="C00000"/>
                </a:solidFill>
              </a:rPr>
              <a:t>实时</a:t>
            </a:r>
            <a:r>
              <a:rPr lang="en-US" altLang="zh-CN" sz="1600" b="1" dirty="0">
                <a:solidFill>
                  <a:srgbClr val="C00000"/>
                </a:solidFill>
              </a:rPr>
              <a:t>PC-MRI</a:t>
            </a:r>
            <a:r>
              <a:rPr lang="zh-CN" altLang="en-US" sz="1600" b="1" dirty="0">
                <a:solidFill>
                  <a:srgbClr val="C00000"/>
                </a:solidFill>
              </a:rPr>
              <a:t>成像</a:t>
            </a:r>
            <a:r>
              <a:rPr lang="zh-CN" altLang="en-US" sz="1600" dirty="0"/>
              <a:t>深呼吸过程中液体流动情况</a:t>
            </a:r>
            <a:endParaRPr lang="en-US" altLang="zh-CN" sz="1600" dirty="0"/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         PC-MRI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成像：是一种观测体内液体流动的成像方式</a:t>
            </a:r>
            <a:endParaRPr lang="en-US" altLang="zh-CN" sz="1600" dirty="0"/>
          </a:p>
          <a:p>
            <a:r>
              <a:rPr lang="en-US" altLang="zh-CN" sz="1600" dirty="0"/>
              <a:t>      —</a:t>
            </a:r>
            <a:r>
              <a:rPr lang="zh-CN" altLang="en-US" sz="1600" dirty="0"/>
              <a:t>通过</a:t>
            </a:r>
            <a:r>
              <a:rPr lang="en-US" altLang="zh-CN" sz="1600" b="1" dirty="0">
                <a:solidFill>
                  <a:srgbClr val="C00000"/>
                </a:solidFill>
              </a:rPr>
              <a:t>MREG</a:t>
            </a:r>
            <a:r>
              <a:rPr lang="zh-CN" altLang="en-US" sz="1600" b="1" dirty="0">
                <a:solidFill>
                  <a:srgbClr val="C00000"/>
                </a:solidFill>
              </a:rPr>
              <a:t>成像</a:t>
            </a:r>
            <a:r>
              <a:rPr lang="zh-CN" altLang="en-US" sz="1600" dirty="0"/>
              <a:t>实时观测深呼吸过程中大脑活动变化</a:t>
            </a:r>
            <a:endParaRPr lang="en-US" altLang="zh-CN" sz="1600" dirty="0"/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         MREG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成像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(MR-encephalography)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：一种超快速测量大生理活动的方法，研发的目的是为了突破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fMRI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的速度极限</a:t>
            </a:r>
            <a:endParaRPr lang="en-US" altLang="zh-CN" sz="1600" dirty="0"/>
          </a:p>
          <a:p>
            <a:r>
              <a:rPr lang="en-US" altLang="zh-CN" sz="1600" dirty="0"/>
              <a:t>      —</a:t>
            </a:r>
            <a:r>
              <a:rPr lang="zh-CN" altLang="en-US" sz="1600" dirty="0"/>
              <a:t>通过结合</a:t>
            </a:r>
            <a:r>
              <a:rPr lang="zh-CN" altLang="en-US" sz="1600" b="1" dirty="0">
                <a:solidFill>
                  <a:srgbClr val="C00000"/>
                </a:solidFill>
              </a:rPr>
              <a:t>脑电测量</a:t>
            </a:r>
            <a:r>
              <a:rPr lang="zh-CN" altLang="en-US" sz="1600" dirty="0"/>
              <a:t>，观测深呼吸过程中大脑震荡情况</a:t>
            </a:r>
            <a:endParaRPr lang="en-US" altLang="zh-CN" sz="16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450F090-CB2A-89F7-AF91-15822D8DC5D1}"/>
              </a:ext>
            </a:extLst>
          </p:cNvPr>
          <p:cNvSpPr txBox="1"/>
          <p:nvPr/>
        </p:nvSpPr>
        <p:spPr>
          <a:xfrm>
            <a:off x="263352" y="2277714"/>
            <a:ext cx="50405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b="1" dirty="0"/>
              <a:t>问题：</a:t>
            </a:r>
            <a:endParaRPr lang="en-US" altLang="zh-CN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</a:rPr>
              <a:t>目前没有统一的深呼吸方法</a:t>
            </a:r>
            <a:endParaRPr lang="en-US" altLang="zh-CN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目前所得神经机制性（</a:t>
            </a:r>
            <a:r>
              <a:rPr lang="en-US" altLang="zh-CN" dirty="0"/>
              <a:t>xx</a:t>
            </a:r>
            <a:r>
              <a:rPr lang="zh-CN" altLang="en-US" dirty="0"/>
              <a:t>脑区激活）结论多数是在动物上取得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</a:rPr>
              <a:t>实时</a:t>
            </a:r>
            <a:r>
              <a:rPr lang="en-US" altLang="zh-CN" dirty="0"/>
              <a:t>fMRI/</a:t>
            </a:r>
            <a:r>
              <a:rPr lang="zh-CN" altLang="en-US" dirty="0"/>
              <a:t>实时</a:t>
            </a:r>
            <a:r>
              <a:rPr lang="en-US" altLang="zh-CN" dirty="0"/>
              <a:t>PC-MRI</a:t>
            </a:r>
            <a:r>
              <a:rPr lang="zh-CN" altLang="en-US" dirty="0"/>
              <a:t>序列均</a:t>
            </a:r>
            <a:r>
              <a:rPr lang="zh-CN" altLang="en-US" b="1" dirty="0">
                <a:solidFill>
                  <a:srgbClr val="C00000"/>
                </a:solidFill>
              </a:rPr>
              <a:t>无机器自带序列</a:t>
            </a:r>
            <a:r>
              <a:rPr lang="zh-CN" altLang="en-US" dirty="0"/>
              <a:t>，</a:t>
            </a:r>
            <a:r>
              <a:rPr lang="zh-CN" altLang="en-US" b="1" dirty="0"/>
              <a:t>需要自己设计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实时成像技术空间分辨率很低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PET</a:t>
            </a:r>
            <a:r>
              <a:rPr lang="zh-CN" altLang="en-US" dirty="0"/>
              <a:t>成像时间、空间分辨率低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8C0C3D46-EFA1-D995-79BB-8F726E22C27E}"/>
              </a:ext>
            </a:extLst>
          </p:cNvPr>
          <p:cNvGrpSpPr/>
          <p:nvPr/>
        </p:nvGrpSpPr>
        <p:grpSpPr>
          <a:xfrm>
            <a:off x="10269536" y="181258"/>
            <a:ext cx="1548172" cy="655453"/>
            <a:chOff x="7212124" y="181259"/>
            <a:chExt cx="1548172" cy="655453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80989D06-13C3-890F-9B65-CE01A4C7384E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7A7347DE-ED5C-273C-48E3-89A8B93F6778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EF5733B-8C57-233B-55F9-12412B92C402}"/>
              </a:ext>
            </a:extLst>
          </p:cNvPr>
          <p:cNvGrpSpPr/>
          <p:nvPr/>
        </p:nvGrpSpPr>
        <p:grpSpPr>
          <a:xfrm>
            <a:off x="7209171" y="175972"/>
            <a:ext cx="1584176" cy="984885"/>
            <a:chOff x="7248128" y="507429"/>
            <a:chExt cx="1584176" cy="984885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7FC6B4F-CDEE-F730-19A6-A5ED055B3A18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9446CD2-2410-751A-AF29-41032BF39683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01C2153-7437-E3B4-DDC0-2E6B71AFEED4}"/>
              </a:ext>
            </a:extLst>
          </p:cNvPr>
          <p:cNvGrpSpPr/>
          <p:nvPr/>
        </p:nvGrpSpPr>
        <p:grpSpPr>
          <a:xfrm>
            <a:off x="8721339" y="181258"/>
            <a:ext cx="1584176" cy="984885"/>
            <a:chOff x="7248128" y="507429"/>
            <a:chExt cx="1584176" cy="984885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2943E1E6-A7DC-C99E-EE63-9AC2CD58AE94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689860F1-38B4-372A-A0CE-320E03B7EA0B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534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7DFEE-4FE9-6FB5-DA33-ACB2B058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0">
            <a:extLst>
              <a:ext uri="{FF2B5EF4-FFF2-40B4-BE49-F238E27FC236}">
                <a16:creationId xmlns:a16="http://schemas.microsoft.com/office/drawing/2014/main" id="{93AABBF7-CA89-5DB9-EBA9-668DEF223DE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8349" y="1296897"/>
            <a:ext cx="10297144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思考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91D68A-B95F-A3BD-0B61-9F47EA6A4ACF}"/>
              </a:ext>
            </a:extLst>
          </p:cNvPr>
          <p:cNvSpPr txBox="1"/>
          <p:nvPr/>
        </p:nvSpPr>
        <p:spPr>
          <a:xfrm>
            <a:off x="143202" y="2420888"/>
            <a:ext cx="5160710" cy="350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/>
              <a:t>获取深呼吸前后神经递质谱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       —</a:t>
            </a:r>
            <a:r>
              <a:rPr lang="zh-CN" altLang="en-US" sz="2000" b="1" dirty="0">
                <a:solidFill>
                  <a:srgbClr val="C00000"/>
                </a:solidFill>
              </a:rPr>
              <a:t>现状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r>
              <a:rPr lang="zh-CN" altLang="en-US" dirty="0"/>
              <a:t>目前</a:t>
            </a:r>
            <a:r>
              <a:rPr lang="zh-CN" altLang="en-US" dirty="0">
                <a:solidFill>
                  <a:srgbClr val="C00000"/>
                </a:solidFill>
              </a:rPr>
              <a:t>没发现</a:t>
            </a:r>
            <a:r>
              <a:rPr lang="zh-CN" altLang="en-US" dirty="0"/>
              <a:t>有研究分析深呼吸前后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                      </a:t>
            </a:r>
            <a:r>
              <a:rPr lang="zh-CN" altLang="en-US" dirty="0"/>
              <a:t>脑脊液神经递质谱变化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       —</a:t>
            </a:r>
            <a:r>
              <a:rPr lang="zh-CN" altLang="en-US" sz="2000" b="1" dirty="0">
                <a:solidFill>
                  <a:srgbClr val="C00000"/>
                </a:solidFill>
              </a:rPr>
              <a:t>目的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r>
              <a:rPr lang="zh-CN" altLang="en-US" dirty="0"/>
              <a:t>结合神经递质谱分析和宏观</a:t>
            </a:r>
            <a:r>
              <a:rPr lang="en-US" altLang="zh-CN" dirty="0"/>
              <a:t>MRI</a:t>
            </a:r>
            <a:r>
              <a:rPr lang="zh-CN" altLang="en-US" dirty="0"/>
              <a:t>影   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                      </a:t>
            </a:r>
            <a:r>
              <a:rPr lang="zh-CN" altLang="en-US" dirty="0"/>
              <a:t>像，分析脑结构节律变化产生和消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                      </a:t>
            </a:r>
            <a:r>
              <a:rPr lang="zh-CN" altLang="en-US" dirty="0"/>
              <a:t>耗了什么神经递质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b="1" dirty="0"/>
              <a:t>       —</a:t>
            </a:r>
            <a:r>
              <a:rPr lang="zh-CN" altLang="en-US" sz="2000" b="1" dirty="0">
                <a:solidFill>
                  <a:srgbClr val="C00000"/>
                </a:solidFill>
              </a:rPr>
              <a:t>方法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endParaRPr lang="en-US" altLang="zh-CN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304B2AB-94BE-660C-2780-EF06274C9862}"/>
              </a:ext>
            </a:extLst>
          </p:cNvPr>
          <p:cNvSpPr txBox="1"/>
          <p:nvPr/>
        </p:nvSpPr>
        <p:spPr>
          <a:xfrm>
            <a:off x="5807969" y="1827122"/>
            <a:ext cx="60486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脑脊液神经递质谱检查</a:t>
            </a:r>
            <a:endParaRPr lang="en-US" altLang="zh-CN" b="1" dirty="0">
              <a:solidFill>
                <a:prstClr val="black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    </a:t>
            </a:r>
            <a:r>
              <a:rPr lang="zh-CN" altLang="en-US" dirty="0">
                <a:solidFill>
                  <a:prstClr val="white">
                    <a:lumMod val="50000"/>
                  </a:prstClr>
                </a:solidFill>
                <a:latin typeface="Arial" panose="020B0604020202020204"/>
                <a:ea typeface="黑体" panose="02010609060101010101" pitchFamily="49" charset="-122"/>
              </a:rPr>
              <a:t>能够分析出脑脊液中神经递质变化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，但是需要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腰穿，伤害性较大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通过</a:t>
            </a:r>
            <a:r>
              <a:rPr lang="zh-CN" altLang="en-US" b="1" dirty="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rPr>
              <a:t>唾液蛋白质谱分析、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尿检等无创方式，探究深呼吸前后神经递质变化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   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尿检是无创检测</a:t>
            </a:r>
            <a:r>
              <a:rPr lang="zh-CN" altLang="en-US" dirty="0">
                <a:solidFill>
                  <a:prstClr val="white">
                    <a:lumMod val="50000"/>
                  </a:prstClr>
                </a:solidFill>
                <a:latin typeface="Arial" panose="020B0604020202020204"/>
                <a:ea typeface="黑体" panose="02010609060101010101" pitchFamily="49" charset="-122"/>
              </a:rPr>
              <a:t>能够穿过血脑屏障的神经递质方法之一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对比深度睡眠前后神经递质谱变化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   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前面已经分析过睡眠和深呼吸的共同之处，有文章表明，睡眠影响去甲肾上腺素、乙酰胆碱、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GABA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、多巴胺、谷氨酸、血清素和腺苷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[13]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endParaRPr lang="zh-CN" altLang="en-US" dirty="0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0A41B3C0-276C-0820-1235-C02BCC32DCEE}"/>
              </a:ext>
            </a:extLst>
          </p:cNvPr>
          <p:cNvSpPr/>
          <p:nvPr/>
        </p:nvSpPr>
        <p:spPr>
          <a:xfrm>
            <a:off x="1919536" y="5543767"/>
            <a:ext cx="3636405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FF828CB-0472-8D59-42C9-3ADF83D40912}"/>
              </a:ext>
            </a:extLst>
          </p:cNvPr>
          <p:cNvGrpSpPr/>
          <p:nvPr/>
        </p:nvGrpSpPr>
        <p:grpSpPr>
          <a:xfrm>
            <a:off x="10269536" y="181258"/>
            <a:ext cx="1548172" cy="655453"/>
            <a:chOff x="7212124" y="181259"/>
            <a:chExt cx="1548172" cy="65545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FBC0467-9114-5B69-0E74-7B88FB60C198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4E3CEC-74D6-D04D-D56B-857217E271F8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5658EA9-1810-4232-2387-F2AEF6B2B23A}"/>
              </a:ext>
            </a:extLst>
          </p:cNvPr>
          <p:cNvGrpSpPr/>
          <p:nvPr/>
        </p:nvGrpSpPr>
        <p:grpSpPr>
          <a:xfrm>
            <a:off x="7209171" y="175972"/>
            <a:ext cx="1584176" cy="984885"/>
            <a:chOff x="7248128" y="507429"/>
            <a:chExt cx="1584176" cy="98488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FECE427-56B4-324D-258B-9B0FD5D5ACA5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C0F1CCC-7787-B9A7-7B5C-AB7151A29E25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C340986-7C17-0725-366D-DB82621723E1}"/>
              </a:ext>
            </a:extLst>
          </p:cNvPr>
          <p:cNvGrpSpPr/>
          <p:nvPr/>
        </p:nvGrpSpPr>
        <p:grpSpPr>
          <a:xfrm>
            <a:off x="8721339" y="181258"/>
            <a:ext cx="1584176" cy="984885"/>
            <a:chOff x="7248128" y="507429"/>
            <a:chExt cx="1584176" cy="98488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37E8A8-6C50-1FE7-D23C-C59BCCDEB866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5C7B4D5-04C2-834B-7B0C-3DE482E20533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919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9231" y="2852936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请老师批评指正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6ED6F02-85AD-4A73-275E-6FB857329630}"/>
              </a:ext>
            </a:extLst>
          </p:cNvPr>
          <p:cNvSpPr txBox="1"/>
          <p:nvPr/>
        </p:nvSpPr>
        <p:spPr>
          <a:xfrm>
            <a:off x="9624392" y="5301208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高汇成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FCFC47C-E5A1-868F-CF6C-727F72B52DB1}"/>
              </a:ext>
            </a:extLst>
          </p:cNvPr>
          <p:cNvSpPr txBox="1"/>
          <p:nvPr/>
        </p:nvSpPr>
        <p:spPr>
          <a:xfrm>
            <a:off x="9394350" y="5780881"/>
            <a:ext cx="1338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20241111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216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0037" y="1749582"/>
            <a:ext cx="9412905" cy="1870400"/>
            <a:chOff x="163773" y="2671735"/>
            <a:chExt cx="9412905" cy="1870400"/>
          </a:xfrm>
        </p:grpSpPr>
        <p:sp>
          <p:nvSpPr>
            <p:cNvPr id="5" name="文本框 4"/>
            <p:cNvSpPr txBox="1"/>
            <p:nvPr/>
          </p:nvSpPr>
          <p:spPr>
            <a:xfrm>
              <a:off x="163773" y="3083032"/>
              <a:ext cx="3123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>
                      <a:lumMod val="6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C</a:t>
              </a:r>
              <a:r>
                <a:rPr lang="en-US" altLang="zh-CN" sz="3600" b="1" dirty="0">
                  <a:solidFill>
                    <a:srgbClr val="8D8D8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ONT</a:t>
              </a:r>
              <a:r>
                <a:rPr lang="en-US" altLang="zh-CN" sz="3600" b="1" dirty="0">
                  <a:solidFill>
                    <a:schemeClr val="bg1">
                      <a:lumMod val="6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ENTS</a:t>
              </a:r>
              <a:endParaRPr lang="zh-CN" altLang="en-US" sz="3600" b="1" dirty="0">
                <a:solidFill>
                  <a:schemeClr val="bg1">
                    <a:lumMod val="6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145734" y="2671735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rgbClr val="5C307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目录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525600" y="2903398"/>
              <a:ext cx="3770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5C307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</a:t>
              </a:r>
              <a:endParaRPr lang="zh-CN" altLang="en-US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84044" y="2970124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华文楷体" panose="02010600040101010101" pitchFamily="2" charset="-122"/>
                </a:rPr>
                <a:t>深呼吸的作用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 flipH="1">
              <a:off x="3785048" y="3083032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6081904" y="2913616"/>
              <a:ext cx="3770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5C307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2</a:t>
              </a:r>
              <a:endParaRPr lang="zh-CN" altLang="en-US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570727" y="2994901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华文楷体" panose="02010600040101010101" pitchFamily="2" charset="-122"/>
                </a:rPr>
                <a:t>深呼吸对于脑脊液的影响</a:t>
              </a:r>
            </a:p>
          </p:txBody>
        </p:sp>
        <p:cxnSp>
          <p:nvCxnSpPr>
            <p:cNvPr id="12" name="直接连接符 11"/>
            <p:cNvCxnSpPr/>
            <p:nvPr/>
          </p:nvCxnSpPr>
          <p:spPr>
            <a:xfrm flipH="1">
              <a:off x="6377336" y="3083032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3525600" y="3482780"/>
              <a:ext cx="3770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5C307D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3</a:t>
              </a:r>
              <a:endParaRPr lang="zh-CN" altLang="en-US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84044" y="3549506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华文楷体" panose="02010600040101010101" pitchFamily="2" charset="-122"/>
                </a:rPr>
                <a:t>思考与讨论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>
              <a:off x="3785048" y="3662414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3984044" y="4123249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3278460" y="2994901"/>
              <a:ext cx="0" cy="15472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D2D87394-3617-E017-0B08-D88EE477635C}"/>
              </a:ext>
            </a:extLst>
          </p:cNvPr>
          <p:cNvSpPr txBox="1"/>
          <p:nvPr/>
        </p:nvSpPr>
        <p:spPr>
          <a:xfrm>
            <a:off x="6096000" y="2484044"/>
            <a:ext cx="33970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2.1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脑脊液概念和功能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  <a:p>
            <a:pPr marL="285750" indent="-285750">
              <a:buFontTx/>
              <a:buChar char="-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2.2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深呼吸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对于脑脊液的作用</a:t>
            </a:r>
          </a:p>
          <a:p>
            <a:pPr marL="285750" indent="-285750">
              <a:buFontTx/>
              <a:buChar char="-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2.3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脑节律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对于脑脊液的作用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  <a:p>
            <a:pPr marL="285750" indent="-285750">
              <a:buFontTx/>
              <a:buChar char="-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2.4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睡眠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对于脑脊液的作用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  <a:p>
            <a:pPr marL="285750" indent="-285750">
              <a:buFontTx/>
              <a:buChar char="-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2.5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深呼吸和睡眠的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共同之处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  <a:p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66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9336" y="1246903"/>
            <a:ext cx="8582198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深呼吸对人体的作用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6A2DD8-2332-1D3C-1385-867738AE7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3" y="1777128"/>
            <a:ext cx="7585379" cy="424416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1EBEB91-11BD-B831-CD07-F35A3788946B}"/>
              </a:ext>
            </a:extLst>
          </p:cNvPr>
          <p:cNvSpPr txBox="1"/>
          <p:nvPr/>
        </p:nvSpPr>
        <p:spPr>
          <a:xfrm>
            <a:off x="-25829" y="6119336"/>
            <a:ext cx="192734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[1]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Nature Reviews Neuroscience. 2023.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16.1. cited: 8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Breathing matters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[2]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Neuroscience &amp; Biobehavioral Reviews. 2022.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8.7. cited: 104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Effects of voluntary slow breathing on heart rate and heart rate variability: A systematic review and a meta-analysis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[3]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Neuroscience &amp; Biobehavioral Reviews. 2022.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8.7. cited: 110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Heart rate variability and slow-paced </a:t>
            </a:r>
            <a:r>
              <a:rPr lang="en-US" altLang="zh-CN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breathing:when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coherence meets resonance1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09B4B8C-AC40-F748-FE6D-CB4DE6099690}"/>
              </a:ext>
            </a:extLst>
          </p:cNvPr>
          <p:cNvGrpSpPr/>
          <p:nvPr/>
        </p:nvGrpSpPr>
        <p:grpSpPr>
          <a:xfrm>
            <a:off x="7212124" y="181259"/>
            <a:ext cx="1548172" cy="984885"/>
            <a:chOff x="7212124" y="181259"/>
            <a:chExt cx="1548172" cy="98488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52E36F8-1F15-688C-85F3-08AA5BD85E1B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4C6A0DF-43B6-1852-88A5-9E1A3A3BB9E2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3607DD1-D840-3283-8F42-B1907B75A660}"/>
              </a:ext>
            </a:extLst>
          </p:cNvPr>
          <p:cNvGrpSpPr/>
          <p:nvPr/>
        </p:nvGrpSpPr>
        <p:grpSpPr>
          <a:xfrm>
            <a:off x="8698757" y="181259"/>
            <a:ext cx="1584176" cy="984885"/>
            <a:chOff x="7248128" y="507429"/>
            <a:chExt cx="1584176" cy="98488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D04C7E3-1810-FD1E-7070-3DD2D6D90D1C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2509D90-8883-5505-1E0F-AA296F84467E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0CA1136-2715-48CC-045C-86AA31925D67}"/>
              </a:ext>
            </a:extLst>
          </p:cNvPr>
          <p:cNvGrpSpPr/>
          <p:nvPr/>
        </p:nvGrpSpPr>
        <p:grpSpPr>
          <a:xfrm>
            <a:off x="10221394" y="181259"/>
            <a:ext cx="1584176" cy="665047"/>
            <a:chOff x="7248128" y="507429"/>
            <a:chExt cx="1584176" cy="66504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D436F32-CEE5-0136-8A47-0B1AB69E4B30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4D6A321-2D7E-BE1D-3821-67A992FCA0F6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067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1E6FFC9-718C-F339-4233-E6F9246B6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5" y="2522095"/>
            <a:ext cx="12192000" cy="3993683"/>
          </a:xfrm>
          <a:prstGeom prst="rect">
            <a:avLst/>
          </a:prstGeom>
        </p:spPr>
      </p:pic>
      <p:sp>
        <p:nvSpPr>
          <p:cNvPr id="2" name="标题 10">
            <a:extLst>
              <a:ext uri="{FF2B5EF4-FFF2-40B4-BE49-F238E27FC236}">
                <a16:creationId xmlns:a16="http://schemas.microsoft.com/office/drawing/2014/main" id="{82F28ABE-8108-0911-C495-48CB45F544A4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9626" y="1340768"/>
            <a:ext cx="4968552" cy="5032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深呼吸回路概述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sp>
        <p:nvSpPr>
          <p:cNvPr id="3" name="标题 10">
            <a:extLst>
              <a:ext uri="{FF2B5EF4-FFF2-40B4-BE49-F238E27FC236}">
                <a16:creationId xmlns:a16="http://schemas.microsoft.com/office/drawing/2014/main" id="{7E80DC5A-497E-B6A1-AD04-0423F278D9B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847528" y="1665139"/>
            <a:ext cx="2160240" cy="634380"/>
          </a:xfrm>
          <a:prstGeom prst="rect">
            <a:avLst/>
          </a:prstGeom>
        </p:spPr>
        <p:txBody>
          <a:bodyPr vert="horz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生理角度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AAD0127-1012-ADDE-D99E-533A9D1786DE}"/>
              </a:ext>
            </a:extLst>
          </p:cNvPr>
          <p:cNvGrpSpPr/>
          <p:nvPr/>
        </p:nvGrpSpPr>
        <p:grpSpPr>
          <a:xfrm>
            <a:off x="7212124" y="181259"/>
            <a:ext cx="1548172" cy="984885"/>
            <a:chOff x="7212124" y="181259"/>
            <a:chExt cx="1548172" cy="98488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2B18E-9F7D-F5F7-C7D5-B9CD7A7344DB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CD11FD-BCD7-01C8-38C1-FBDE07D39590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7AE1C0D-B3CC-8C49-689B-9CEA8EAA9035}"/>
              </a:ext>
            </a:extLst>
          </p:cNvPr>
          <p:cNvGrpSpPr/>
          <p:nvPr/>
        </p:nvGrpSpPr>
        <p:grpSpPr>
          <a:xfrm>
            <a:off x="8698757" y="181259"/>
            <a:ext cx="1584176" cy="984885"/>
            <a:chOff x="7248128" y="507429"/>
            <a:chExt cx="1584176" cy="98488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7B4BBEF-EA22-A104-1E97-1F249255C797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FE920F8-03C7-B224-1F34-51FD1C559BF9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D49C48A-3311-A0C0-9090-F6DF4E14DEC5}"/>
              </a:ext>
            </a:extLst>
          </p:cNvPr>
          <p:cNvGrpSpPr/>
          <p:nvPr/>
        </p:nvGrpSpPr>
        <p:grpSpPr>
          <a:xfrm>
            <a:off x="10221394" y="181259"/>
            <a:ext cx="1584176" cy="665047"/>
            <a:chOff x="7248128" y="507429"/>
            <a:chExt cx="1584176" cy="665047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3EA3C90-A7CC-2391-55B6-EC5BB44CC3F0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2B8BB04-818B-9051-205D-BF7ECB8F4ED9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261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0">
            <a:extLst>
              <a:ext uri="{FF2B5EF4-FFF2-40B4-BE49-F238E27FC236}">
                <a16:creationId xmlns:a16="http://schemas.microsoft.com/office/drawing/2014/main" id="{82F28ABE-8108-0911-C495-48CB45F544A4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35360" y="4522440"/>
            <a:ext cx="576064" cy="5032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深呼吸回路概述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3B65E57-8060-EC19-111D-A5EDFBF87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735" y="1210953"/>
            <a:ext cx="8434211" cy="5605665"/>
          </a:xfrm>
          <a:prstGeom prst="rect">
            <a:avLst/>
          </a:prstGeom>
        </p:spPr>
      </p:pic>
      <p:sp>
        <p:nvSpPr>
          <p:cNvPr id="3" name="标题 10">
            <a:extLst>
              <a:ext uri="{FF2B5EF4-FFF2-40B4-BE49-F238E27FC236}">
                <a16:creationId xmlns:a16="http://schemas.microsoft.com/office/drawing/2014/main" id="{7E80DC5A-497E-B6A1-AD04-0423F278D9B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11424" y="3933056"/>
            <a:ext cx="1051522" cy="3861048"/>
          </a:xfrm>
          <a:prstGeom prst="rect">
            <a:avLst/>
          </a:prstGeom>
        </p:spPr>
        <p:txBody>
          <a:bodyPr vert="eaVert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脑神经角度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D448E2A-93D2-4D46-1510-76023B27C3B1}"/>
              </a:ext>
            </a:extLst>
          </p:cNvPr>
          <p:cNvGrpSpPr/>
          <p:nvPr/>
        </p:nvGrpSpPr>
        <p:grpSpPr>
          <a:xfrm>
            <a:off x="7212124" y="181259"/>
            <a:ext cx="1548172" cy="984885"/>
            <a:chOff x="7212124" y="181259"/>
            <a:chExt cx="1548172" cy="98488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08A901C-F9E8-55DF-8D4B-14C727960E47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5CAAC98-7AE0-62D0-EAFF-B322C968E3F4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F828211-3C04-AB9E-FF6C-14FF15F3811B}"/>
              </a:ext>
            </a:extLst>
          </p:cNvPr>
          <p:cNvGrpSpPr/>
          <p:nvPr/>
        </p:nvGrpSpPr>
        <p:grpSpPr>
          <a:xfrm>
            <a:off x="8698757" y="181259"/>
            <a:ext cx="1584176" cy="984885"/>
            <a:chOff x="7248128" y="507429"/>
            <a:chExt cx="1584176" cy="98488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8B3FBD-5F98-009C-B294-C7E18996F41B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4F8FEFA-9E1D-F5DA-D23E-027C445C4602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6C10C57-883E-B5DA-09AE-2CBF1082DCC7}"/>
              </a:ext>
            </a:extLst>
          </p:cNvPr>
          <p:cNvGrpSpPr/>
          <p:nvPr/>
        </p:nvGrpSpPr>
        <p:grpSpPr>
          <a:xfrm>
            <a:off x="10221394" y="181259"/>
            <a:ext cx="1584176" cy="665047"/>
            <a:chOff x="7248128" y="507429"/>
            <a:chExt cx="1584176" cy="665047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EA4E91A-C195-44FA-B247-F3AD4107E818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A5DB614-D374-8BD4-03B1-909EF4CF69AE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6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3B65E57-8060-EC19-111D-A5EDFBF87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4868" y="1210953"/>
            <a:ext cx="8435945" cy="560566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55D1848-06AB-C8B4-E704-6C5621655B16}"/>
              </a:ext>
            </a:extLst>
          </p:cNvPr>
          <p:cNvSpPr/>
          <p:nvPr/>
        </p:nvSpPr>
        <p:spPr>
          <a:xfrm>
            <a:off x="4871864" y="5373216"/>
            <a:ext cx="2448272" cy="648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0">
            <a:extLst>
              <a:ext uri="{FF2B5EF4-FFF2-40B4-BE49-F238E27FC236}">
                <a16:creationId xmlns:a16="http://schemas.microsoft.com/office/drawing/2014/main" id="{55F2D963-DA46-F819-C023-1C0D599F477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35360" y="4522440"/>
            <a:ext cx="576064" cy="5032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深呼吸回路概述</a:t>
            </a:r>
          </a:p>
        </p:txBody>
      </p:sp>
      <p:sp>
        <p:nvSpPr>
          <p:cNvPr id="7" name="标题 10">
            <a:extLst>
              <a:ext uri="{FF2B5EF4-FFF2-40B4-BE49-F238E27FC236}">
                <a16:creationId xmlns:a16="http://schemas.microsoft.com/office/drawing/2014/main" id="{40D6523F-1640-5A86-5C74-7356973D2DA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11424" y="3933056"/>
            <a:ext cx="1051522" cy="3861048"/>
          </a:xfrm>
          <a:prstGeom prst="rect">
            <a:avLst/>
          </a:prstGeom>
        </p:spPr>
        <p:txBody>
          <a:bodyPr vert="eaVert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脑神经角度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9FA88C6-6DF1-795A-0E03-F9FDCA50BFE8}"/>
              </a:ext>
            </a:extLst>
          </p:cNvPr>
          <p:cNvGrpSpPr/>
          <p:nvPr/>
        </p:nvGrpSpPr>
        <p:grpSpPr>
          <a:xfrm>
            <a:off x="7212124" y="181259"/>
            <a:ext cx="1548172" cy="984885"/>
            <a:chOff x="7212124" y="181259"/>
            <a:chExt cx="1548172" cy="984885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3D91E99-3B3B-4711-C941-500860F22512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184BF2C-237A-1724-E0E2-09C0C866930E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4B4C641-934C-0978-B3FA-D94CFE49C3C8}"/>
              </a:ext>
            </a:extLst>
          </p:cNvPr>
          <p:cNvGrpSpPr/>
          <p:nvPr/>
        </p:nvGrpSpPr>
        <p:grpSpPr>
          <a:xfrm>
            <a:off x="8698757" y="181259"/>
            <a:ext cx="1584176" cy="984885"/>
            <a:chOff x="7248128" y="507429"/>
            <a:chExt cx="1584176" cy="98488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EBCFD08-3CAC-4C7C-B2C7-324FD8FFB369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B658CAF-2DFA-210F-EDA2-772CAAF8EE09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B40AC49-CC14-2B1E-6CF7-BD024D32E702}"/>
              </a:ext>
            </a:extLst>
          </p:cNvPr>
          <p:cNvGrpSpPr/>
          <p:nvPr/>
        </p:nvGrpSpPr>
        <p:grpSpPr>
          <a:xfrm>
            <a:off x="10221394" y="181259"/>
            <a:ext cx="1584176" cy="665047"/>
            <a:chOff x="7248128" y="507429"/>
            <a:chExt cx="1584176" cy="665047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73B141B-D27D-AD51-54E6-C987DDB857D3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C2E7AC1-BF00-1B67-A293-6A066607C820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876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0">
            <a:extLst>
              <a:ext uri="{FF2B5EF4-FFF2-40B4-BE49-F238E27FC236}">
                <a16:creationId xmlns:a16="http://schemas.microsoft.com/office/drawing/2014/main" id="{BC757828-868A-97E5-97DA-42F81AFA9856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8349" y="1296897"/>
            <a:ext cx="10297144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脑脊液概念和功能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3ED37F-0921-F4CB-0505-92C88FDA24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129" y="2564904"/>
            <a:ext cx="5341587" cy="3505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1800" dirty="0">
              <a:effectLst/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800" b="1" dirty="0">
                <a:solidFill>
                  <a:srgbClr val="C00000"/>
                </a:solidFill>
                <a:effectLst/>
                <a:latin typeface="+mn-ea"/>
              </a:rPr>
              <a:t>脑脊液</a:t>
            </a:r>
            <a:r>
              <a:rPr lang="zh-CN" altLang="en-US" sz="1800" dirty="0">
                <a:effectLst/>
                <a:latin typeface="+mn-ea"/>
              </a:rPr>
              <a:t>是血浆的超滤液，主要由脉络丛过滤动脉血液产生，流经人的脑室以及颅骨和脊柱的蛛网膜下腔，最后经过上矢状窦回流至静脉系统。</a:t>
            </a:r>
            <a:endParaRPr lang="en-US" altLang="zh-CN" sz="1800" dirty="0">
              <a:effectLst/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effectLst/>
                <a:latin typeface="+mn-ea"/>
              </a:rPr>
              <a:t>它</a:t>
            </a:r>
            <a:r>
              <a:rPr lang="zh-CN" altLang="en-US" sz="1800" b="1" dirty="0">
                <a:solidFill>
                  <a:srgbClr val="C00000"/>
                </a:solidFill>
                <a:effectLst/>
                <a:latin typeface="+mn-ea"/>
              </a:rPr>
              <a:t>包围并支持着整个脑及脊髓，对脑实质有承载和缓冲作用，冲刷神经元代谢废物</a:t>
            </a:r>
            <a:r>
              <a:rPr lang="zh-CN" altLang="en-US" sz="1800" dirty="0">
                <a:effectLst/>
                <a:latin typeface="+mn-ea"/>
              </a:rPr>
              <a:t>，</a:t>
            </a:r>
            <a:r>
              <a:rPr lang="zh-CN" altLang="en-US" sz="1800" b="1" dirty="0">
                <a:solidFill>
                  <a:srgbClr val="C00000"/>
                </a:solidFill>
                <a:effectLst/>
                <a:latin typeface="+mn-ea"/>
              </a:rPr>
              <a:t>运输营养物质</a:t>
            </a:r>
            <a:r>
              <a:rPr lang="zh-CN" altLang="en-US" sz="1800" dirty="0">
                <a:effectLst/>
                <a:latin typeface="+mn-ea"/>
              </a:rPr>
              <a:t>，维护大脑的化学环境稳定，确保神经元功能正常进行的作用</a:t>
            </a:r>
            <a:r>
              <a:rPr lang="en-US" altLang="zh-CN" sz="1800" dirty="0">
                <a:effectLst/>
                <a:latin typeface="+mn-ea"/>
              </a:rPr>
              <a:t>[4]</a:t>
            </a:r>
            <a:r>
              <a:rPr lang="zh-CN" altLang="en-US" sz="1800" dirty="0">
                <a:effectLst/>
                <a:latin typeface="+mn-ea"/>
              </a:rPr>
              <a:t>。</a:t>
            </a:r>
            <a:endParaRPr lang="en-US" altLang="zh-CN" sz="1800" dirty="0">
              <a:effectLst/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>
              <a:lnSpc>
                <a:spcPct val="140000"/>
              </a:lnSpc>
            </a:pPr>
            <a:endParaRPr lang="en-US" altLang="zh-CN" sz="20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5" descr="图片包含 桌子, 甜甜圈, 棕色, 生日&#10;&#10;描述已自动生成">
            <a:extLst>
              <a:ext uri="{FF2B5EF4-FFF2-40B4-BE49-F238E27FC236}">
                <a16:creationId xmlns:a16="http://schemas.microsoft.com/office/drawing/2014/main" id="{5DF7E8F9-2702-92C9-AC20-63E208DBF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7" y="2102551"/>
            <a:ext cx="6150093" cy="34648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E4FA20E-AF16-0CA4-FC50-C90835BA9F67}"/>
              </a:ext>
            </a:extLst>
          </p:cNvPr>
          <p:cNvSpPr txBox="1"/>
          <p:nvPr/>
        </p:nvSpPr>
        <p:spPr>
          <a:xfrm>
            <a:off x="7962886" y="5698609"/>
            <a:ext cx="227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脑脊液循环示意图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953CDB-118F-7107-C7BA-7A61BFA084F9}"/>
              </a:ext>
            </a:extLst>
          </p:cNvPr>
          <p:cNvSpPr txBox="1"/>
          <p:nvPr/>
        </p:nvSpPr>
        <p:spPr>
          <a:xfrm>
            <a:off x="0" y="6531455"/>
            <a:ext cx="1264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[4]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Science. 2019.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50.3. cited: 797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Coupled electrophysiological, hemodynamic, and cerebrospinal fluid oscillations in human sleep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38980FA-41FE-B994-6085-8C19CEA0E21D}"/>
              </a:ext>
            </a:extLst>
          </p:cNvPr>
          <p:cNvGrpSpPr/>
          <p:nvPr/>
        </p:nvGrpSpPr>
        <p:grpSpPr>
          <a:xfrm>
            <a:off x="8730395" y="181259"/>
            <a:ext cx="1548172" cy="984885"/>
            <a:chOff x="7212124" y="181259"/>
            <a:chExt cx="1548172" cy="98488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CB23F83-2E00-1BF5-F288-4D81258E2A00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67EC604-7569-276A-E4A8-5F6722530FFC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89ACFC8-879D-CD58-6F44-27479EEBF61A}"/>
              </a:ext>
            </a:extLst>
          </p:cNvPr>
          <p:cNvGrpSpPr/>
          <p:nvPr/>
        </p:nvGrpSpPr>
        <p:grpSpPr>
          <a:xfrm>
            <a:off x="7173141" y="181259"/>
            <a:ext cx="1584176" cy="984885"/>
            <a:chOff x="7248128" y="507429"/>
            <a:chExt cx="1584176" cy="9848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75EED38-2510-49B7-5AF3-20BA277FABC5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7BED38-F8F9-5FB7-69BE-06B438F1537C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05A65A2-DA30-401F-D460-84C31C6B40E1}"/>
              </a:ext>
            </a:extLst>
          </p:cNvPr>
          <p:cNvGrpSpPr/>
          <p:nvPr/>
        </p:nvGrpSpPr>
        <p:grpSpPr>
          <a:xfrm>
            <a:off x="10221394" y="181259"/>
            <a:ext cx="1584176" cy="665047"/>
            <a:chOff x="7248128" y="507429"/>
            <a:chExt cx="1584176" cy="665047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47BE545-38F4-C477-460A-B2425FA63625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CA88218-2628-6C87-D8DC-47E5DF1958D4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444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A4E9E50-1506-0F16-02AE-0F02C68330F7}"/>
              </a:ext>
            </a:extLst>
          </p:cNvPr>
          <p:cNvSpPr txBox="1"/>
          <p:nvPr/>
        </p:nvSpPr>
        <p:spPr>
          <a:xfrm>
            <a:off x="44691" y="6362744"/>
            <a:ext cx="126477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[5]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Scientific </a:t>
            </a:r>
            <a:r>
              <a:rPr lang="en-US" altLang="zh-CN" sz="1400" b="1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repotts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2022.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4.3. cited: 25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Immediate impact of yogic breathing on pulsatile cerebrospinal fluid dynamics 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[6] 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Fluids And Barriers Of The </a:t>
            </a:r>
            <a:r>
              <a:rPr lang="en-US" altLang="zh-CN" sz="1400" b="1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Cns</a:t>
            </a:r>
            <a:r>
              <a:rPr lang="en-US" altLang="zh-CN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2022.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IF: 7.5. cited: 19 .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Blood and cerebrospinal fluid flow oscillations measured with real-time phase-contrast MRI: breathing mode matters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标题 10">
            <a:extLst>
              <a:ext uri="{FF2B5EF4-FFF2-40B4-BE49-F238E27FC236}">
                <a16:creationId xmlns:a16="http://schemas.microsoft.com/office/drawing/2014/main" id="{BC757828-868A-97E5-97DA-42F81AFA9856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8349" y="1296897"/>
            <a:ext cx="10297144" cy="530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ea typeface="华文楷体" panose="02010600040101010101" pitchFamily="2" charset="-122"/>
              </a:rPr>
              <a:t>深呼吸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对于脑脊液的作用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3ED37F-0921-F4CB-0505-92C88FDA24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269" y="2348880"/>
            <a:ext cx="5341587" cy="3505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1800" dirty="0">
              <a:effectLst/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dirty="0">
                <a:effectLst/>
                <a:latin typeface="+mn-ea"/>
              </a:rPr>
              <a:t>研究证明，</a:t>
            </a:r>
            <a:r>
              <a:rPr lang="zh-CN" altLang="en-US" sz="1800" b="1" dirty="0">
                <a:solidFill>
                  <a:srgbClr val="C00000"/>
                </a:solidFill>
                <a:effectLst/>
                <a:latin typeface="+mn-ea"/>
              </a:rPr>
              <a:t>瑜伽呼吸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显着增加了脑脊液流速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，用力吸气脑脊液向上流</a:t>
            </a:r>
            <a:r>
              <a:rPr lang="zh-CN" altLang="zh-CN" sz="1800" dirty="0">
                <a:effectLst/>
                <a:latin typeface="+mn-ea"/>
              </a:rPr>
              <a:t>，</a:t>
            </a:r>
            <a:r>
              <a:rPr lang="zh-CN" altLang="en-US" sz="1800" dirty="0">
                <a:effectLst/>
                <a:latin typeface="+mn-ea"/>
              </a:rPr>
              <a:t>用力呼气脑脊液向下流</a:t>
            </a:r>
            <a:r>
              <a:rPr lang="en-US" altLang="zh-CN" dirty="0">
                <a:latin typeface="+mn-ea"/>
              </a:rPr>
              <a:t>,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在深腹式呼吸观察到最明显的效果</a:t>
            </a:r>
            <a:r>
              <a:rPr lang="en-US" altLang="zh-CN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[5]</a:t>
            </a:r>
            <a:r>
              <a:rPr lang="zh-CN" altLang="zh-CN" sz="1800" dirty="0">
                <a:effectLst/>
                <a:latin typeface="+mn-ea"/>
              </a:rPr>
              <a:t>。</a:t>
            </a:r>
            <a:endParaRPr lang="en-US" altLang="zh-CN" dirty="0"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但还有人用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缓慢深呼吸</a:t>
            </a:r>
            <a:r>
              <a:rPr lang="zh-CN" altLang="en-US" dirty="0">
                <a:latin typeface="+mn-ea"/>
              </a:rPr>
              <a:t>做实验，并未得出脑脊液流速增加的效果</a:t>
            </a:r>
            <a:r>
              <a:rPr lang="en-US" altLang="zh-CN" dirty="0">
                <a:latin typeface="+mn-ea"/>
              </a:rPr>
              <a:t>[6]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因此推测深呼吸对于脑脊液流速的影响，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和胸腔压力变化频率有关</a:t>
            </a:r>
            <a:r>
              <a:rPr lang="zh-CN" altLang="en-US" dirty="0">
                <a:latin typeface="+mn-ea"/>
              </a:rPr>
              <a:t>。</a:t>
            </a:r>
            <a:endParaRPr lang="en-US" altLang="zh-CN" dirty="0">
              <a:latin typeface="+mn-ea"/>
            </a:endParaRPr>
          </a:p>
          <a:p>
            <a:pPr>
              <a:lnSpc>
                <a:spcPct val="140000"/>
              </a:lnSpc>
            </a:pPr>
            <a:endParaRPr lang="en-US" altLang="zh-CN" sz="20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0730F55-263B-4E24-C7AB-89218A196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204" y="44624"/>
            <a:ext cx="5040560" cy="63818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B33B736-FADC-5180-3EA5-80B5581FAC45}"/>
              </a:ext>
            </a:extLst>
          </p:cNvPr>
          <p:cNvSpPr txBox="1"/>
          <p:nvPr/>
        </p:nvSpPr>
        <p:spPr>
          <a:xfrm>
            <a:off x="1904526" y="5818068"/>
            <a:ext cx="484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图：呼吸频率和脑脊液流速关系</a:t>
            </a:r>
            <a:r>
              <a:rPr lang="en-US" altLang="zh-CN" dirty="0"/>
              <a:t>&amp;</a:t>
            </a:r>
            <a:r>
              <a:rPr lang="zh-CN" altLang="en-US" dirty="0"/>
              <a:t>实验方法</a:t>
            </a:r>
            <a:r>
              <a:rPr lang="en-US" altLang="zh-CN" dirty="0"/>
              <a:t>[5]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582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0F91C-2ADD-B84A-9890-79CD2C1D8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0">
            <a:extLst>
              <a:ext uri="{FF2B5EF4-FFF2-40B4-BE49-F238E27FC236}">
                <a16:creationId xmlns:a16="http://schemas.microsoft.com/office/drawing/2014/main" id="{85225CC7-6847-7AF3-CF27-9BB576D41F6B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336" y="1295881"/>
            <a:ext cx="5832648" cy="5032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深呼吸过程脑脊液变化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pic>
        <p:nvPicPr>
          <p:cNvPr id="6" name="图片 5" descr="图片包含 照片, 男人, 看着, 小&#10;&#10;描述已自动生成">
            <a:extLst>
              <a:ext uri="{FF2B5EF4-FFF2-40B4-BE49-F238E27FC236}">
                <a16:creationId xmlns:a16="http://schemas.microsoft.com/office/drawing/2014/main" id="{FFA09145-BE55-C101-30DC-3114573FC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1121755"/>
            <a:ext cx="5286976" cy="528697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F888333-26B3-AB1A-AF3F-88E2E9EAB3C4}"/>
              </a:ext>
            </a:extLst>
          </p:cNvPr>
          <p:cNvSpPr txBox="1"/>
          <p:nvPr/>
        </p:nvSpPr>
        <p:spPr>
          <a:xfrm>
            <a:off x="8471014" y="641832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鼻呼吸过程中脑部变化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E4E34A-A21B-0C8E-AAA7-AB4847C27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665"/>
          <a:stretch/>
        </p:blipFill>
        <p:spPr>
          <a:xfrm>
            <a:off x="425568" y="1916832"/>
            <a:ext cx="2594340" cy="45000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CEC8A4-46A5-0157-8BF0-ADFFA3E13A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440"/>
          <a:stretch/>
        </p:blipFill>
        <p:spPr>
          <a:xfrm>
            <a:off x="3461908" y="1916832"/>
            <a:ext cx="3138148" cy="4501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A86B5F2-941B-8E71-0D3B-F6BCAF3FD52C}"/>
              </a:ext>
            </a:extLst>
          </p:cNvPr>
          <p:cNvSpPr txBox="1"/>
          <p:nvPr/>
        </p:nvSpPr>
        <p:spPr>
          <a:xfrm>
            <a:off x="4727848" y="6418325"/>
            <a:ext cx="9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呼吸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DE6BBFF-86FF-6FF8-29DC-8CC278E20A15}"/>
              </a:ext>
            </a:extLst>
          </p:cNvPr>
          <p:cNvSpPr txBox="1"/>
          <p:nvPr/>
        </p:nvSpPr>
        <p:spPr>
          <a:xfrm>
            <a:off x="1232373" y="6416906"/>
            <a:ext cx="9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吸气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500BC17-47C4-D0F2-D22D-2031D0597C82}"/>
              </a:ext>
            </a:extLst>
          </p:cNvPr>
          <p:cNvGrpSpPr/>
          <p:nvPr/>
        </p:nvGrpSpPr>
        <p:grpSpPr>
          <a:xfrm>
            <a:off x="8730395" y="181259"/>
            <a:ext cx="1548172" cy="984885"/>
            <a:chOff x="7212124" y="181259"/>
            <a:chExt cx="1548172" cy="98488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8F40272-CB6C-0541-D59D-FF36B4AAC717}"/>
                </a:ext>
              </a:extLst>
            </p:cNvPr>
            <p:cNvSpPr/>
            <p:nvPr/>
          </p:nvSpPr>
          <p:spPr>
            <a:xfrm>
              <a:off x="7248128" y="188640"/>
              <a:ext cx="1512168" cy="648072"/>
            </a:xfrm>
            <a:prstGeom prst="rect">
              <a:avLst/>
            </a:prstGeom>
            <a:solidFill>
              <a:srgbClr val="7030A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D6B2811-0561-8A5C-A372-422A8E640C54}"/>
                </a:ext>
              </a:extLst>
            </p:cNvPr>
            <p:cNvSpPr txBox="1"/>
            <p:nvPr/>
          </p:nvSpPr>
          <p:spPr>
            <a:xfrm>
              <a:off x="7212124" y="18125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回路中的脑脊液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9184C20-A781-3633-B186-90092829D6B2}"/>
              </a:ext>
            </a:extLst>
          </p:cNvPr>
          <p:cNvGrpSpPr/>
          <p:nvPr/>
        </p:nvGrpSpPr>
        <p:grpSpPr>
          <a:xfrm>
            <a:off x="7173141" y="181259"/>
            <a:ext cx="1584176" cy="984885"/>
            <a:chOff x="7248128" y="507429"/>
            <a:chExt cx="1584176" cy="98488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E9554AC-2B10-43D7-21BD-853C7FE01F9D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E6DEE89-01C8-4727-52CA-0DF6FEEAECD8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深呼吸回路概述</a:t>
              </a:r>
            </a:p>
            <a:p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82E2040-3E3E-31E6-30C4-388AB9CE792A}"/>
              </a:ext>
            </a:extLst>
          </p:cNvPr>
          <p:cNvGrpSpPr/>
          <p:nvPr/>
        </p:nvGrpSpPr>
        <p:grpSpPr>
          <a:xfrm>
            <a:off x="10221394" y="181259"/>
            <a:ext cx="1584176" cy="665047"/>
            <a:chOff x="7248128" y="507429"/>
            <a:chExt cx="1584176" cy="66504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98804C1-5DDF-652E-865A-582FC8020E8D}"/>
                </a:ext>
              </a:extLst>
            </p:cNvPr>
            <p:cNvSpPr/>
            <p:nvPr/>
          </p:nvSpPr>
          <p:spPr>
            <a:xfrm>
              <a:off x="7320136" y="524404"/>
              <a:ext cx="1512168" cy="648072"/>
            </a:xfrm>
            <a:prstGeom prst="rect">
              <a:avLst/>
            </a:prstGeom>
            <a:solidFill>
              <a:srgbClr val="002060">
                <a:alpha val="7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F9E4A3C-6DF9-2F81-62D7-75F21E87466A}"/>
                </a:ext>
              </a:extLst>
            </p:cNvPr>
            <p:cNvSpPr txBox="1"/>
            <p:nvPr/>
          </p:nvSpPr>
          <p:spPr>
            <a:xfrm>
              <a:off x="7248128" y="50742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ea typeface="华文楷体" panose="02010600040101010101" pitchFamily="2" charset="-122"/>
                </a:rPr>
                <a:t>讨论与思考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539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首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上方图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背景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背景图标_无分割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下方图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56965</TotalTime>
  <Words>1498</Words>
  <Application>Microsoft Office PowerPoint</Application>
  <PresentationFormat>宽屏</PresentationFormat>
  <Paragraphs>158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黑体</vt:lpstr>
      <vt:lpstr>华文楷体</vt:lpstr>
      <vt:lpstr>首页</vt:lpstr>
      <vt:lpstr>上方图标</vt:lpstr>
      <vt:lpstr>背景图标</vt:lpstr>
      <vt:lpstr>背景图标_无分割线</vt:lpstr>
      <vt:lpstr>下方图标</vt:lpstr>
      <vt:lpstr>PowerPoint 演示文稿</vt:lpstr>
      <vt:lpstr>PowerPoint 演示文稿</vt:lpstr>
      <vt:lpstr>PowerPoint 演示文稿</vt:lpstr>
      <vt:lpstr>深呼吸回路概述</vt:lpstr>
      <vt:lpstr>深呼吸回路概述</vt:lpstr>
      <vt:lpstr>PowerPoint 演示文稿</vt:lpstr>
      <vt:lpstr>PowerPoint 演示文稿</vt:lpstr>
      <vt:lpstr>PowerPoint 演示文稿</vt:lpstr>
      <vt:lpstr>深呼吸过程脑脊液变化</vt:lpstr>
      <vt:lpstr>回顾深呼吸作用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HC Gao</cp:lastModifiedBy>
  <cp:revision>2922</cp:revision>
  <dcterms:created xsi:type="dcterms:W3CDTF">2012-09-28T12:41:30Z</dcterms:created>
  <dcterms:modified xsi:type="dcterms:W3CDTF">2024-11-11T11:19:41Z</dcterms:modified>
</cp:coreProperties>
</file>