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1" r:id="rId2"/>
    <p:sldId id="355" r:id="rId3"/>
    <p:sldId id="397" r:id="rId4"/>
    <p:sldId id="398" r:id="rId5"/>
    <p:sldId id="401" r:id="rId6"/>
    <p:sldId id="407" r:id="rId7"/>
    <p:sldId id="393" r:id="rId8"/>
    <p:sldId id="409" r:id="rId9"/>
    <p:sldId id="410" r:id="rId10"/>
    <p:sldId id="399" r:id="rId11"/>
    <p:sldId id="406" r:id="rId12"/>
    <p:sldId id="412" r:id="rId13"/>
    <p:sldId id="405" r:id="rId14"/>
    <p:sldId id="403" r:id="rId15"/>
    <p:sldId id="388" r:id="rId16"/>
    <p:sldId id="27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ze Jiang" initials="MJ" lastIdx="1" clrIdx="0">
    <p:extLst>
      <p:ext uri="{19B8F6BF-5375-455C-9EA6-DF929625EA0E}">
        <p15:presenceInfo xmlns:p15="http://schemas.microsoft.com/office/powerpoint/2012/main" userId="4426a31fbf0248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A"/>
    <a:srgbClr val="763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17" d="100"/>
          <a:sy n="117" d="100"/>
        </p:scale>
        <p:origin x="446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A4A7B-16BD-4D7C-B0FE-6A788792C051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8C701-DDE3-453F-BFB4-6478D04BB8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8C701-DDE3-453F-BFB4-6478D04BB8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25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095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30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95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48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91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8C701-DDE3-453F-BFB4-6478D04BB8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4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8C701-DDE3-453F-BFB4-6478D04BB8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4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35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21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09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94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52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8C701-DDE3-453F-BFB4-6478D04BB8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7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89776" y="2094931"/>
            <a:ext cx="9144000" cy="1334069"/>
          </a:xfrm>
        </p:spPr>
        <p:txBody>
          <a:bodyPr anchor="b">
            <a:normAutofit/>
          </a:bodyPr>
          <a:lstStyle>
            <a:lvl1pPr algn="ctr">
              <a:defRPr sz="5400" b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000438" y="4447718"/>
            <a:ext cx="4639112" cy="545531"/>
          </a:xfrm>
        </p:spPr>
        <p:txBody>
          <a:bodyPr/>
          <a:lstStyle>
            <a:lvl1pPr marL="0" indent="0" algn="l">
              <a:buNone/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报告人</a:t>
            </a:r>
          </a:p>
        </p:txBody>
      </p: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451" y="249747"/>
            <a:ext cx="7067200" cy="826466"/>
          </a:xfrm>
          <a:prstGeom prst="rect">
            <a:avLst/>
          </a:prstGeom>
        </p:spPr>
      </p:pic>
      <p:sp>
        <p:nvSpPr>
          <p:cNvPr id="20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7000438" y="5185449"/>
            <a:ext cx="4639112" cy="5461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时间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932" y="301946"/>
            <a:ext cx="5139112" cy="434543"/>
          </a:xfrm>
        </p:spPr>
        <p:txBody>
          <a:bodyPr>
            <a:noAutofit/>
          </a:bodyPr>
          <a:lstStyle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7144"/>
            <a:ext cx="10515600" cy="437962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20086" y="6325220"/>
            <a:ext cx="61769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fld id="{503EFCB0-B543-46D3-8407-4F9A21000D51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957" y="301946"/>
            <a:ext cx="502747" cy="502747"/>
          </a:xfrm>
          <a:prstGeom prst="rect">
            <a:avLst/>
          </a:prstGeom>
        </p:spPr>
      </p:pic>
      <p:pic>
        <p:nvPicPr>
          <p:cNvPr id="9" name="图形 8"/>
          <p:cNvPicPr/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8932" y="826183"/>
            <a:ext cx="10080000" cy="21600"/>
          </a:xfrm>
          <a:prstGeom prst="rect">
            <a:avLst/>
          </a:prstGeom>
        </p:spPr>
      </p:pic>
      <p:pic>
        <p:nvPicPr>
          <p:cNvPr id="11" name="图形 10"/>
          <p:cNvPicPr/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8932" y="6480205"/>
            <a:ext cx="8640000" cy="21600"/>
          </a:xfrm>
          <a:prstGeom prst="rect">
            <a:avLst/>
          </a:prstGeom>
        </p:spPr>
      </p:pic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5376" y="6171359"/>
            <a:ext cx="617692" cy="6176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3"/>
          </p:nvPr>
        </p:nvSpPr>
        <p:spPr>
          <a:xfrm>
            <a:off x="1348932" y="937477"/>
            <a:ext cx="5126037" cy="445412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9988" y="1081391"/>
            <a:ext cx="5760000" cy="21600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53" y="595808"/>
            <a:ext cx="1137787" cy="971165"/>
          </a:xfrm>
          <a:prstGeom prst="rect">
            <a:avLst/>
          </a:prstGeom>
        </p:spPr>
      </p:pic>
      <p:sp>
        <p:nvSpPr>
          <p:cNvPr id="33" name="内容占位符 1"/>
          <p:cNvSpPr>
            <a:spLocks noGrp="1"/>
          </p:cNvSpPr>
          <p:nvPr userDrawn="1"/>
        </p:nvSpPr>
        <p:spPr>
          <a:xfrm>
            <a:off x="351524" y="6191926"/>
            <a:ext cx="4037170" cy="647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32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1143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rgbClr val="5C307D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报告时间：</a:t>
            </a:r>
            <a:r>
              <a:rPr lang="en-US" altLang="zh-CN" sz="2800" b="1" dirty="0">
                <a:solidFill>
                  <a:srgbClr val="5C307D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10 min</a:t>
            </a:r>
            <a:endParaRPr lang="zh-CN" altLang="en-US" sz="2800" b="1" dirty="0">
              <a:solidFill>
                <a:srgbClr val="5C307D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10"/>
          </p:nvPr>
        </p:nvSpPr>
        <p:spPr>
          <a:xfrm>
            <a:off x="2711588" y="479746"/>
            <a:ext cx="4876800" cy="4988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8" name="图形 77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5376" y="6171359"/>
            <a:ext cx="617692" cy="617692"/>
          </a:xfrm>
          <a:prstGeom prst="rect">
            <a:avLst/>
          </a:prstGeom>
        </p:spPr>
      </p:pic>
      <p:sp>
        <p:nvSpPr>
          <p:cNvPr id="8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20086" y="6325220"/>
            <a:ext cx="61769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fld id="{503EFCB0-B543-46D3-8407-4F9A21000D51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1" name="图形 80"/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7907" y="6480205"/>
            <a:ext cx="5400000" cy="2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/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9988" y="1081391"/>
            <a:ext cx="5760000" cy="21600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53" y="595808"/>
            <a:ext cx="1137787" cy="97116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/>
          </p:nvPr>
        </p:nvSpPr>
        <p:spPr>
          <a:xfrm>
            <a:off x="2711588" y="479746"/>
            <a:ext cx="4876800" cy="49887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8" name="图形 77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25376" y="6171359"/>
            <a:ext cx="617692" cy="617692"/>
          </a:xfrm>
          <a:prstGeom prst="rect">
            <a:avLst/>
          </a:prstGeom>
        </p:spPr>
      </p:pic>
      <p:sp>
        <p:nvSpPr>
          <p:cNvPr id="8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20086" y="6325220"/>
            <a:ext cx="61769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fld id="{503EFCB0-B543-46D3-8407-4F9A21000D51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形 8"/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8932" y="6480205"/>
            <a:ext cx="8640000" cy="21600"/>
          </a:xfrm>
          <a:prstGeom prst="rect">
            <a:avLst/>
          </a:prstGeom>
        </p:spPr>
      </p:pic>
      <p:sp>
        <p:nvSpPr>
          <p:cNvPr id="1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381438" y="4765828"/>
            <a:ext cx="4639112" cy="545531"/>
          </a:xfrm>
        </p:spPr>
        <p:txBody>
          <a:bodyPr/>
          <a:lstStyle>
            <a:lvl1pPr marL="0" indent="0" algn="l">
              <a:buNone/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报告人</a:t>
            </a:r>
          </a:p>
        </p:txBody>
      </p:sp>
      <p:sp>
        <p:nvSpPr>
          <p:cNvPr id="11" name="文本占位符 19"/>
          <p:cNvSpPr>
            <a:spLocks noGrp="1"/>
          </p:cNvSpPr>
          <p:nvPr>
            <p:ph type="body" sz="quarter" idx="13" hasCustomPrompt="1"/>
          </p:nvPr>
        </p:nvSpPr>
        <p:spPr>
          <a:xfrm>
            <a:off x="7381438" y="5503559"/>
            <a:ext cx="4639112" cy="5461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kern="1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时间</a:t>
            </a:r>
          </a:p>
        </p:txBody>
      </p:sp>
      <p:sp>
        <p:nvSpPr>
          <p:cNvPr id="1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636240"/>
            <a:ext cx="9144000" cy="1334069"/>
          </a:xfrm>
        </p:spPr>
        <p:txBody>
          <a:bodyPr anchor="b">
            <a:normAutofit/>
          </a:bodyPr>
          <a:lstStyle>
            <a:lvl1pPr algn="ctr">
              <a:defRPr sz="4400" b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请各位老师同学批评指正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eb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ebp"/><Relationship Id="rId5" Type="http://schemas.openxmlformats.org/officeDocument/2006/relationships/image" Target="../media/image40.webp"/><Relationship Id="rId4" Type="http://schemas.openxmlformats.org/officeDocument/2006/relationships/image" Target="../media/image39.web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038158" y="3248297"/>
            <a:ext cx="10115684" cy="70832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Predict Obstructive Sleep Apnea</a:t>
            </a:r>
            <a:b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怎样预测睡眠呼吸暂停</a:t>
            </a:r>
            <a:endParaRPr lang="zh-CN" altLang="en-US" sz="360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9730814" y="4916818"/>
            <a:ext cx="2054786" cy="545531"/>
          </a:xfrm>
        </p:spPr>
        <p:txBody>
          <a:bodyPr/>
          <a:lstStyle/>
          <a:p>
            <a:r>
              <a:rPr lang="zh-CN" altLang="en-US" dirty="0"/>
              <a:t>姜明泽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9311685" y="5438298"/>
            <a:ext cx="1557420" cy="406347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Apple</a:t>
            </a:r>
            <a:r>
              <a:rPr lang="zh-CN" altLang="en-US" sz="4000" b="1" kern="100" dirty="0">
                <a:solidFill>
                  <a:srgbClr val="763783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临床验证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srgbClr val="763783"/>
              </a:solidFill>
              <a:effectLst/>
              <a:uLnTx/>
              <a:uFillTx/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6EDED0-6255-F036-F270-DC4AB3EE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21" y="945895"/>
            <a:ext cx="7489978" cy="45248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CCF7B8-1246-A8EA-F894-5E84E475A31C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Estimating Breathing Disturbances and Sleep Apnea Risk from Apple Watch | September 2024</a:t>
            </a:r>
            <a:endParaRPr lang="zh-CN" altLang="en-US" sz="11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6600A0-CBE2-4975-7440-AD22DF7F0807}"/>
              </a:ext>
            </a:extLst>
          </p:cNvPr>
          <p:cNvSpPr txBox="1"/>
          <p:nvPr/>
        </p:nvSpPr>
        <p:spPr>
          <a:xfrm>
            <a:off x="533649" y="979249"/>
            <a:ext cx="3581151" cy="2316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数据采集与双盲处理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参与者佩戴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Apple Watch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个晚上，并使用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HSAT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设备进行至少两个晚上的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HSAT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记录做基准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由两名技术人员对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HSAT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记录进行评分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由一名睡眠临床医生对评分结果修正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选取两个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HSAT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中评分高的值作为基准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16AFAF7-C032-7E45-19E5-82269C6B5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49" y="3244744"/>
            <a:ext cx="6669375" cy="303413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D583C21A-9869-2121-D9DD-2109159E8E43}"/>
              </a:ext>
            </a:extLst>
          </p:cNvPr>
          <p:cNvSpPr/>
          <p:nvPr/>
        </p:nvSpPr>
        <p:spPr>
          <a:xfrm>
            <a:off x="2982290" y="4310477"/>
            <a:ext cx="3395388" cy="289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F08F279-EB63-A58F-4C84-B81BCBFDF9B2}"/>
              </a:ext>
            </a:extLst>
          </p:cNvPr>
          <p:cNvSpPr txBox="1"/>
          <p:nvPr/>
        </p:nvSpPr>
        <p:spPr>
          <a:xfrm>
            <a:off x="7465308" y="5053872"/>
            <a:ext cx="4377611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流行病学加权结果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灵敏度：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66.3%  </a:t>
            </a:r>
            <a:r>
              <a:rPr lang="pl-PL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(95% CI: 62.2% to 70.3%)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特异性：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98.5%</a:t>
            </a:r>
            <a:r>
              <a:rPr lang="pl-PL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pl-PL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(95% CI: 98.0% to 99.0%)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97D9B0D-6C2E-D893-996B-FD90F449FC41}"/>
              </a:ext>
            </a:extLst>
          </p:cNvPr>
          <p:cNvSpPr/>
          <p:nvPr/>
        </p:nvSpPr>
        <p:spPr>
          <a:xfrm>
            <a:off x="609441" y="5565743"/>
            <a:ext cx="4410621" cy="3463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ABFDBF3-37D4-647F-632E-672271CD83B6}"/>
              </a:ext>
            </a:extLst>
          </p:cNvPr>
          <p:cNvSpPr/>
          <p:nvPr/>
        </p:nvSpPr>
        <p:spPr>
          <a:xfrm>
            <a:off x="2982290" y="5219816"/>
            <a:ext cx="3395388" cy="289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7CCBFBC2-561A-5802-5325-6F67AE952C7A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12D7287-54CA-77EE-ABB8-BF61E66AC6FA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EC74169D-7CC3-9B56-3F23-2485014A2EFF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80DD7897-A044-B11E-E22B-12F7DC9F22F3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B2A5D3B7-03ED-A731-09B9-3225C51A3F2A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32" name="半闭框 31">
            <a:extLst>
              <a:ext uri="{FF2B5EF4-FFF2-40B4-BE49-F238E27FC236}">
                <a16:creationId xmlns:a16="http://schemas.microsoft.com/office/drawing/2014/main" id="{EC49CBD2-17C4-1F1C-93E1-D73491DDDEC9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半闭框 32">
            <a:extLst>
              <a:ext uri="{FF2B5EF4-FFF2-40B4-BE49-F238E27FC236}">
                <a16:creationId xmlns:a16="http://schemas.microsoft.com/office/drawing/2014/main" id="{92ED5909-5765-F7B7-5AE0-A16C7DD70D7C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45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Apple</a:t>
            </a:r>
            <a:r>
              <a:rPr lang="zh-CN" altLang="en-US" sz="4000" b="1" kern="100" dirty="0">
                <a:solidFill>
                  <a:srgbClr val="763783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临床结果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srgbClr val="763783"/>
              </a:solidFill>
              <a:effectLst/>
              <a:uLnTx/>
              <a:uFillTx/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09A5261-AEC3-36D2-DBBC-EF2B148D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4" y="1056849"/>
            <a:ext cx="6669375" cy="30341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EE5AEC-CC60-4838-9D26-2D7798541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09" y="1638212"/>
            <a:ext cx="4727122" cy="441198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9EF79F4-1435-0431-CDE8-9B0F62B3AEAA}"/>
              </a:ext>
            </a:extLst>
          </p:cNvPr>
          <p:cNvSpPr/>
          <p:nvPr/>
        </p:nvSpPr>
        <p:spPr>
          <a:xfrm>
            <a:off x="2938697" y="2460305"/>
            <a:ext cx="1264920" cy="289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85FF367-595D-48BD-A6C4-D7A516878229}"/>
              </a:ext>
            </a:extLst>
          </p:cNvPr>
          <p:cNvSpPr/>
          <p:nvPr/>
        </p:nvSpPr>
        <p:spPr>
          <a:xfrm>
            <a:off x="2938697" y="1853295"/>
            <a:ext cx="1264920" cy="289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CBDE8C1-B5AB-A1B4-74E2-CE3C1E8EAF0D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Estimating Breathing Disturbances and Sleep Apnea Risk from Apple Watch | September 2024</a:t>
            </a:r>
            <a:endParaRPr lang="zh-CN" altLang="en-US" sz="11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EEFE7A-D276-DBE8-5774-C2CDE9F8CB6C}"/>
              </a:ext>
            </a:extLst>
          </p:cNvPr>
          <p:cNvSpPr txBox="1"/>
          <p:nvPr/>
        </p:nvSpPr>
        <p:spPr>
          <a:xfrm>
            <a:off x="475304" y="4090985"/>
            <a:ext cx="5620696" cy="1670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灵敏度与特异性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正常参与人员的特异性：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pl-PL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 CI: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99.3</a:t>
            </a:r>
            <a:r>
              <a:rPr lang="pl-PL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% to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pl-PL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表明所有算法结果为“阳性”的参与者至少患有轻度睡眠呼吸暂停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重度睡眠呼吸暂停的灵敏度：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89.1%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pl-PL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95% CI: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83.7</a:t>
            </a:r>
            <a:r>
              <a:rPr lang="pl-PL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% to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93.2</a:t>
            </a:r>
            <a:r>
              <a:rPr lang="pl-PL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表明大多数严重病例都得到了识别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D2521E-D8FA-7EF1-2691-D2AF22EBA715}"/>
              </a:ext>
            </a:extLst>
          </p:cNvPr>
          <p:cNvSpPr txBox="1"/>
          <p:nvPr/>
        </p:nvSpPr>
        <p:spPr>
          <a:xfrm>
            <a:off x="8571743" y="1323186"/>
            <a:ext cx="1441126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误差容忍度考量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2E1D34B-F77E-8C52-6C19-B50C7CB5E934}"/>
              </a:ext>
            </a:extLst>
          </p:cNvPr>
          <p:cNvSpPr txBox="1"/>
          <p:nvPr/>
        </p:nvSpPr>
        <p:spPr>
          <a:xfrm>
            <a:off x="10408205" y="2662759"/>
            <a:ext cx="1441126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91.4%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7B47D6C-29D3-4A58-49C2-D5F31B67E352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98E6E97-E8F7-26BA-38DE-000594155502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52CF2400-6ACF-78EC-68A1-3415425F0473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02073CA-5C24-CD16-E50E-A154C20F379B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9A81BBA-2A4E-2E45-F56A-E1EB25D39D9D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24" name="半闭框 23">
            <a:extLst>
              <a:ext uri="{FF2B5EF4-FFF2-40B4-BE49-F238E27FC236}">
                <a16:creationId xmlns:a16="http://schemas.microsoft.com/office/drawing/2014/main" id="{2218CCC4-0560-55E6-DD73-1CB3FFD21E98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半闭框 24">
            <a:extLst>
              <a:ext uri="{FF2B5EF4-FFF2-40B4-BE49-F238E27FC236}">
                <a16:creationId xmlns:a16="http://schemas.microsoft.com/office/drawing/2014/main" id="{E848E5FB-A30B-3E0A-3C1D-47DA14067CB3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78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问卷调查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B802F68-2C54-6115-C6AC-465A7D14204B}"/>
              </a:ext>
            </a:extLst>
          </p:cNvPr>
          <p:cNvSpPr txBox="1"/>
          <p:nvPr/>
        </p:nvSpPr>
        <p:spPr>
          <a:xfrm>
            <a:off x="548116" y="784604"/>
            <a:ext cx="11095767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通过问卷筛查高危 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OSA </a:t>
            </a:r>
            <a:r>
              <a: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患者是一种简单和实用的方法，常用的问卷包括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Epworth</a:t>
            </a:r>
            <a:r>
              <a: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嗜睡量表、</a:t>
            </a:r>
            <a:r>
              <a:rPr lang="en-US" altLang="zh-CN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STOP-Bang</a:t>
            </a:r>
            <a:r>
              <a:rPr lang="zh-CN" altLang="en-US" sz="1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问卷等。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F1A84DC-7AF0-D912-B5CE-AC734F82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53" r="26802"/>
          <a:stretch/>
        </p:blipFill>
        <p:spPr>
          <a:xfrm>
            <a:off x="6818400" y="1607435"/>
            <a:ext cx="4050286" cy="277774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82D2BE7-A619-25B0-EC3E-94FCA3D55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689" y="4385178"/>
            <a:ext cx="3686424" cy="161031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7090C14A-D4F9-51BD-0FA9-FDC8FF7BA1AC}"/>
              </a:ext>
            </a:extLst>
          </p:cNvPr>
          <p:cNvSpPr/>
          <p:nvPr/>
        </p:nvSpPr>
        <p:spPr>
          <a:xfrm>
            <a:off x="6195167" y="1229773"/>
            <a:ext cx="5296752" cy="5027688"/>
          </a:xfrm>
          <a:prstGeom prst="rect">
            <a:avLst/>
          </a:prstGeom>
          <a:noFill/>
          <a:ln w="28575">
            <a:solidFill>
              <a:srgbClr val="763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D1EE5227-D4E6-72FE-2F02-556F93A3A2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41985" b="91817"/>
          <a:stretch/>
        </p:blipFill>
        <p:spPr>
          <a:xfrm>
            <a:off x="7144714" y="1363636"/>
            <a:ext cx="3199911" cy="2798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97442EA-3295-7FAA-5C03-01A2CE37D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22" y="3101798"/>
            <a:ext cx="4978057" cy="308471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69E8E1-CA88-E45D-C73E-4DCD28E8A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089" y="1363636"/>
            <a:ext cx="4572125" cy="1781293"/>
          </a:xfrm>
          <a:prstGeom prst="rect">
            <a:avLst/>
          </a:prstGeom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844B1D86-3CF1-46D6-CB4C-802E7D78FD90}"/>
              </a:ext>
            </a:extLst>
          </p:cNvPr>
          <p:cNvSpPr/>
          <p:nvPr/>
        </p:nvSpPr>
        <p:spPr>
          <a:xfrm>
            <a:off x="667776" y="1239900"/>
            <a:ext cx="5296752" cy="5027688"/>
          </a:xfrm>
          <a:prstGeom prst="rect">
            <a:avLst/>
          </a:prstGeom>
          <a:noFill/>
          <a:ln w="28575">
            <a:solidFill>
              <a:srgbClr val="763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4F3BB9CC-55D5-7585-E9F1-6E98B33302E0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B12C54E2-4C0A-0232-C079-E1699C5F2DFD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D567A5C3-A872-90CC-9440-B16A60D4A145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D8916A24-CD49-9288-935C-E16622045491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E7C11FEA-27C1-14C8-0301-BE4CB60A111C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48" name="半闭框 47">
            <a:extLst>
              <a:ext uri="{FF2B5EF4-FFF2-40B4-BE49-F238E27FC236}">
                <a16:creationId xmlns:a16="http://schemas.microsoft.com/office/drawing/2014/main" id="{A838F8FC-B23F-10D8-C099-64F5B6D1B454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半闭框 48">
            <a:extLst>
              <a:ext uri="{FF2B5EF4-FFF2-40B4-BE49-F238E27FC236}">
                <a16:creationId xmlns:a16="http://schemas.microsoft.com/office/drawing/2014/main" id="{8740F371-4649-B385-21ED-026FF1EDF50B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3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kern="100" dirty="0">
                <a:solidFill>
                  <a:srgbClr val="763783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影像建模仿真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srgbClr val="763783"/>
              </a:solidFill>
              <a:effectLst/>
              <a:uLnTx/>
              <a:uFillTx/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F4E098D-2F49-847D-8552-D9BEC2B15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70" y="1040241"/>
            <a:ext cx="4484915" cy="25081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452047-EF22-C016-4BDE-9D71023E0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1" y="3869643"/>
            <a:ext cx="4824701" cy="236351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35A77B6-DE11-FFE8-425E-8CD5B1564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6" y="3789114"/>
            <a:ext cx="4824701" cy="244404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3B7F025-E651-FCAE-8976-FEFDB206D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2" y="1178481"/>
            <a:ext cx="5353743" cy="236992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32F2AC7-2E50-9AD6-142D-0DDF0AD1FDCC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Evaluation of human obstructive sleep apnea using computational fluid dynamics[J].Communications Biology, 2019</a:t>
            </a:r>
            <a:endParaRPr lang="zh-CN" altLang="en-US" sz="1100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FCDDC20-8827-6B99-56E4-2CE998E426DB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2C55841-B215-EFA6-967D-CD66D59795D9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702A968-46DF-57D8-90DD-A7F32B234F84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854EE17-5378-1543-2C7C-853D21E0FE90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727C463A-905F-A8B1-A4F8-A7E344706799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27" name="半闭框 26">
            <a:extLst>
              <a:ext uri="{FF2B5EF4-FFF2-40B4-BE49-F238E27FC236}">
                <a16:creationId xmlns:a16="http://schemas.microsoft.com/office/drawing/2014/main" id="{D65D9A9F-87B1-1DF8-4FC7-3A95EBDBF09E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半闭框 27">
            <a:extLst>
              <a:ext uri="{FF2B5EF4-FFF2-40B4-BE49-F238E27FC236}">
                <a16:creationId xmlns:a16="http://schemas.microsoft.com/office/drawing/2014/main" id="{33509510-06E3-7202-FF56-07CF9B5FC495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2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kern="100" dirty="0">
                <a:solidFill>
                  <a:srgbClr val="763783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多维传感器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srgbClr val="763783"/>
              </a:solidFill>
              <a:effectLst/>
              <a:uLnTx/>
              <a:uFillTx/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71495F5-BDF4-112F-095B-88FA3A6180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8" y="1056849"/>
            <a:ext cx="5107804" cy="50482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AAFBE98-98E4-4E6E-FDCE-04AE7BB10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8" y="961356"/>
            <a:ext cx="5062027" cy="523919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5649919-7EF6-02BA-6265-359D4A67A151}"/>
              </a:ext>
            </a:extLst>
          </p:cNvPr>
          <p:cNvSpPr txBox="1"/>
          <p:nvPr/>
        </p:nvSpPr>
        <p:spPr>
          <a:xfrm>
            <a:off x="7809153" y="6194415"/>
            <a:ext cx="2582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 err="1"/>
              <a:t>Shinjae</a:t>
            </a:r>
            <a:r>
              <a:rPr lang="en-US" altLang="zh-CN" sz="1100" dirty="0"/>
              <a:t> Kwon</a:t>
            </a:r>
            <a:r>
              <a:rPr lang="zh-CN" altLang="en-US" sz="1100" dirty="0"/>
              <a:t>, Science Advances, 202</a:t>
            </a:r>
            <a:r>
              <a:rPr lang="en-US" altLang="zh-CN" sz="1100" dirty="0"/>
              <a:t>3</a:t>
            </a:r>
            <a:endParaRPr lang="zh-CN" altLang="en-US" sz="11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25F6E2-9A8C-7DAA-E9AC-6CA04B8D0493}"/>
              </a:ext>
            </a:extLst>
          </p:cNvPr>
          <p:cNvSpPr txBox="1"/>
          <p:nvPr/>
        </p:nvSpPr>
        <p:spPr>
          <a:xfrm>
            <a:off x="3030470" y="6063610"/>
            <a:ext cx="2445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/>
              <a:t>Zavanelli N , Science Advances, 2021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08A24FEF-2004-FE7D-D30B-EAF8E1E960F7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3F161212-91FB-A117-2FD9-15189769AD9E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C906206A-F41C-DC4A-547D-FE1987061DA7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F87E4EF6-EEF5-9837-E37B-1FA6F6525446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C5783BDE-CC04-8E20-3E0C-FABECAABEC20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29" name="半闭框 28">
            <a:extLst>
              <a:ext uri="{FF2B5EF4-FFF2-40B4-BE49-F238E27FC236}">
                <a16:creationId xmlns:a16="http://schemas.microsoft.com/office/drawing/2014/main" id="{AEBB2593-5F16-4CD1-BD98-0D85DC863CAE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半闭框 29">
            <a:extLst>
              <a:ext uri="{FF2B5EF4-FFF2-40B4-BE49-F238E27FC236}">
                <a16:creationId xmlns:a16="http://schemas.microsoft.com/office/drawing/2014/main" id="{641266ED-8F22-6C2C-6E98-2FF2BF5F9112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2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855DBF-FA4D-47A1-B2FA-CE5425517F5C}"/>
              </a:ext>
            </a:extLst>
          </p:cNvPr>
          <p:cNvSpPr txBox="1"/>
          <p:nvPr/>
        </p:nvSpPr>
        <p:spPr>
          <a:xfrm>
            <a:off x="951022" y="919512"/>
            <a:ext cx="9833888" cy="420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总结讨论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PSG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Apple Watch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小型化、集成化、便携化和睡眠低干扰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市场消费级产品的研发与测试精度进步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多数据融合，人工智能，柔性电子等新技术的融入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力学与影像学，解剖学的融合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舌下神经闭环刺激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识别呼吸相位，预测吸气的开始，在吸气时刺激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压力传感器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or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加速度传感器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识别呼吸暂停，预测暂停的发生，在暂停前刺激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识别呼吸暂停发生前的生理特征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识别精度和准确性，长期稳定性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特异性与灵敏性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9FA71007-C6FE-A936-A1AA-9A6F82B541B7}"/>
              </a:ext>
            </a:extLst>
          </p:cNvPr>
          <p:cNvSpPr txBox="1"/>
          <p:nvPr/>
        </p:nvSpPr>
        <p:spPr>
          <a:xfrm>
            <a:off x="1271299" y="1670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总结讨论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94C5FDF3-3FCF-F7DA-C6DA-E2856D44FD27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F2897B6-FC26-F816-507C-3D593D2A71F1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C856ED12-79CA-56D0-94D6-C8EE65457662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B694C34-EA68-1789-BC13-812270EC340F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A0BAF8D4-39B1-5B21-8B6B-C585683C2546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29" name="半闭框 28">
            <a:extLst>
              <a:ext uri="{FF2B5EF4-FFF2-40B4-BE49-F238E27FC236}">
                <a16:creationId xmlns:a16="http://schemas.microsoft.com/office/drawing/2014/main" id="{17CDC5F2-88A1-FF93-927E-A9EE1453BB38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半闭框 29">
            <a:extLst>
              <a:ext uri="{FF2B5EF4-FFF2-40B4-BE49-F238E27FC236}">
                <a16:creationId xmlns:a16="http://schemas.microsoft.com/office/drawing/2014/main" id="{F9E1F27B-F199-0BB4-D030-FEAC9053F7A4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5CBC0E18-B1E8-B89E-A8D9-A40007356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53" y="1255578"/>
            <a:ext cx="2066024" cy="194449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FFA369C-B65D-826F-3E3C-C7BDB28C5A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85" y="1471550"/>
            <a:ext cx="1188964" cy="1333504"/>
          </a:xfrm>
          <a:prstGeom prst="rect">
            <a:avLst/>
          </a:prstGeom>
        </p:spPr>
      </p:pic>
      <p:sp>
        <p:nvSpPr>
          <p:cNvPr id="33" name="箭头: 右 32">
            <a:extLst>
              <a:ext uri="{FF2B5EF4-FFF2-40B4-BE49-F238E27FC236}">
                <a16:creationId xmlns:a16="http://schemas.microsoft.com/office/drawing/2014/main" id="{6763C566-9988-7E25-07A3-73522C52FA4C}"/>
              </a:ext>
            </a:extLst>
          </p:cNvPr>
          <p:cNvSpPr/>
          <p:nvPr/>
        </p:nvSpPr>
        <p:spPr>
          <a:xfrm>
            <a:off x="7834279" y="1841862"/>
            <a:ext cx="37160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00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9721326" y="4715614"/>
            <a:ext cx="1485900" cy="545531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/>
              <a:t>姜明泽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9020175" y="5417834"/>
            <a:ext cx="2266950" cy="546100"/>
          </a:xfrm>
        </p:spPr>
        <p:txBody>
          <a:bodyPr>
            <a:normAutofit/>
          </a:bodyPr>
          <a:lstStyle/>
          <a:p>
            <a:pPr algn="r"/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1917874" y="2998559"/>
            <a:ext cx="835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敬请各位批评指正！</a:t>
            </a:r>
          </a:p>
        </p:txBody>
      </p:sp>
      <p:sp>
        <p:nvSpPr>
          <p:cNvPr id="4" name="标题 5">
            <a:extLst>
              <a:ext uri="{FF2B5EF4-FFF2-40B4-BE49-F238E27FC236}">
                <a16:creationId xmlns:a16="http://schemas.microsoft.com/office/drawing/2014/main" id="{57CCDF05-D447-5EC8-B483-E1D4BA265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220" y="394063"/>
            <a:ext cx="10115684" cy="70832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Predict Obstructive Sleep Apnea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461291F4-C26D-7A8E-31C3-98486892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EFCB0-B543-46D3-8407-4F9A21000D5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4B02A1B0-D8BF-BFB3-0EDE-7B499594360E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4BE6F4C-9171-AC4B-F9EE-A37CBDC9E823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CA1261C-2DCE-5CCC-EC8F-29B5CDFC4AD2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C8A4CA23-5DD9-3CB0-0AA1-5404895D5032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6563BEEC-F02F-EB41-2A2B-0E69C5CE6207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26" name="文本框 1">
            <a:extLst>
              <a:ext uri="{FF2B5EF4-FFF2-40B4-BE49-F238E27FC236}">
                <a16:creationId xmlns:a16="http://schemas.microsoft.com/office/drawing/2014/main" id="{FDCC30C4-BCAD-C2EF-10B9-1C90CBB54085}"/>
              </a:ext>
            </a:extLst>
          </p:cNvPr>
          <p:cNvSpPr txBox="1"/>
          <p:nvPr/>
        </p:nvSpPr>
        <p:spPr>
          <a:xfrm>
            <a:off x="1271299" y="167038"/>
            <a:ext cx="3576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Apple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检测</a:t>
            </a: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OSA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srgbClr val="763783"/>
              </a:solidFill>
              <a:effectLst/>
              <a:uLnTx/>
              <a:uFillTx/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半闭框 26">
            <a:extLst>
              <a:ext uri="{FF2B5EF4-FFF2-40B4-BE49-F238E27FC236}">
                <a16:creationId xmlns:a16="http://schemas.microsoft.com/office/drawing/2014/main" id="{E2AC597E-4217-A29D-A25D-F0A73430A438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半闭框 27">
            <a:extLst>
              <a:ext uri="{FF2B5EF4-FFF2-40B4-BE49-F238E27FC236}">
                <a16:creationId xmlns:a16="http://schemas.microsoft.com/office/drawing/2014/main" id="{91D5C22A-6070-AF22-C3AC-15EBF4E8E35D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B5BEE5-6591-EC02-6C3E-F646D00DC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62" y="3457105"/>
            <a:ext cx="1188964" cy="133350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CB0171E-5D8A-5335-FE1B-00ADBDF7928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9297" y="851851"/>
            <a:ext cx="3001520" cy="343586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39D565F-DB00-E916-88AA-FE841D2C0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32" y="980685"/>
            <a:ext cx="4229012" cy="2354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31D58C7-148D-510D-6A23-291DD4299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32" y="3441427"/>
            <a:ext cx="3082670" cy="2991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AD87CE7-0FE3-CA34-3648-6DD2ABA0F1C1}"/>
              </a:ext>
            </a:extLst>
          </p:cNvPr>
          <p:cNvSpPr/>
          <p:nvPr/>
        </p:nvSpPr>
        <p:spPr>
          <a:xfrm>
            <a:off x="3895544" y="242126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42BF8BF-1C27-115E-72BE-7528933C6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587" y="4216061"/>
            <a:ext cx="5659481" cy="2180815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C781F54D-BE21-5A28-3576-9D136584B0C2}"/>
              </a:ext>
            </a:extLst>
          </p:cNvPr>
          <p:cNvSpPr txBox="1"/>
          <p:nvPr/>
        </p:nvSpPr>
        <p:spPr>
          <a:xfrm>
            <a:off x="7643213" y="837406"/>
            <a:ext cx="3967855" cy="360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Apple Watch</a:t>
            </a:r>
            <a:r>
              <a:rPr lang="zh-CN" altLang="en-US" sz="1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的睡眠呼吸暂停检测功能则是利用了</a:t>
            </a: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手表内置的加速度计</a:t>
            </a:r>
            <a:r>
              <a:rPr lang="zh-CN" altLang="en-US" sz="1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，这个功能通过监测手腕上的微小运动变化，以识别那些与正常呼吸模式中断相关的现象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呼吸紊乱</a:t>
            </a:r>
            <a:r>
              <a:rPr lang="zh-CN" altLang="en-US" sz="1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，如果这样的干扰在多个晚上频繁出现，那么它们就可能是睡眠呼吸暂停的征兆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Apple Watch</a:t>
            </a:r>
            <a:r>
              <a:rPr lang="zh-CN" altLang="en-US" sz="1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收集</a:t>
            </a:r>
            <a:r>
              <a:rPr lang="en-US" altLang="zh-CN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天的数据</a:t>
            </a:r>
            <a:r>
              <a:rPr lang="zh-CN" altLang="en-US" sz="1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作为基准，进行对比分析；如果用户持续出现中度至重度睡眠呼吸暂停的迹象，它会发出警报</a:t>
            </a:r>
            <a:endParaRPr lang="en-US" altLang="zh-CN" sz="1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呼吸紊乱并不等同于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AHI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B4EBC9E-D7B6-93BF-F705-F7B6AEC92F84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https://www.apple.com.cn</a:t>
            </a:r>
            <a:endParaRPr lang="zh-CN" altLang="en-US" sz="11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0BB7D5-918D-B9D7-803B-CDF9613E54B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3361"/>
          <a:stretch/>
        </p:blipFill>
        <p:spPr>
          <a:xfrm>
            <a:off x="3820311" y="4991716"/>
            <a:ext cx="2157971" cy="13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2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461291F4-C26D-7A8E-31C3-98486892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EFCB0-B543-46D3-8407-4F9A21000D5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文本框 1">
            <a:extLst>
              <a:ext uri="{FF2B5EF4-FFF2-40B4-BE49-F238E27FC236}">
                <a16:creationId xmlns:a16="http://schemas.microsoft.com/office/drawing/2014/main" id="{FDCC30C4-BCAD-C2EF-10B9-1C90CBB54085}"/>
              </a:ext>
            </a:extLst>
          </p:cNvPr>
          <p:cNvSpPr txBox="1"/>
          <p:nvPr/>
        </p:nvSpPr>
        <p:spPr>
          <a:xfrm>
            <a:off x="1271299" y="167038"/>
            <a:ext cx="328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100" dirty="0">
                <a:solidFill>
                  <a:srgbClr val="763783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FDA</a:t>
            </a:r>
            <a:r>
              <a:rPr lang="zh-CN" altLang="en-US" sz="4000" b="1" kern="100" dirty="0">
                <a:solidFill>
                  <a:srgbClr val="763783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批准产品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srgbClr val="763783"/>
              </a:solidFill>
              <a:effectLst/>
              <a:uLnTx/>
              <a:uFillTx/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122822-FCAA-6D6A-69B6-0F05F5A9F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270" y="1076359"/>
            <a:ext cx="3540294" cy="34711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960F25-5B2A-84E6-1073-D2624CD18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91" y="1040546"/>
            <a:ext cx="4205653" cy="413762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E02D2E6-C5DE-2A0F-9E4A-AA48AC7F3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64" y="2681548"/>
            <a:ext cx="4730542" cy="33553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17B59DC-015B-F0F8-4FB5-094148F13218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https://www.fda.gov</a:t>
            </a:r>
            <a:endParaRPr lang="zh-CN" altLang="en-US" sz="11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4493CB1-2698-73A5-0FF2-0D8DC56BE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656" y="3608401"/>
            <a:ext cx="4079557" cy="2526858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B91D60FB-C15F-DA89-B52E-541D6A8E0364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17059E42-213A-ACBE-7B52-E312B84EDD06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E0B53B09-2552-C7F1-C40C-508014FB2BA5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D77A0AD-56E6-8430-BF7F-1075C996C45C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C4EE759E-4FE6-5583-A32D-C24EB5BDACDA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35" name="半闭框 34">
            <a:extLst>
              <a:ext uri="{FF2B5EF4-FFF2-40B4-BE49-F238E27FC236}">
                <a16:creationId xmlns:a16="http://schemas.microsoft.com/office/drawing/2014/main" id="{2ED33AA3-EDA8-D1E3-A2EE-607EA75363A0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半闭框 36">
            <a:extLst>
              <a:ext uri="{FF2B5EF4-FFF2-40B4-BE49-F238E27FC236}">
                <a16:creationId xmlns:a16="http://schemas.microsoft.com/office/drawing/2014/main" id="{CF827DAA-4088-CC51-4ED4-B76BCC029599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3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461291F4-C26D-7A8E-31C3-98486892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EFCB0-B543-46D3-8407-4F9A21000D5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文本框 1">
            <a:extLst>
              <a:ext uri="{FF2B5EF4-FFF2-40B4-BE49-F238E27FC236}">
                <a16:creationId xmlns:a16="http://schemas.microsoft.com/office/drawing/2014/main" id="{FDCC30C4-BCAD-C2EF-10B9-1C90CBB54085}"/>
              </a:ext>
            </a:extLst>
          </p:cNvPr>
          <p:cNvSpPr txBox="1"/>
          <p:nvPr/>
        </p:nvSpPr>
        <p:spPr>
          <a:xfrm>
            <a:off x="1271299" y="1670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友商产品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87D5E1-2425-0D3D-0C47-EC1EC88EC32E}"/>
              </a:ext>
            </a:extLst>
          </p:cNvPr>
          <p:cNvSpPr txBox="1"/>
          <p:nvPr/>
        </p:nvSpPr>
        <p:spPr>
          <a:xfrm>
            <a:off x="517143" y="5197442"/>
            <a:ext cx="5221766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睡眠呼吸暂停检测功能待后续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OTA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升级支持。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测量数据和结果仅供参考，不直接作为临床诊断的依据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；不适用于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周岁以下用户。配合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设备暂不支持此功能。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2230BB-6E1B-FD04-399E-101239DE0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/>
          <a:stretch/>
        </p:blipFill>
        <p:spPr bwMode="auto">
          <a:xfrm>
            <a:off x="748835" y="1020381"/>
            <a:ext cx="1942457" cy="4006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CF7877-CA3D-9844-7BA9-365A65164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17809" r="10604" b="27870"/>
          <a:stretch/>
        </p:blipFill>
        <p:spPr>
          <a:xfrm>
            <a:off x="3004456" y="1034142"/>
            <a:ext cx="2734453" cy="3965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BCE7C0A-2502-3F6F-6330-D76C4CF8F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>
          <a:xfrm>
            <a:off x="9575884" y="1031170"/>
            <a:ext cx="1942457" cy="4001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C2E8471-7FA0-2E19-C8AA-8964A1D22C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522"/>
          <a:stretch/>
        </p:blipFill>
        <p:spPr>
          <a:xfrm>
            <a:off x="6453091" y="1031170"/>
            <a:ext cx="2734453" cy="4006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6DDB6CB8-19D4-B15B-0FD7-2E232D63A50C}"/>
              </a:ext>
            </a:extLst>
          </p:cNvPr>
          <p:cNvSpPr txBox="1"/>
          <p:nvPr/>
        </p:nvSpPr>
        <p:spPr>
          <a:xfrm>
            <a:off x="6296575" y="5197442"/>
            <a:ext cx="5221766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手机鼾声监测仅支持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 8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及以上版本的手机，暂不支持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系统。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鼾症风险评估结果仅供参考，不作为医疗诊断依据。 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5768371-239C-63D0-3E8E-34B906E36651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https://www.huawei.com &amp; https://www.oppo.com</a:t>
            </a:r>
            <a:endParaRPr lang="zh-CN" altLang="en-US" sz="1100" dirty="0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CE9B89AE-CF2E-FC66-9948-2B0E82644301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5C347F03-B3DE-7048-784A-CE9AA69A2887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2A18EBC5-4C09-F1A8-C990-B4D740E20983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B2BCADB0-ADCC-1F07-E901-2B2BF35B0BB1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CE7271FE-CF2A-6707-3AA7-82BC58C47CC9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39" name="半闭框 38">
            <a:extLst>
              <a:ext uri="{FF2B5EF4-FFF2-40B4-BE49-F238E27FC236}">
                <a16:creationId xmlns:a16="http://schemas.microsoft.com/office/drawing/2014/main" id="{F2A54B65-7366-5FC4-0867-E765295D3F68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半闭框 39">
            <a:extLst>
              <a:ext uri="{FF2B5EF4-FFF2-40B4-BE49-F238E27FC236}">
                <a16:creationId xmlns:a16="http://schemas.microsoft.com/office/drawing/2014/main" id="{1EB4D240-1AA6-0029-27C6-2965835C8D4B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94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传统方法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31B271-6FB5-964C-90D5-D5A4C083AC3A}"/>
              </a:ext>
            </a:extLst>
          </p:cNvPr>
          <p:cNvSpPr txBox="1"/>
          <p:nvPr/>
        </p:nvSpPr>
        <p:spPr>
          <a:xfrm>
            <a:off x="599348" y="983450"/>
            <a:ext cx="10829584" cy="2951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多导睡眠监测</a:t>
            </a:r>
            <a:r>
              <a:rPr lang="en-US" altLang="zh-CN" b="1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(polysomnography</a:t>
            </a:r>
            <a:r>
              <a:rPr lang="zh-CN" altLang="en-US" b="1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PSG</a:t>
            </a:r>
            <a:r>
              <a:rPr lang="en-US" altLang="zh-CN" b="1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b="1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是在睡眠监测室中应用多导睡眠仪</a:t>
            </a:r>
            <a:r>
              <a:rPr lang="en-US" altLang="zh-CN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 </a:t>
            </a:r>
            <a:r>
              <a:rPr lang="en-US" altLang="zh-CN" i="0" dirty="0" err="1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polysomnograph</a:t>
            </a:r>
            <a:r>
              <a:rPr lang="en-US" altLang="zh-CN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)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持续同步采集、记录和分析多项睡眠生理参数及病理事件的一项检查技术</a:t>
            </a:r>
            <a:r>
              <a:rPr lang="zh-CN" altLang="en-US" b="1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b="1" i="0" dirty="0">
              <a:solidFill>
                <a:srgbClr val="080808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多导睡眠监测采集和记录的参数包括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脑电图、眼动电图、肌电图、心电图、口鼻气流、鼾声、呼吸运动、脉氧饱和度、体位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等，还可以添加视音频监测、食管压力、食管</a:t>
            </a:r>
            <a:r>
              <a:rPr lang="en-US" altLang="zh-CN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pH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值、经皮或呼气末二氧化碳分压、勃起功能等参数。这些参数以曲线、数字、图像以及视音频等形式显示并形成可判读分析的信息数据，即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多导睡眠图</a:t>
            </a:r>
            <a:r>
              <a:rPr lang="en-US" altLang="zh-CN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(polysomnogram)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。多导睡眠监测是分析睡眠结构、评估睡眠疾病的常用客观检查，是睡眠医学临床和科研的基本工具。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EDDAB1-2BA7-B151-37E1-B570C1166529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/>
              <a:t>中国成人多导睡眠监测技术操作规范及临床应用专家共识</a:t>
            </a:r>
            <a:r>
              <a:rPr lang="en-US" altLang="zh-CN" sz="1100" dirty="0"/>
              <a:t>[J].</a:t>
            </a:r>
            <a:r>
              <a:rPr lang="zh-CN" altLang="en-US" sz="1100" dirty="0"/>
              <a:t>中华医学杂志</a:t>
            </a:r>
            <a:r>
              <a:rPr lang="en-US" altLang="zh-CN" sz="1100" dirty="0"/>
              <a:t>, 2018</a:t>
            </a:r>
            <a:endParaRPr lang="zh-CN" altLang="en-US" sz="11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DEFB0F2-A3EF-988B-300B-87401F3D44EB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BA66022-113A-70AF-EF27-6771D9CE1DAB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E80EC58-3177-3D77-3E27-0588BAA84934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5AF0C9B-BCDB-D686-DF9B-A84606B676A3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FA2CE1B-F026-B17F-DEEE-EBE33ECE9FE5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13" name="半闭框 12">
            <a:extLst>
              <a:ext uri="{FF2B5EF4-FFF2-40B4-BE49-F238E27FC236}">
                <a16:creationId xmlns:a16="http://schemas.microsoft.com/office/drawing/2014/main" id="{86C4A443-3AC0-0C0F-7190-8E6A8111E1EC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半闭框 14">
            <a:extLst>
              <a:ext uri="{FF2B5EF4-FFF2-40B4-BE49-F238E27FC236}">
                <a16:creationId xmlns:a16="http://schemas.microsoft.com/office/drawing/2014/main" id="{D0B05B42-49EF-C92B-9A7A-9A13ED7607D9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0148-2663-04C7-780F-19351B77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83" y="3820549"/>
            <a:ext cx="2983893" cy="24680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3B571F9-C28C-0237-4A35-81DFB6BC6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3" y="3985637"/>
            <a:ext cx="2066024" cy="19444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BF60A9-9D00-39CF-71D1-24C94879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02" y="4167758"/>
            <a:ext cx="3999955" cy="18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7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传统方法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31B271-6FB5-964C-90D5-D5A4C083AC3A}"/>
              </a:ext>
            </a:extLst>
          </p:cNvPr>
          <p:cNvSpPr txBox="1"/>
          <p:nvPr/>
        </p:nvSpPr>
        <p:spPr>
          <a:xfrm>
            <a:off x="625681" y="937530"/>
            <a:ext cx="10855120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睡眠中心内有人值守的多导睡眠监测（</a:t>
            </a:r>
            <a:r>
              <a:rPr lang="en-US" altLang="zh-CN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PSG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）是经典的睡眠呼吸障碍的诊断方法。与</a:t>
            </a:r>
            <a:r>
              <a:rPr lang="en-US" altLang="zh-CN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PSG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相比，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家庭睡眠呼吸暂停监测</a:t>
            </a:r>
            <a:r>
              <a:rPr lang="zh-CN" altLang="en-US" b="1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b="1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home sleep apnea test</a:t>
            </a:r>
            <a:r>
              <a:rPr lang="zh-CN" altLang="en-US" b="1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b="1" i="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HSAT</a:t>
            </a:r>
            <a:r>
              <a:rPr lang="zh-CN" altLang="en-US" b="1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具有便捷、舒适、可及性高及监测费用低的优点，尤其是在医疗资源有限的情况下，或者患者无法或不愿离家或医疗照护机构前往睡眠中心进行</a:t>
            </a:r>
            <a:r>
              <a:rPr lang="en-US" altLang="zh-CN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PSG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监测的情况下，优势更为明显。伴随监测技术的进步以及</a:t>
            </a:r>
            <a:r>
              <a:rPr lang="en-US" altLang="zh-CN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OSA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患者诊疗需求的增加，采用不同种类生物信号采集技术的</a:t>
            </a:r>
            <a:r>
              <a:rPr lang="en-US" altLang="zh-CN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HSAT</a:t>
            </a:r>
            <a:r>
              <a:rPr lang="zh-CN" altLang="en-US" i="0" dirty="0">
                <a:solidFill>
                  <a:srgbClr val="080808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设备越来越广泛地应用于临床。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EDDAB1-2BA7-B151-37E1-B570C1166529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/>
              <a:t>成人家庭睡眠呼吸暂停监测临床规范应用专家共识</a:t>
            </a:r>
            <a:r>
              <a:rPr lang="en-US" altLang="zh-CN" sz="1100" dirty="0"/>
              <a:t>[J].</a:t>
            </a:r>
            <a:r>
              <a:rPr lang="zh-CN" altLang="en-US" sz="1100" dirty="0"/>
              <a:t>中华结核和呼吸杂志</a:t>
            </a:r>
            <a:r>
              <a:rPr lang="en-US" altLang="zh-CN" sz="1100" dirty="0"/>
              <a:t>, 2022</a:t>
            </a:r>
            <a:endParaRPr lang="zh-CN" altLang="en-US" sz="11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F1F3906-71EE-FC37-4F9D-280F425E4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59603"/>
              </p:ext>
            </p:extLst>
          </p:nvPr>
        </p:nvGraphicFramePr>
        <p:xfrm>
          <a:off x="773724" y="3214025"/>
          <a:ext cx="10085029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644">
                  <a:extLst>
                    <a:ext uri="{9D8B030D-6E8A-4147-A177-3AD203B41FA5}">
                      <a16:colId xmlns:a16="http://schemas.microsoft.com/office/drawing/2014/main" val="1066212327"/>
                    </a:ext>
                  </a:extLst>
                </a:gridCol>
                <a:gridCol w="4165160">
                  <a:extLst>
                    <a:ext uri="{9D8B030D-6E8A-4147-A177-3AD203B41FA5}">
                      <a16:colId xmlns:a16="http://schemas.microsoft.com/office/drawing/2014/main" val="2825705510"/>
                    </a:ext>
                  </a:extLst>
                </a:gridCol>
                <a:gridCol w="1501843">
                  <a:extLst>
                    <a:ext uri="{9D8B030D-6E8A-4147-A177-3AD203B41FA5}">
                      <a16:colId xmlns:a16="http://schemas.microsoft.com/office/drawing/2014/main" val="3627353869"/>
                    </a:ext>
                  </a:extLst>
                </a:gridCol>
                <a:gridCol w="1504170">
                  <a:extLst>
                    <a:ext uri="{9D8B030D-6E8A-4147-A177-3AD203B41FA5}">
                      <a16:colId xmlns:a16="http://schemas.microsoft.com/office/drawing/2014/main" val="1791278674"/>
                    </a:ext>
                  </a:extLst>
                </a:gridCol>
                <a:gridCol w="839596">
                  <a:extLst>
                    <a:ext uri="{9D8B030D-6E8A-4147-A177-3AD203B41FA5}">
                      <a16:colId xmlns:a16="http://schemas.microsoft.com/office/drawing/2014/main" val="3772782874"/>
                    </a:ext>
                  </a:extLst>
                </a:gridCol>
                <a:gridCol w="601784">
                  <a:extLst>
                    <a:ext uri="{9D8B030D-6E8A-4147-A177-3AD203B41FA5}">
                      <a16:colId xmlns:a16="http://schemas.microsoft.com/office/drawing/2014/main" val="3005423393"/>
                    </a:ext>
                  </a:extLst>
                </a:gridCol>
                <a:gridCol w="726832">
                  <a:extLst>
                    <a:ext uri="{9D8B030D-6E8A-4147-A177-3AD203B41FA5}">
                      <a16:colId xmlns:a16="http://schemas.microsoft.com/office/drawing/2014/main" val="2987257973"/>
                    </a:ext>
                  </a:extLst>
                </a:gridCol>
              </a:tblGrid>
              <a:tr h="316485"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分型</a:t>
                      </a:r>
                    </a:p>
                  </a:txBody>
                  <a:tcPr marL="63500" marR="635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</a:p>
                  </a:txBody>
                  <a:tcPr marL="63500" marR="635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体位</a:t>
                      </a:r>
                    </a:p>
                  </a:txBody>
                  <a:tcPr marL="63500" marR="635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腿动</a:t>
                      </a:r>
                    </a:p>
                  </a:txBody>
                  <a:tcPr marL="63500" marR="635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值守</a:t>
                      </a:r>
                    </a:p>
                  </a:txBody>
                  <a:tcPr marL="63500" marR="635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干预</a:t>
                      </a:r>
                    </a:p>
                  </a:txBody>
                  <a:tcPr marL="63500" marR="635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63500" marR="63500" marT="76200" marB="76200" anchor="ctr"/>
                </a:tc>
                <a:extLst>
                  <a:ext uri="{0D108BD9-81ED-4DB2-BD59-A6C34878D82A}">
                    <a16:rowId xmlns:a16="http://schemas.microsoft.com/office/drawing/2014/main" val="46644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至少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个：脑电图、眼电图、下颌肌电图、心电图、气流、呼吸努力、脉氧饱和度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记录或客观监测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肌电图或运动传感器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PSG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120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至少</a:t>
                      </a: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个：脑电图、眼电图、下颌肌电图、心率或心电图、气流、呼吸努力、脉氧饱和度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可选择记录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可选择记录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HSAT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14207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至少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个：通气（呼吸运动和气流）、心率或心电图、脉氧饱和度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可选择记录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可选择记录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HSAT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60561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1~2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个：通常是脉氧饱和度、气流或呼吸运动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无记录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无记录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HSAT</a:t>
                      </a:r>
                      <a:endParaRPr lang="zh-CN" altLang="en-US" sz="16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3825252823"/>
                  </a:ext>
                </a:extLst>
              </a:tr>
            </a:tbl>
          </a:graphicData>
        </a:graphic>
      </p:graphicFrame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F0F2B03-1B87-95AA-565F-273AF35B92C0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41C3F77-6A68-4948-928F-6EA06F14E6F0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A113504-5769-2D8D-210D-981C2AB09610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251ADD7-E782-9D93-76F1-194775EAA838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76EF02F-AE76-91E3-F6B2-1FC73A26921B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19" name="半闭框 18">
            <a:extLst>
              <a:ext uri="{FF2B5EF4-FFF2-40B4-BE49-F238E27FC236}">
                <a16:creationId xmlns:a16="http://schemas.microsoft.com/office/drawing/2014/main" id="{7821665F-31F6-8C59-1C06-CCD917741DB3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半闭框 19">
            <a:extLst>
              <a:ext uri="{FF2B5EF4-FFF2-40B4-BE49-F238E27FC236}">
                <a16:creationId xmlns:a16="http://schemas.microsoft.com/office/drawing/2014/main" id="{A598686E-BD5B-B0FD-5F1F-0B83C4F7D3D4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1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101323-F898-E501-9977-B2E8CC7D9A30}"/>
              </a:ext>
            </a:extLst>
          </p:cNvPr>
          <p:cNvSpPr txBox="1"/>
          <p:nvPr/>
        </p:nvSpPr>
        <p:spPr>
          <a:xfrm>
            <a:off x="533649" y="979249"/>
            <a:ext cx="3581151" cy="490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实验人员的组成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（种族和族裔）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White (70.7% and 69.1%),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Black (9.0% and 8.9%),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Asian (11.4% and 13.5%),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Hispanic (7.2% and 7.6%).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采集数据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受试者佩戴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Watch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手表，同时进行一晚的实验室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多导睡眠监测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(PSG)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，或居家进行一到四晚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家庭睡眠呼吸暂停监测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HSAT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评分标注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由技术人员对数据进行评分，根据美国睡眠医学会（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AASM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）标准为呼吸暂停和低通气（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氧饱和度）进行标注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算法设计数据集与测试集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相互独立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30DD1F-1F2B-9B67-83EB-B9C1ECD99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09" y="874924"/>
            <a:ext cx="7426642" cy="5249451"/>
          </a:xfrm>
          <a:prstGeom prst="rect">
            <a:avLst/>
          </a:prstGeom>
        </p:spPr>
      </p:pic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Apple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算法设计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1E1E00-0F3B-9046-1D8E-12F695CF55FD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Estimating Breathing Disturbances and Sleep Apnea Risk from Apple Watch | September 2024</a:t>
            </a:r>
            <a:endParaRPr lang="zh-CN" altLang="en-US" sz="1100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7E4B73AA-C6A6-E4EA-1801-CA5FCC0FD73A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E16117B-F108-8F60-39BE-88712657C0AD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68DF810-17EF-3960-0439-882E7690F6BA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1C75D3D-3719-1996-7325-49589F721406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4FDEBF3-5888-FB3B-B86F-A7897460D830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9" name="半闭框 8">
            <a:extLst>
              <a:ext uri="{FF2B5EF4-FFF2-40B4-BE49-F238E27FC236}">
                <a16:creationId xmlns:a16="http://schemas.microsoft.com/office/drawing/2014/main" id="{DED2120B-A23C-0221-91E8-78D871829C36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半闭框 9">
            <a:extLst>
              <a:ext uri="{FF2B5EF4-FFF2-40B4-BE49-F238E27FC236}">
                <a16:creationId xmlns:a16="http://schemas.microsoft.com/office/drawing/2014/main" id="{2D82575D-B228-1285-3DD2-1E062A7EE8BC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46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A30DD1F-1F2B-9B67-83EB-B9C1ECD99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09" y="874924"/>
            <a:ext cx="7426642" cy="5249451"/>
          </a:xfrm>
          <a:prstGeom prst="rect">
            <a:avLst/>
          </a:prstGeom>
        </p:spPr>
      </p:pic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Apple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算法设计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1E1E00-0F3B-9046-1D8E-12F695CF55FD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Estimating Breathing Disturbances and Sleep Apnea Risk from Apple Watch | September 2024</a:t>
            </a:r>
            <a:endParaRPr lang="zh-CN" altLang="en-US" sz="11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547FF9-1609-596A-9AE1-71412E332C38}"/>
              </a:ext>
            </a:extLst>
          </p:cNvPr>
          <p:cNvSpPr txBox="1"/>
          <p:nvPr/>
        </p:nvSpPr>
        <p:spPr>
          <a:xfrm>
            <a:off x="533649" y="979249"/>
            <a:ext cx="3581151" cy="490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识别逻辑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天不少于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个夜晚发生呼吸紊乱事件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检查其中是否有超过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的值升高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如果是，该算法会通知用户可能出现睡眠呼吸暂停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为了避免出现误报的可能性，优先考虑特异性而不是灵敏性。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特异性：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没有中度至重度睡眠呼吸暂停的人中不会收到通知的百分比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灵敏度：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算法正确识别的中度至重度睡眠呼吸暂停参与者的百分比。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长期降低假阳率，同时维持真阳率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测试结果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灵敏度：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66.6%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特异性：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95.9%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64905A1-8A1B-E867-DEDB-CA1DBAEB6BA8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E459EE8-86CE-DAB4-A8B8-D27487733340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AA924E0-61E3-9C54-E5E5-315C30132C56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D991E99-60A0-9FAB-5ADC-5D8962C31E36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36E2D3B-8465-D5C3-2399-548A7CAACBBE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12" name="半闭框 11">
            <a:extLst>
              <a:ext uri="{FF2B5EF4-FFF2-40B4-BE49-F238E27FC236}">
                <a16:creationId xmlns:a16="http://schemas.microsoft.com/office/drawing/2014/main" id="{2C56F74C-124B-5FD8-CB49-9FF2248A1DD1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半闭框 12">
            <a:extLst>
              <a:ext uri="{FF2B5EF4-FFF2-40B4-BE49-F238E27FC236}">
                <a16:creationId xmlns:a16="http://schemas.microsoft.com/office/drawing/2014/main" id="{F503AE9A-5D8E-C335-3222-57060F5A22DF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01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DCA1D3-7F2F-F63B-3FF3-5C17F68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FCB0-B543-46D3-8407-4F9A21000D51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648E7DCF-3F33-561C-F2A2-54C0B5BF4E66}"/>
              </a:ext>
            </a:extLst>
          </p:cNvPr>
          <p:cNvSpPr txBox="1"/>
          <p:nvPr/>
        </p:nvSpPr>
        <p:spPr>
          <a:xfrm>
            <a:off x="1271299" y="167038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763783"/>
                </a:solidFill>
                <a:effectLst/>
                <a:uLnTx/>
                <a:uFillTx/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Apple</a:t>
            </a:r>
            <a:r>
              <a:rPr lang="zh-CN" altLang="en-US" sz="4000" b="1" kern="100" dirty="0">
                <a:solidFill>
                  <a:srgbClr val="763783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临床验证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srgbClr val="763783"/>
              </a:solidFill>
              <a:effectLst/>
              <a:uLnTx/>
              <a:uFillTx/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6EDED0-6255-F036-F270-DC4AB3EE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21" y="945895"/>
            <a:ext cx="7489978" cy="452487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CCF7B8-1246-A8EA-F894-5E84E475A31C}"/>
              </a:ext>
            </a:extLst>
          </p:cNvPr>
          <p:cNvSpPr txBox="1"/>
          <p:nvPr/>
        </p:nvSpPr>
        <p:spPr>
          <a:xfrm>
            <a:off x="322648" y="6529399"/>
            <a:ext cx="87146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Estimating Breathing Disturbances and Sleep Apnea Risk from Apple Watch | September 2024</a:t>
            </a:r>
            <a:endParaRPr lang="zh-CN" altLang="en-US" sz="11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6600A0-CBE2-4975-7440-AD22DF7F0807}"/>
              </a:ext>
            </a:extLst>
          </p:cNvPr>
          <p:cNvSpPr txBox="1"/>
          <p:nvPr/>
        </p:nvSpPr>
        <p:spPr>
          <a:xfrm>
            <a:off x="533649" y="979249"/>
            <a:ext cx="3581151" cy="2316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数据采集与双盲处理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参与者佩戴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Apple Watch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个晚上，并使用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HSAT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设备进行至少两个晚上的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HSAT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记录做基准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由两名技术人员对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HSAT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记录进行评分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由一名睡眠临床医生对评分结果修正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选取两个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HSAT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中评分高的值作为基准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28E79ED2-C97F-DE8A-965D-54F6C0587F75}"/>
              </a:ext>
            </a:extLst>
          </p:cNvPr>
          <p:cNvSpPr/>
          <p:nvPr/>
        </p:nvSpPr>
        <p:spPr>
          <a:xfrm>
            <a:off x="5536006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6A0B170-6C96-A012-F1B0-37606B19743A}"/>
              </a:ext>
            </a:extLst>
          </p:cNvPr>
          <p:cNvSpPr/>
          <p:nvPr/>
        </p:nvSpPr>
        <p:spPr>
          <a:xfrm>
            <a:off x="6790813" y="275563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传统方法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1AC6802-4A69-6BD6-78BE-03596A1C1038}"/>
              </a:ext>
            </a:extLst>
          </p:cNvPr>
          <p:cNvSpPr/>
          <p:nvPr/>
        </p:nvSpPr>
        <p:spPr>
          <a:xfrm>
            <a:off x="8042158" y="275563"/>
            <a:ext cx="1190264" cy="366775"/>
          </a:xfrm>
          <a:prstGeom prst="roundRect">
            <a:avLst/>
          </a:prstGeom>
          <a:solidFill>
            <a:srgbClr val="7637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实验结果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FA24830-96AC-9C20-C5A5-B3FBA3319117}"/>
              </a:ext>
            </a:extLst>
          </p:cNvPr>
          <p:cNvSpPr/>
          <p:nvPr/>
        </p:nvSpPr>
        <p:spPr>
          <a:xfrm>
            <a:off x="9292306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拓展方案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A65D3A9-253E-A163-230F-B9A6DF8E31AB}"/>
              </a:ext>
            </a:extLst>
          </p:cNvPr>
          <p:cNvSpPr/>
          <p:nvPr/>
        </p:nvSpPr>
        <p:spPr>
          <a:xfrm>
            <a:off x="10547113" y="275564"/>
            <a:ext cx="1190264" cy="366775"/>
          </a:xfrm>
          <a:prstGeom prst="round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总结讨论</a:t>
            </a:r>
          </a:p>
        </p:txBody>
      </p:sp>
      <p:sp>
        <p:nvSpPr>
          <p:cNvPr id="22" name="半闭框 21">
            <a:extLst>
              <a:ext uri="{FF2B5EF4-FFF2-40B4-BE49-F238E27FC236}">
                <a16:creationId xmlns:a16="http://schemas.microsoft.com/office/drawing/2014/main" id="{E36BF13F-0DA9-C4EA-7554-8DB33DAAA995}"/>
              </a:ext>
            </a:extLst>
          </p:cNvPr>
          <p:cNvSpPr/>
          <p:nvPr/>
        </p:nvSpPr>
        <p:spPr>
          <a:xfrm rot="5400000">
            <a:off x="11706713" y="166054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半闭框 22">
            <a:extLst>
              <a:ext uri="{FF2B5EF4-FFF2-40B4-BE49-F238E27FC236}">
                <a16:creationId xmlns:a16="http://schemas.microsoft.com/office/drawing/2014/main" id="{BE8CEB19-9088-4901-D2F3-7F5EF4A5A8C2}"/>
              </a:ext>
            </a:extLst>
          </p:cNvPr>
          <p:cNvSpPr/>
          <p:nvPr/>
        </p:nvSpPr>
        <p:spPr>
          <a:xfrm rot="16200000">
            <a:off x="5360851" y="578136"/>
            <a:ext cx="174171" cy="176140"/>
          </a:xfrm>
          <a:prstGeom prst="halfFrame">
            <a:avLst>
              <a:gd name="adj1" fmla="val 19683"/>
              <a:gd name="adj2" fmla="val 19859"/>
            </a:avLst>
          </a:prstGeom>
          <a:solidFill>
            <a:srgbClr val="9BC6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89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14094</TotalTime>
  <Words>1549</Words>
  <Application>Microsoft Office PowerPoint</Application>
  <PresentationFormat>宽屏</PresentationFormat>
  <Paragraphs>228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等线</vt:lpstr>
      <vt:lpstr>等线 Light</vt:lpstr>
      <vt:lpstr>黑体</vt:lpstr>
      <vt:lpstr>华文楷体</vt:lpstr>
      <vt:lpstr>华文隶书</vt:lpstr>
      <vt:lpstr>楷体</vt:lpstr>
      <vt:lpstr>Microsoft Yahei</vt:lpstr>
      <vt:lpstr>Microsoft Yahei</vt:lpstr>
      <vt:lpstr>Arial</vt:lpstr>
      <vt:lpstr>Arial Black</vt:lpstr>
      <vt:lpstr>Times New Roman</vt:lpstr>
      <vt:lpstr>Wingdings</vt:lpstr>
      <vt:lpstr>Office 主题​​</vt:lpstr>
      <vt:lpstr>How to Predict Obstructive Sleep Apnea 怎样预测睡眠呼吸暂停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to Predict Obstructive Sleep Apnea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Hanchen</dc:creator>
  <cp:lastModifiedBy>Mingze Jiang</cp:lastModifiedBy>
  <cp:revision>140</cp:revision>
  <dcterms:created xsi:type="dcterms:W3CDTF">2022-11-21T08:44:20Z</dcterms:created>
  <dcterms:modified xsi:type="dcterms:W3CDTF">2024-09-23T11:02:38Z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764DA716509DEF48E2327B63A8133C82</vt:lpwstr>
  </property>
  <property fmtid="{D5CDD505-2E9C-101B-9397-08002B2CF9AE}" pid="3" name="KSOProductBuildVer">
    <vt:lpwstr>2052-4.2.1.6793</vt:lpwstr>
  </property>
</Properties>
</file>