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53" r:id="rId2"/>
    <p:sldMasterId id="2147483659" r:id="rId3"/>
    <p:sldMasterId id="2147483655" r:id="rId4"/>
    <p:sldMasterId id="2147483657" r:id="rId5"/>
    <p:sldMasterId id="2147483666" r:id="rId6"/>
  </p:sldMasterIdLst>
  <p:notesMasterIdLst>
    <p:notesMasterId r:id="rId32"/>
  </p:notesMasterIdLst>
  <p:handoutMasterIdLst>
    <p:handoutMasterId r:id="rId33"/>
  </p:handoutMasterIdLst>
  <p:sldIdLst>
    <p:sldId id="328" r:id="rId7"/>
    <p:sldId id="427" r:id="rId8"/>
    <p:sldId id="428" r:id="rId9"/>
    <p:sldId id="434" r:id="rId10"/>
    <p:sldId id="436" r:id="rId11"/>
    <p:sldId id="435" r:id="rId12"/>
    <p:sldId id="433" r:id="rId13"/>
    <p:sldId id="437" r:id="rId14"/>
    <p:sldId id="430" r:id="rId15"/>
    <p:sldId id="432" r:id="rId16"/>
    <p:sldId id="439" r:id="rId17"/>
    <p:sldId id="440" r:id="rId18"/>
    <p:sldId id="441" r:id="rId19"/>
    <p:sldId id="442" r:id="rId20"/>
    <p:sldId id="445" r:id="rId21"/>
    <p:sldId id="443" r:id="rId22"/>
    <p:sldId id="438" r:id="rId23"/>
    <p:sldId id="444" r:id="rId24"/>
    <p:sldId id="431" r:id="rId25"/>
    <p:sldId id="446" r:id="rId26"/>
    <p:sldId id="447" r:id="rId27"/>
    <p:sldId id="448" r:id="rId28"/>
    <p:sldId id="449" r:id="rId29"/>
    <p:sldId id="450" r:id="rId30"/>
    <p:sldId id="396"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8FB013C-8A67-404F-A07D-AA21A0A0FF6D}">
          <p14:sldIdLst>
            <p14:sldId id="328"/>
            <p14:sldId id="427"/>
            <p14:sldId id="428"/>
            <p14:sldId id="434"/>
            <p14:sldId id="436"/>
            <p14:sldId id="435"/>
            <p14:sldId id="433"/>
            <p14:sldId id="437"/>
            <p14:sldId id="430"/>
            <p14:sldId id="432"/>
            <p14:sldId id="439"/>
            <p14:sldId id="440"/>
            <p14:sldId id="441"/>
            <p14:sldId id="442"/>
            <p14:sldId id="445"/>
            <p14:sldId id="443"/>
            <p14:sldId id="438"/>
            <p14:sldId id="444"/>
            <p14:sldId id="431"/>
            <p14:sldId id="446"/>
            <p14:sldId id="447"/>
            <p14:sldId id="448"/>
            <p14:sldId id="449"/>
            <p14:sldId id="450"/>
            <p14:sldId id="396"/>
          </p14:sldIdLst>
        </p14:section>
      </p14:sectionLst>
    </p:ext>
    <p:ext uri="{EFAFB233-063F-42B5-8137-9DF3F51BA10A}">
      <p15:sldGuideLst xmlns:p15="http://schemas.microsoft.com/office/powerpoint/2012/main">
        <p15:guide id="1" orient="horz" pos="1026" userDrawn="1">
          <p15:clr>
            <a:srgbClr val="A4A3A4"/>
          </p15:clr>
        </p15:guide>
        <p15:guide id="2" pos="678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 id="2" name="杨 鑫" initials="杨" lastIdx="1" clrIdx="1">
    <p:extLst>
      <p:ext uri="{19B8F6BF-5375-455C-9EA6-DF929625EA0E}">
        <p15:presenceInfo xmlns:p15="http://schemas.microsoft.com/office/powerpoint/2012/main" userId="20bd4bd1a4be6a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7EB"/>
    <a:srgbClr val="59CA61"/>
    <a:srgbClr val="437AD0"/>
    <a:srgbClr val="4BCD63"/>
    <a:srgbClr val="3B4A1E"/>
    <a:srgbClr val="CAD6E6"/>
    <a:srgbClr val="7F468C"/>
    <a:srgbClr val="763783"/>
    <a:srgbClr val="8D8D8D"/>
    <a:srgbClr val="7434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284" autoAdjust="0"/>
  </p:normalViewPr>
  <p:slideViewPr>
    <p:cSldViewPr snapToObjects="1">
      <p:cViewPr varScale="1">
        <p:scale>
          <a:sx n="95" d="100"/>
          <a:sy n="95" d="100"/>
        </p:scale>
        <p:origin x="1134" y="48"/>
      </p:cViewPr>
      <p:guideLst>
        <p:guide orient="horz" pos="1026"/>
        <p:guide pos="67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p:scale>
          <a:sx n="100" d="100"/>
          <a:sy n="100" d="100"/>
        </p:scale>
        <p:origin x="2400" y="-91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ancyTHU\Downloads\245515748_0_ChatGPT&#20351;&#29992;&#24773;&#20917;_14_1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ltLang="zh-CN"/>
              <a:t>ChatGPT</a:t>
            </a:r>
            <a:r>
              <a:rPr lang="zh-CN" altLang="en-US"/>
              <a:t>每周使用频次</a:t>
            </a:r>
            <a:r>
              <a:rPr lang="en-US" altLang="zh-CN"/>
              <a:t>/</a:t>
            </a:r>
            <a:r>
              <a:rPr lang="zh-CN" altLang="en-US"/>
              <a:t>天</a:t>
            </a:r>
            <a:endParaRPr lang="zh-CN"/>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zh-CN"/>
        </a:p>
      </c:txPr>
    </c:title>
    <c:autoTitleDeleted val="0"/>
    <c:plotArea>
      <c:layout/>
      <c:scatterChart>
        <c:scatterStyle val="lineMarker"/>
        <c:varyColors val="0"/>
        <c:ser>
          <c:idx val="0"/>
          <c:order val="0"/>
          <c:spPr>
            <a:ln w="9525"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a:solidFill>
                  <a:schemeClr val="accent1"/>
                </a:solidFill>
                <a:round/>
              </a:ln>
              <a:effectLst>
                <a:outerShdw blurRad="40000" dist="23000" dir="5400000" rotWithShape="0">
                  <a:srgbClr val="000000">
                    <a:alpha val="35000"/>
                  </a:srgbClr>
                </a:outerShdw>
              </a:effectLst>
            </c:spPr>
          </c:marker>
          <c:xVal>
            <c:numRef>
              <c:f>Sheet1!$G$19:$G$23</c:f>
              <c:numCache>
                <c:formatCode>General</c:formatCode>
                <c:ptCount val="5"/>
                <c:pt idx="0">
                  <c:v>1</c:v>
                </c:pt>
                <c:pt idx="1">
                  <c:v>2</c:v>
                </c:pt>
                <c:pt idx="2">
                  <c:v>3</c:v>
                </c:pt>
                <c:pt idx="3">
                  <c:v>4</c:v>
                </c:pt>
                <c:pt idx="4">
                  <c:v>5</c:v>
                </c:pt>
              </c:numCache>
            </c:numRef>
          </c:xVal>
          <c:yVal>
            <c:numRef>
              <c:f>Sheet1!$H$19:$H$23</c:f>
              <c:numCache>
                <c:formatCode>General</c:formatCode>
                <c:ptCount val="5"/>
                <c:pt idx="0">
                  <c:v>3.6666666666666665</c:v>
                </c:pt>
                <c:pt idx="1">
                  <c:v>0.33333333333333331</c:v>
                </c:pt>
                <c:pt idx="2">
                  <c:v>4.5</c:v>
                </c:pt>
                <c:pt idx="3">
                  <c:v>5</c:v>
                </c:pt>
                <c:pt idx="4">
                  <c:v>4.333333333333333</c:v>
                </c:pt>
              </c:numCache>
            </c:numRef>
          </c:yVal>
          <c:smooth val="0"/>
          <c:extLst>
            <c:ext xmlns:c16="http://schemas.microsoft.com/office/drawing/2014/chart" uri="{C3380CC4-5D6E-409C-BE32-E72D297353CC}">
              <c16:uniqueId val="{00000000-E76B-44D2-95B8-5B3AFEA3A665}"/>
            </c:ext>
          </c:extLst>
        </c:ser>
        <c:dLbls>
          <c:showLegendKey val="0"/>
          <c:showVal val="0"/>
          <c:showCatName val="0"/>
          <c:showSerName val="0"/>
          <c:showPercent val="0"/>
          <c:showBubbleSize val="0"/>
        </c:dLbls>
        <c:axId val="688040319"/>
        <c:axId val="358664383"/>
      </c:scatterChart>
      <c:valAx>
        <c:axId val="688040319"/>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zh-CN" altLang="en-US"/>
                  <a:t>年级</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zh-CN"/>
          </a:p>
        </c:txPr>
        <c:crossAx val="358664383"/>
        <c:crosses val="autoZero"/>
        <c:crossBetween val="midCat"/>
      </c:valAx>
      <c:valAx>
        <c:axId val="358664383"/>
        <c:scaling>
          <c:orientation val="minMax"/>
        </c:scaling>
        <c:delete val="0"/>
        <c:axPos val="l"/>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zh-CN"/>
          </a:p>
        </c:txPr>
        <c:crossAx val="6880403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D9A446-D50D-4DD3-A818-E1DB3145FA22}" type="datetimeFigureOut">
              <a:rPr lang="zh-CN" altLang="en-US" smtClean="0"/>
              <a:t>2023/12/4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9F63C2-87C6-475C-AFB7-8ED385FFE584}" type="slidenum">
              <a:rPr lang="zh-CN" altLang="en-US" smtClean="0"/>
              <a:t>‹#›</a:t>
            </a:fld>
            <a:endParaRPr lang="zh-CN" altLang="en-US"/>
          </a:p>
        </p:txBody>
      </p:sp>
    </p:spTree>
    <p:extLst>
      <p:ext uri="{BB962C8B-B14F-4D97-AF65-F5344CB8AC3E}">
        <p14:creationId xmlns:p14="http://schemas.microsoft.com/office/powerpoint/2010/main" val="2474109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92DBC6-D7C9-4F61-9CE4-A7601DBC5930}" type="datetimeFigureOut">
              <a:rPr lang="zh-CN" altLang="en-US" smtClean="0"/>
              <a:t>2023/12/4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29976-EF84-49C4-A00A-CD1250C470F1}" type="slidenum">
              <a:rPr lang="zh-CN" altLang="en-US" smtClean="0"/>
              <a:t>‹#›</a:t>
            </a:fld>
            <a:endParaRPr lang="zh-CN" altLang="en-US"/>
          </a:p>
        </p:txBody>
      </p:sp>
    </p:spTree>
    <p:extLst>
      <p:ext uri="{BB962C8B-B14F-4D97-AF65-F5344CB8AC3E}">
        <p14:creationId xmlns:p14="http://schemas.microsoft.com/office/powerpoint/2010/main" val="2963507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优化对话语言模型</a:t>
            </a:r>
          </a:p>
        </p:txBody>
      </p:sp>
      <p:sp>
        <p:nvSpPr>
          <p:cNvPr id="4" name="灯片编号占位符 3"/>
          <p:cNvSpPr>
            <a:spLocks noGrp="1"/>
          </p:cNvSpPr>
          <p:nvPr>
            <p:ph type="sldNum" sz="quarter" idx="5"/>
          </p:nvPr>
        </p:nvSpPr>
        <p:spPr/>
        <p:txBody>
          <a:bodyPr/>
          <a:lstStyle/>
          <a:p>
            <a:fld id="{31229976-EF84-49C4-A00A-CD1250C470F1}" type="slidenum">
              <a:rPr lang="zh-CN" altLang="en-US" smtClean="0"/>
              <a:t>2</a:t>
            </a:fld>
            <a:endParaRPr lang="zh-CN" altLang="en-US"/>
          </a:p>
        </p:txBody>
      </p:sp>
    </p:spTree>
    <p:extLst>
      <p:ext uri="{BB962C8B-B14F-4D97-AF65-F5344CB8AC3E}">
        <p14:creationId xmlns:p14="http://schemas.microsoft.com/office/powerpoint/2010/main" val="19054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11</a:t>
            </a:fld>
            <a:endParaRPr lang="zh-CN" altLang="en-US"/>
          </a:p>
        </p:txBody>
      </p:sp>
    </p:spTree>
    <p:extLst>
      <p:ext uri="{BB962C8B-B14F-4D97-AF65-F5344CB8AC3E}">
        <p14:creationId xmlns:p14="http://schemas.microsoft.com/office/powerpoint/2010/main" val="212688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12</a:t>
            </a:fld>
            <a:endParaRPr lang="zh-CN" altLang="en-US"/>
          </a:p>
        </p:txBody>
      </p:sp>
    </p:spTree>
    <p:extLst>
      <p:ext uri="{BB962C8B-B14F-4D97-AF65-F5344CB8AC3E}">
        <p14:creationId xmlns:p14="http://schemas.microsoft.com/office/powerpoint/2010/main" val="3821678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13</a:t>
            </a:fld>
            <a:endParaRPr lang="zh-CN" altLang="en-US"/>
          </a:p>
        </p:txBody>
      </p:sp>
    </p:spTree>
    <p:extLst>
      <p:ext uri="{BB962C8B-B14F-4D97-AF65-F5344CB8AC3E}">
        <p14:creationId xmlns:p14="http://schemas.microsoft.com/office/powerpoint/2010/main" val="369104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14</a:t>
            </a:fld>
            <a:endParaRPr lang="zh-CN" altLang="en-US"/>
          </a:p>
        </p:txBody>
      </p:sp>
    </p:spTree>
    <p:extLst>
      <p:ext uri="{BB962C8B-B14F-4D97-AF65-F5344CB8AC3E}">
        <p14:creationId xmlns:p14="http://schemas.microsoft.com/office/powerpoint/2010/main" val="148995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15</a:t>
            </a:fld>
            <a:endParaRPr lang="zh-CN" altLang="en-US"/>
          </a:p>
        </p:txBody>
      </p:sp>
    </p:spTree>
    <p:extLst>
      <p:ext uri="{BB962C8B-B14F-4D97-AF65-F5344CB8AC3E}">
        <p14:creationId xmlns:p14="http://schemas.microsoft.com/office/powerpoint/2010/main" val="1727425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buFont typeface="+mj-lt"/>
              <a:buAutoNum type="arabicPeriod"/>
            </a:pPr>
            <a:r>
              <a:rPr lang="en-US" altLang="zh-CN" b="1" i="0" dirty="0">
                <a:solidFill>
                  <a:srgbClr val="374151"/>
                </a:solidFill>
                <a:effectLst/>
                <a:latin typeface="Söhne"/>
              </a:rPr>
              <a:t>Hit Rate</a:t>
            </a:r>
            <a:r>
              <a:rPr lang="zh-CN" altLang="en-US" b="1" i="0" dirty="0">
                <a:solidFill>
                  <a:srgbClr val="374151"/>
                </a:solidFill>
                <a:effectLst/>
                <a:latin typeface="Söhne"/>
              </a:rPr>
              <a:t>（命中率）：</a:t>
            </a:r>
            <a:endParaRPr lang="zh-CN" altLang="en-US" b="0" i="0" dirty="0">
              <a:solidFill>
                <a:srgbClr val="374151"/>
              </a:solidFill>
              <a:effectLst/>
              <a:latin typeface="Söhne"/>
            </a:endParaRPr>
          </a:p>
          <a:p>
            <a:pPr marL="742950" lvl="1" indent="-285750" algn="l">
              <a:buFont typeface="+mj-lt"/>
              <a:buAutoNum type="arabicPeriod"/>
            </a:pPr>
            <a:r>
              <a:rPr lang="zh-CN" altLang="en-US" b="0" i="0" dirty="0">
                <a:solidFill>
                  <a:srgbClr val="374151"/>
                </a:solidFill>
                <a:effectLst/>
                <a:latin typeface="Söhne"/>
              </a:rPr>
              <a:t>定义：命中率是指集合</a:t>
            </a:r>
            <a:r>
              <a:rPr lang="en-US" altLang="zh-CN" b="0" i="0" dirty="0">
                <a:solidFill>
                  <a:srgbClr val="374151"/>
                </a:solidFill>
                <a:effectLst/>
                <a:latin typeface="Söhne"/>
              </a:rPr>
              <a:t>A</a:t>
            </a:r>
            <a:r>
              <a:rPr lang="zh-CN" altLang="en-US" b="0" i="0" dirty="0">
                <a:solidFill>
                  <a:srgbClr val="374151"/>
                </a:solidFill>
                <a:effectLst/>
                <a:latin typeface="Söhne"/>
              </a:rPr>
              <a:t>中的评论与集合</a:t>
            </a:r>
            <a:r>
              <a:rPr lang="en-US" altLang="zh-CN" b="0" i="0" dirty="0">
                <a:solidFill>
                  <a:srgbClr val="374151"/>
                </a:solidFill>
                <a:effectLst/>
                <a:latin typeface="Söhne"/>
              </a:rPr>
              <a:t>B</a:t>
            </a:r>
            <a:r>
              <a:rPr lang="zh-CN" altLang="en-US" b="0" i="0" dirty="0">
                <a:solidFill>
                  <a:srgbClr val="374151"/>
                </a:solidFill>
                <a:effectLst/>
                <a:latin typeface="Söhne"/>
              </a:rPr>
              <a:t>中的评论匹配的比例。</a:t>
            </a:r>
          </a:p>
          <a:p>
            <a:pPr marL="742950" lvl="1" indent="-285750" algn="l">
              <a:buFont typeface="+mj-lt"/>
              <a:buAutoNum type="arabicPeriod"/>
            </a:pPr>
            <a:r>
              <a:rPr lang="zh-CN" altLang="en-US" b="0" i="0" dirty="0">
                <a:solidFill>
                  <a:srgbClr val="374151"/>
                </a:solidFill>
                <a:effectLst/>
                <a:latin typeface="Söhne"/>
              </a:rPr>
              <a:t>计算方式：命中率 </a:t>
            </a:r>
            <a:r>
              <a:rPr lang="en-US" altLang="zh-CN" b="0" i="0" dirty="0">
                <a:solidFill>
                  <a:srgbClr val="374151"/>
                </a:solidFill>
                <a:effectLst/>
                <a:latin typeface="Söhne"/>
              </a:rPr>
              <a:t>= </a:t>
            </a:r>
            <a:r>
              <a:rPr lang="zh-CN" altLang="en-US" b="0" i="0" dirty="0">
                <a:solidFill>
                  <a:srgbClr val="374151"/>
                </a:solidFill>
                <a:effectLst/>
                <a:latin typeface="KaTeX_Main"/>
              </a:rPr>
              <a:t>∣�∩�∣ </a:t>
            </a:r>
            <a:r>
              <a:rPr lang="en-US" altLang="zh-CN" b="0" i="0" dirty="0">
                <a:solidFill>
                  <a:srgbClr val="374151"/>
                </a:solidFill>
                <a:effectLst/>
                <a:latin typeface="KaTeX_Main"/>
              </a:rPr>
              <a:t>/ ∣�∣∣</a:t>
            </a:r>
            <a:r>
              <a:rPr lang="en-US" altLang="zh-CN" b="0" i="1" dirty="0">
                <a:solidFill>
                  <a:srgbClr val="374151"/>
                </a:solidFill>
                <a:effectLst/>
                <a:latin typeface="KaTeX_Math"/>
              </a:rPr>
              <a:t>A</a:t>
            </a:r>
            <a:r>
              <a:rPr lang="zh-CN" altLang="en-US" b="0" i="0" dirty="0">
                <a:solidFill>
                  <a:srgbClr val="374151"/>
                </a:solidFill>
                <a:effectLst/>
                <a:latin typeface="KaTeX_Main"/>
              </a:rPr>
              <a:t>∩</a:t>
            </a:r>
            <a:r>
              <a:rPr lang="en-US" altLang="zh-CN" b="0" i="1" dirty="0">
                <a:solidFill>
                  <a:srgbClr val="374151"/>
                </a:solidFill>
                <a:effectLst/>
                <a:latin typeface="KaTeX_Math"/>
              </a:rPr>
              <a:t>B</a:t>
            </a:r>
            <a:r>
              <a:rPr lang="zh-CN" altLang="en-US" b="0" i="0" dirty="0">
                <a:solidFill>
                  <a:srgbClr val="374151"/>
                </a:solidFill>
                <a:effectLst/>
                <a:latin typeface="KaTeX_Main"/>
              </a:rPr>
              <a:t>∣</a:t>
            </a:r>
            <a:r>
              <a:rPr lang="en-US" altLang="zh-CN" b="0" i="0" dirty="0">
                <a:solidFill>
                  <a:srgbClr val="374151"/>
                </a:solidFill>
                <a:effectLst/>
                <a:latin typeface="KaTeX_Main"/>
              </a:rPr>
              <a:t>/∣</a:t>
            </a:r>
            <a:r>
              <a:rPr lang="en-US" altLang="zh-CN" b="0" i="1" dirty="0">
                <a:solidFill>
                  <a:srgbClr val="374151"/>
                </a:solidFill>
                <a:effectLst/>
                <a:latin typeface="KaTeX_Math"/>
              </a:rPr>
              <a:t>A</a:t>
            </a:r>
            <a:r>
              <a:rPr lang="zh-CN" altLang="en-US" b="0" i="0" dirty="0">
                <a:solidFill>
                  <a:srgbClr val="374151"/>
                </a:solidFill>
                <a:effectLst/>
                <a:latin typeface="KaTeX_Main"/>
              </a:rPr>
              <a:t>∣</a:t>
            </a:r>
            <a:r>
              <a:rPr lang="zh-CN" altLang="en-US" b="0" i="0" dirty="0">
                <a:solidFill>
                  <a:srgbClr val="374151"/>
                </a:solidFill>
                <a:effectLst/>
                <a:latin typeface="Söhne"/>
              </a:rPr>
              <a:t>。</a:t>
            </a:r>
          </a:p>
          <a:p>
            <a:pPr marL="742950" lvl="1" indent="-285750" algn="l">
              <a:buFont typeface="+mj-lt"/>
              <a:buAutoNum type="arabicPeriod"/>
            </a:pPr>
            <a:r>
              <a:rPr lang="zh-CN" altLang="en-US" b="0" i="0" dirty="0">
                <a:solidFill>
                  <a:srgbClr val="374151"/>
                </a:solidFill>
                <a:effectLst/>
                <a:latin typeface="Söhne"/>
              </a:rPr>
              <a:t>应用：这个概念被用于评估</a:t>
            </a:r>
            <a:r>
              <a:rPr lang="en-US" altLang="zh-CN" b="0" i="0" dirty="0">
                <a:solidFill>
                  <a:srgbClr val="374151"/>
                </a:solidFill>
                <a:effectLst/>
                <a:latin typeface="Söhne"/>
              </a:rPr>
              <a:t>GPT-4</a:t>
            </a:r>
            <a:r>
              <a:rPr lang="zh-CN" altLang="en-US" b="0" i="0" dirty="0">
                <a:solidFill>
                  <a:srgbClr val="374151"/>
                </a:solidFill>
                <a:effectLst/>
                <a:latin typeface="Söhne"/>
              </a:rPr>
              <a:t>与人类之间（</a:t>
            </a:r>
            <a:r>
              <a:rPr lang="en-US" altLang="zh-CN" b="0" i="0" dirty="0">
                <a:solidFill>
                  <a:srgbClr val="374151"/>
                </a:solidFill>
                <a:effectLst/>
                <a:latin typeface="Söhne"/>
              </a:rPr>
              <a:t>GPT-4 vs. Human</a:t>
            </a:r>
            <a:r>
              <a:rPr lang="zh-CN" altLang="en-US" b="0" i="0" dirty="0">
                <a:solidFill>
                  <a:srgbClr val="374151"/>
                </a:solidFill>
                <a:effectLst/>
                <a:latin typeface="Söhne"/>
              </a:rPr>
              <a:t>）以及人类与人类之间（</a:t>
            </a:r>
            <a:r>
              <a:rPr lang="en-US" altLang="zh-CN" b="0" i="0" dirty="0">
                <a:solidFill>
                  <a:srgbClr val="374151"/>
                </a:solidFill>
                <a:effectLst/>
                <a:latin typeface="Söhne"/>
              </a:rPr>
              <a:t>Human vs. Human</a:t>
            </a:r>
            <a:r>
              <a:rPr lang="zh-CN" altLang="en-US" b="0" i="0" dirty="0">
                <a:solidFill>
                  <a:srgbClr val="374151"/>
                </a:solidFill>
                <a:effectLst/>
                <a:latin typeface="Söhne"/>
              </a:rPr>
              <a:t>）的反馈匹配程度。</a:t>
            </a:r>
          </a:p>
          <a:p>
            <a:pPr marL="742950" lvl="1" indent="-285750" algn="l">
              <a:buFont typeface="+mj-lt"/>
              <a:buAutoNum type="arabicPeriod"/>
            </a:pPr>
            <a:r>
              <a:rPr lang="zh-CN" altLang="en-US" b="0" i="0" dirty="0">
                <a:solidFill>
                  <a:srgbClr val="374151"/>
                </a:solidFill>
                <a:effectLst/>
                <a:latin typeface="Söhne"/>
              </a:rPr>
              <a:t>重要性：通过比较</a:t>
            </a:r>
            <a:r>
              <a:rPr lang="en-US" altLang="zh-CN" b="0" i="0" dirty="0">
                <a:solidFill>
                  <a:srgbClr val="374151"/>
                </a:solidFill>
                <a:effectLst/>
                <a:latin typeface="Söhne"/>
              </a:rPr>
              <a:t>GPT-4</a:t>
            </a:r>
            <a:r>
              <a:rPr lang="zh-CN" altLang="en-US" b="0" i="0" dirty="0">
                <a:solidFill>
                  <a:srgbClr val="374151"/>
                </a:solidFill>
                <a:effectLst/>
                <a:latin typeface="Söhne"/>
              </a:rPr>
              <a:t>与人类审稿人之间的命中率，可以评估</a:t>
            </a:r>
            <a:r>
              <a:rPr lang="en-US" altLang="zh-CN" b="0" i="0" dirty="0">
                <a:solidFill>
                  <a:srgbClr val="374151"/>
                </a:solidFill>
                <a:effectLst/>
                <a:latin typeface="Söhne"/>
              </a:rPr>
              <a:t>GPT-4</a:t>
            </a:r>
            <a:r>
              <a:rPr lang="zh-CN" altLang="en-US" b="0" i="0" dirty="0">
                <a:solidFill>
                  <a:srgbClr val="374151"/>
                </a:solidFill>
                <a:effectLst/>
                <a:latin typeface="Söhne"/>
              </a:rPr>
              <a:t>在审稿过程中的有效性和准确性​​。</a:t>
            </a:r>
          </a:p>
          <a:p>
            <a:pPr algn="l">
              <a:buFont typeface="+mj-lt"/>
              <a:buAutoNum type="arabicPeriod"/>
            </a:pPr>
            <a:r>
              <a:rPr lang="en-US" altLang="zh-CN" b="1" i="0" dirty="0">
                <a:solidFill>
                  <a:srgbClr val="374151"/>
                </a:solidFill>
                <a:effectLst/>
                <a:latin typeface="Söhne"/>
              </a:rPr>
              <a:t>Global Hit Rate</a:t>
            </a:r>
            <a:r>
              <a:rPr lang="zh-CN" altLang="en-US" b="1" i="0" dirty="0">
                <a:solidFill>
                  <a:srgbClr val="374151"/>
                </a:solidFill>
                <a:effectLst/>
                <a:latin typeface="Söhne"/>
              </a:rPr>
              <a:t>（全局命中率）：</a:t>
            </a:r>
            <a:endParaRPr lang="zh-CN" altLang="en-US" b="0" i="0" dirty="0">
              <a:solidFill>
                <a:srgbClr val="374151"/>
              </a:solidFill>
              <a:effectLst/>
              <a:latin typeface="Söhne"/>
            </a:endParaRPr>
          </a:p>
          <a:p>
            <a:pPr marL="742950" lvl="1" indent="-285750" algn="l">
              <a:buFont typeface="+mj-lt"/>
              <a:buAutoNum type="arabicPeriod"/>
            </a:pPr>
            <a:r>
              <a:rPr lang="zh-CN" altLang="en-US" b="0" i="0" dirty="0">
                <a:solidFill>
                  <a:srgbClr val="374151"/>
                </a:solidFill>
                <a:effectLst/>
                <a:latin typeface="Söhne"/>
              </a:rPr>
              <a:t>定义：全局命中率是在将</a:t>
            </a:r>
            <a:r>
              <a:rPr lang="en-US" altLang="zh-CN" b="0" i="0" dirty="0">
                <a:solidFill>
                  <a:srgbClr val="374151"/>
                </a:solidFill>
                <a:effectLst/>
                <a:latin typeface="Söhne"/>
              </a:rPr>
              <a:t>LLM</a:t>
            </a:r>
            <a:r>
              <a:rPr lang="zh-CN" altLang="en-US" b="0" i="0" dirty="0">
                <a:solidFill>
                  <a:srgbClr val="374151"/>
                </a:solidFill>
                <a:effectLst/>
                <a:latin typeface="Söhne"/>
              </a:rPr>
              <a:t>反馈与从同一期刊和类别中随机选择的不同稿件的人类审稿意见进行配对后，两者之间的匹配程度。</a:t>
            </a:r>
          </a:p>
          <a:p>
            <a:pPr marL="742950" lvl="1" indent="-285750" algn="l">
              <a:buFont typeface="+mj-lt"/>
              <a:buAutoNum type="arabicPeriod"/>
            </a:pPr>
            <a:r>
              <a:rPr lang="zh-CN" altLang="en-US" b="0" i="0" dirty="0">
                <a:solidFill>
                  <a:srgbClr val="374151"/>
                </a:solidFill>
                <a:effectLst/>
                <a:latin typeface="Söhne"/>
              </a:rPr>
              <a:t>实验方法：“</a:t>
            </a:r>
            <a:r>
              <a:rPr lang="en-US" altLang="zh-CN" b="0" i="0" dirty="0">
                <a:solidFill>
                  <a:srgbClr val="374151"/>
                </a:solidFill>
                <a:effectLst/>
                <a:latin typeface="Söhne"/>
              </a:rPr>
              <a:t>GPT-4 (shuffle)”</a:t>
            </a:r>
            <a:r>
              <a:rPr lang="zh-CN" altLang="en-US" b="0" i="0" dirty="0">
                <a:solidFill>
                  <a:srgbClr val="374151"/>
                </a:solidFill>
                <a:effectLst/>
                <a:latin typeface="Söhne"/>
              </a:rPr>
              <a:t>实验中，</a:t>
            </a:r>
            <a:r>
              <a:rPr lang="en-US" altLang="zh-CN" b="0" i="0" dirty="0">
                <a:solidFill>
                  <a:srgbClr val="374151"/>
                </a:solidFill>
                <a:effectLst/>
                <a:latin typeface="Söhne"/>
              </a:rPr>
              <a:t>GPT-4</a:t>
            </a:r>
            <a:r>
              <a:rPr lang="zh-CN" altLang="en-US" b="0" i="0" dirty="0">
                <a:solidFill>
                  <a:srgbClr val="374151"/>
                </a:solidFill>
                <a:effectLst/>
                <a:latin typeface="Söhne"/>
              </a:rPr>
              <a:t>的反馈是针对从同一期刊和类别中随机选择的不同论文。</a:t>
            </a:r>
          </a:p>
          <a:p>
            <a:pPr marL="742950" lvl="1" indent="-285750" algn="l">
              <a:buFont typeface="+mj-lt"/>
              <a:buAutoNum type="arabicPeriod"/>
            </a:pPr>
            <a:r>
              <a:rPr lang="zh-CN" altLang="en-US" b="0" i="0" dirty="0">
                <a:solidFill>
                  <a:srgbClr val="374151"/>
                </a:solidFill>
                <a:effectLst/>
                <a:latin typeface="Söhne"/>
              </a:rPr>
              <a:t>重要性：如果</a:t>
            </a:r>
            <a:r>
              <a:rPr lang="en-US" altLang="zh-CN" b="0" i="0" dirty="0">
                <a:solidFill>
                  <a:srgbClr val="374151"/>
                </a:solidFill>
                <a:effectLst/>
                <a:latin typeface="Söhne"/>
              </a:rPr>
              <a:t>LLM</a:t>
            </a:r>
            <a:r>
              <a:rPr lang="zh-CN" altLang="en-US" b="0" i="0" dirty="0">
                <a:solidFill>
                  <a:srgbClr val="374151"/>
                </a:solidFill>
                <a:effectLst/>
                <a:latin typeface="Söhne"/>
              </a:rPr>
              <a:t>主要产生适用于许多论文的通用反馈，则在洗牌后</a:t>
            </a:r>
            <a:r>
              <a:rPr lang="en-US" altLang="zh-CN" b="0" i="0" dirty="0">
                <a:solidFill>
                  <a:srgbClr val="374151"/>
                </a:solidFill>
                <a:effectLst/>
                <a:latin typeface="Söhne"/>
              </a:rPr>
              <a:t>LLM</a:t>
            </a:r>
            <a:r>
              <a:rPr lang="zh-CN" altLang="en-US" b="0" i="0" dirty="0">
                <a:solidFill>
                  <a:srgbClr val="374151"/>
                </a:solidFill>
                <a:effectLst/>
                <a:latin typeface="Söhne"/>
              </a:rPr>
              <a:t>反馈和每个个别审稿人的评论之间的全球命中率将会有很小的下降。然而，实验表明，全球命中率在洗牌后显著下降（从</a:t>
            </a:r>
            <a:r>
              <a:rPr lang="en-US" altLang="zh-CN" b="0" i="0" dirty="0">
                <a:solidFill>
                  <a:srgbClr val="374151"/>
                </a:solidFill>
                <a:effectLst/>
                <a:latin typeface="Söhne"/>
              </a:rPr>
              <a:t>57.55%</a:t>
            </a:r>
            <a:r>
              <a:rPr lang="zh-CN" altLang="en-US" b="0" i="0" dirty="0">
                <a:solidFill>
                  <a:srgbClr val="374151"/>
                </a:solidFill>
                <a:effectLst/>
                <a:latin typeface="Söhne"/>
              </a:rPr>
              <a:t>降至</a:t>
            </a:r>
            <a:r>
              <a:rPr lang="en-US" altLang="zh-CN" b="0" i="0" dirty="0">
                <a:solidFill>
                  <a:srgbClr val="374151"/>
                </a:solidFill>
                <a:effectLst/>
                <a:latin typeface="Söhne"/>
              </a:rPr>
              <a:t>1.13%</a:t>
            </a:r>
            <a:r>
              <a:rPr lang="zh-CN" altLang="en-US" b="0" i="0" dirty="0">
                <a:solidFill>
                  <a:srgbClr val="374151"/>
                </a:solidFill>
                <a:effectLst/>
                <a:latin typeface="Söhne"/>
              </a:rPr>
              <a:t>），表明</a:t>
            </a:r>
            <a:r>
              <a:rPr lang="en-US" altLang="zh-CN" b="0" i="0" dirty="0">
                <a:solidFill>
                  <a:srgbClr val="374151"/>
                </a:solidFill>
                <a:effectLst/>
                <a:latin typeface="Söhne"/>
              </a:rPr>
              <a:t>LLM</a:t>
            </a:r>
            <a:r>
              <a:rPr lang="zh-CN" altLang="en-US" b="0" i="0" dirty="0">
                <a:solidFill>
                  <a:srgbClr val="374151"/>
                </a:solidFill>
                <a:effectLst/>
                <a:latin typeface="Söhne"/>
              </a:rPr>
              <a:t>反馈是针对特定论文的​​。</a:t>
            </a:r>
          </a:p>
          <a:p>
            <a:pPr algn="l"/>
            <a:r>
              <a:rPr lang="zh-CN" altLang="en-US" b="0" i="0" dirty="0">
                <a:solidFill>
                  <a:srgbClr val="374151"/>
                </a:solidFill>
                <a:effectLst/>
                <a:latin typeface="Söhne"/>
              </a:rPr>
              <a:t>总的来说，</a:t>
            </a:r>
            <a:r>
              <a:rPr lang="en-US" altLang="zh-CN" b="0" i="0" dirty="0">
                <a:solidFill>
                  <a:srgbClr val="374151"/>
                </a:solidFill>
                <a:effectLst/>
                <a:latin typeface="Söhne"/>
              </a:rPr>
              <a:t>"Hit Rate"</a:t>
            </a:r>
            <a:r>
              <a:rPr lang="zh-CN" altLang="en-US" b="0" i="0" dirty="0">
                <a:solidFill>
                  <a:srgbClr val="374151"/>
                </a:solidFill>
                <a:effectLst/>
                <a:latin typeface="Söhne"/>
              </a:rPr>
              <a:t>关注的是</a:t>
            </a:r>
            <a:r>
              <a:rPr lang="en-US" altLang="zh-CN" b="0" i="0" dirty="0">
                <a:solidFill>
                  <a:srgbClr val="374151"/>
                </a:solidFill>
                <a:effectLst/>
                <a:latin typeface="Söhne"/>
              </a:rPr>
              <a:t>GPT-4</a:t>
            </a:r>
            <a:r>
              <a:rPr lang="zh-CN" altLang="en-US" b="0" i="0" dirty="0">
                <a:solidFill>
                  <a:srgbClr val="374151"/>
                </a:solidFill>
                <a:effectLst/>
                <a:latin typeface="Söhne"/>
              </a:rPr>
              <a:t>反馈与人类反馈之间直接的匹配程度，而</a:t>
            </a:r>
            <a:r>
              <a:rPr lang="en-US" altLang="zh-CN" b="0" i="0" dirty="0">
                <a:solidFill>
                  <a:srgbClr val="374151"/>
                </a:solidFill>
                <a:effectLst/>
                <a:latin typeface="Söhne"/>
              </a:rPr>
              <a:t>"Global Hit Rate"</a:t>
            </a:r>
            <a:r>
              <a:rPr lang="zh-CN" altLang="en-US" b="0" i="0" dirty="0">
                <a:solidFill>
                  <a:srgbClr val="374151"/>
                </a:solidFill>
                <a:effectLst/>
                <a:latin typeface="Söhne"/>
              </a:rPr>
              <a:t>则通过一个洗牌实验来探究</a:t>
            </a:r>
            <a:r>
              <a:rPr lang="en-US" altLang="zh-CN" b="0" i="0" dirty="0">
                <a:solidFill>
                  <a:srgbClr val="374151"/>
                </a:solidFill>
                <a:effectLst/>
                <a:latin typeface="Söhne"/>
              </a:rPr>
              <a:t>GPT-4</a:t>
            </a:r>
            <a:r>
              <a:rPr lang="zh-CN" altLang="en-US" b="0" i="0" dirty="0">
                <a:solidFill>
                  <a:srgbClr val="374151"/>
                </a:solidFill>
                <a:effectLst/>
                <a:latin typeface="Söhne"/>
              </a:rPr>
              <a:t>反馈是否具有论文特定性。通过这两种度量方法，研究能够更深入地理解</a:t>
            </a:r>
            <a:r>
              <a:rPr lang="en-US" altLang="zh-CN" b="0" i="0" dirty="0">
                <a:solidFill>
                  <a:srgbClr val="374151"/>
                </a:solidFill>
                <a:effectLst/>
                <a:latin typeface="Söhne"/>
              </a:rPr>
              <a:t>LLM</a:t>
            </a:r>
            <a:r>
              <a:rPr lang="zh-CN" altLang="en-US" b="0" i="0" dirty="0">
                <a:solidFill>
                  <a:srgbClr val="374151"/>
                </a:solidFill>
                <a:effectLst/>
                <a:latin typeface="Söhne"/>
              </a:rPr>
              <a:t>在科学论文审稿中的有效性和特定性。</a:t>
            </a:r>
          </a:p>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16</a:t>
            </a:fld>
            <a:endParaRPr lang="zh-CN" altLang="en-US"/>
          </a:p>
        </p:txBody>
      </p:sp>
    </p:spTree>
    <p:extLst>
      <p:ext uri="{BB962C8B-B14F-4D97-AF65-F5344CB8AC3E}">
        <p14:creationId xmlns:p14="http://schemas.microsoft.com/office/powerpoint/2010/main" val="101241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17</a:t>
            </a:fld>
            <a:endParaRPr lang="zh-CN" altLang="en-US"/>
          </a:p>
        </p:txBody>
      </p:sp>
    </p:spTree>
    <p:extLst>
      <p:ext uri="{BB962C8B-B14F-4D97-AF65-F5344CB8AC3E}">
        <p14:creationId xmlns:p14="http://schemas.microsoft.com/office/powerpoint/2010/main" val="1641323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18</a:t>
            </a:fld>
            <a:endParaRPr lang="zh-CN" altLang="en-US"/>
          </a:p>
        </p:txBody>
      </p:sp>
    </p:spTree>
    <p:extLst>
      <p:ext uri="{BB962C8B-B14F-4D97-AF65-F5344CB8AC3E}">
        <p14:creationId xmlns:p14="http://schemas.microsoft.com/office/powerpoint/2010/main" val="384494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19</a:t>
            </a:fld>
            <a:endParaRPr lang="zh-CN" altLang="en-US"/>
          </a:p>
        </p:txBody>
      </p:sp>
    </p:spTree>
    <p:extLst>
      <p:ext uri="{BB962C8B-B14F-4D97-AF65-F5344CB8AC3E}">
        <p14:creationId xmlns:p14="http://schemas.microsoft.com/office/powerpoint/2010/main" val="198485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20</a:t>
            </a:fld>
            <a:endParaRPr lang="zh-CN" altLang="en-US"/>
          </a:p>
        </p:txBody>
      </p:sp>
    </p:spTree>
    <p:extLst>
      <p:ext uri="{BB962C8B-B14F-4D97-AF65-F5344CB8AC3E}">
        <p14:creationId xmlns:p14="http://schemas.microsoft.com/office/powerpoint/2010/main" val="367716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获取即时答案、寻找创意灵感、学习新知识</a:t>
            </a:r>
          </a:p>
        </p:txBody>
      </p:sp>
      <p:sp>
        <p:nvSpPr>
          <p:cNvPr id="4" name="灯片编号占位符 3"/>
          <p:cNvSpPr>
            <a:spLocks noGrp="1"/>
          </p:cNvSpPr>
          <p:nvPr>
            <p:ph type="sldNum" sz="quarter" idx="5"/>
          </p:nvPr>
        </p:nvSpPr>
        <p:spPr/>
        <p:txBody>
          <a:bodyPr/>
          <a:lstStyle/>
          <a:p>
            <a:fld id="{31229976-EF84-49C4-A00A-CD1250C470F1}" type="slidenum">
              <a:rPr lang="zh-CN" altLang="en-US" smtClean="0"/>
              <a:t>3</a:t>
            </a:fld>
            <a:endParaRPr lang="zh-CN" altLang="en-US"/>
          </a:p>
        </p:txBody>
      </p:sp>
    </p:spTree>
    <p:extLst>
      <p:ext uri="{BB962C8B-B14F-4D97-AF65-F5344CB8AC3E}">
        <p14:creationId xmlns:p14="http://schemas.microsoft.com/office/powerpoint/2010/main" val="1513431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这一事实表明了模型的泛化能力。这些模型降低了任何人创建对抗 性用例的门槛，因为这样做不需要</a:t>
            </a:r>
            <a:r>
              <a:rPr lang="en-US" altLang="zh-CN" dirty="0"/>
              <a:t>ML</a:t>
            </a:r>
            <a:r>
              <a:rPr lang="zh-CN" altLang="en-US" dirty="0"/>
              <a:t>专业知识。不良用例的潜在规模和范围保证了未来在机制、策略和法 规方面的工作，可以防止不利的结果</a:t>
            </a:r>
          </a:p>
        </p:txBody>
      </p:sp>
      <p:sp>
        <p:nvSpPr>
          <p:cNvPr id="4" name="灯片编号占位符 3"/>
          <p:cNvSpPr>
            <a:spLocks noGrp="1"/>
          </p:cNvSpPr>
          <p:nvPr>
            <p:ph type="sldNum" sz="quarter" idx="5"/>
          </p:nvPr>
        </p:nvSpPr>
        <p:spPr/>
        <p:txBody>
          <a:bodyPr/>
          <a:lstStyle/>
          <a:p>
            <a:fld id="{31229976-EF84-49C4-A00A-CD1250C470F1}" type="slidenum">
              <a:rPr lang="zh-CN" altLang="en-US" smtClean="0"/>
              <a:t>21</a:t>
            </a:fld>
            <a:endParaRPr lang="zh-CN" altLang="en-US"/>
          </a:p>
        </p:txBody>
      </p:sp>
    </p:spTree>
    <p:extLst>
      <p:ext uri="{BB962C8B-B14F-4D97-AF65-F5344CB8AC3E}">
        <p14:creationId xmlns:p14="http://schemas.microsoft.com/office/powerpoint/2010/main" val="1172508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22</a:t>
            </a:fld>
            <a:endParaRPr lang="zh-CN" altLang="en-US"/>
          </a:p>
        </p:txBody>
      </p:sp>
    </p:spTree>
    <p:extLst>
      <p:ext uri="{BB962C8B-B14F-4D97-AF65-F5344CB8AC3E}">
        <p14:creationId xmlns:p14="http://schemas.microsoft.com/office/powerpoint/2010/main" val="395451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23</a:t>
            </a:fld>
            <a:endParaRPr lang="zh-CN" altLang="en-US"/>
          </a:p>
        </p:txBody>
      </p:sp>
    </p:spTree>
    <p:extLst>
      <p:ext uri="{BB962C8B-B14F-4D97-AF65-F5344CB8AC3E}">
        <p14:creationId xmlns:p14="http://schemas.microsoft.com/office/powerpoint/2010/main" val="1210161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24</a:t>
            </a:fld>
            <a:endParaRPr lang="zh-CN" altLang="en-US"/>
          </a:p>
        </p:txBody>
      </p:sp>
    </p:spTree>
    <p:extLst>
      <p:ext uri="{BB962C8B-B14F-4D97-AF65-F5344CB8AC3E}">
        <p14:creationId xmlns:p14="http://schemas.microsoft.com/office/powerpoint/2010/main" val="2920904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25</a:t>
            </a:fld>
            <a:endParaRPr lang="zh-CN" altLang="en-US"/>
          </a:p>
        </p:txBody>
      </p:sp>
    </p:spTree>
    <p:extLst>
      <p:ext uri="{BB962C8B-B14F-4D97-AF65-F5344CB8AC3E}">
        <p14:creationId xmlns:p14="http://schemas.microsoft.com/office/powerpoint/2010/main" val="350451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纯解码器模型在蓝色分支，纯编码器模型在粉色分支，编码器</a:t>
            </a:r>
            <a:r>
              <a:rPr lang="en-US" altLang="zh-CN" dirty="0"/>
              <a:t>-</a:t>
            </a:r>
            <a:r>
              <a:rPr lang="zh-CN" altLang="en-US" dirty="0"/>
              <a:t>解码器模型在绿色分支。模型在时间轴上的垂直位置代表其发布日期。实心方框表示开源模型，空心方框表示闭源模型。右下角的堆叠条形图显示了来自不同公司和机构的模型数量</a:t>
            </a:r>
          </a:p>
        </p:txBody>
      </p:sp>
      <p:sp>
        <p:nvSpPr>
          <p:cNvPr id="4" name="灯片编号占位符 3"/>
          <p:cNvSpPr>
            <a:spLocks noGrp="1"/>
          </p:cNvSpPr>
          <p:nvPr>
            <p:ph type="sldNum" sz="quarter" idx="5"/>
          </p:nvPr>
        </p:nvSpPr>
        <p:spPr/>
        <p:txBody>
          <a:bodyPr/>
          <a:lstStyle/>
          <a:p>
            <a:fld id="{31229976-EF84-49C4-A00A-CD1250C470F1}" type="slidenum">
              <a:rPr lang="zh-CN" altLang="en-US" smtClean="0"/>
              <a:t>4</a:t>
            </a:fld>
            <a:endParaRPr lang="zh-CN" altLang="en-US"/>
          </a:p>
        </p:txBody>
      </p:sp>
    </p:spTree>
    <p:extLst>
      <p:ext uri="{BB962C8B-B14F-4D97-AF65-F5344CB8AC3E}">
        <p14:creationId xmlns:p14="http://schemas.microsoft.com/office/powerpoint/2010/main" val="41931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纯解码器模型在蓝色分支，纯编码器模型在粉色分支，编码器</a:t>
            </a:r>
            <a:r>
              <a:rPr lang="en-US" altLang="zh-CN" dirty="0"/>
              <a:t>-</a:t>
            </a:r>
            <a:r>
              <a:rPr lang="zh-CN" altLang="en-US" dirty="0"/>
              <a:t>解码器模型在绿色分支。模型在时间轴上的垂直位置代表其发布日期。实心方框表示开源模型，空心方框表示闭源模型。右下角的堆叠条形图显示了来自不同公司和机构的模型数量</a:t>
            </a:r>
          </a:p>
        </p:txBody>
      </p:sp>
      <p:sp>
        <p:nvSpPr>
          <p:cNvPr id="4" name="灯片编号占位符 3"/>
          <p:cNvSpPr>
            <a:spLocks noGrp="1"/>
          </p:cNvSpPr>
          <p:nvPr>
            <p:ph type="sldNum" sz="quarter" idx="5"/>
          </p:nvPr>
        </p:nvSpPr>
        <p:spPr/>
        <p:txBody>
          <a:bodyPr/>
          <a:lstStyle/>
          <a:p>
            <a:fld id="{31229976-EF84-49C4-A00A-CD1250C470F1}" type="slidenum">
              <a:rPr lang="zh-CN" altLang="en-US" smtClean="0"/>
              <a:t>5</a:t>
            </a:fld>
            <a:endParaRPr lang="zh-CN" altLang="en-US"/>
          </a:p>
        </p:txBody>
      </p:sp>
    </p:spTree>
    <p:extLst>
      <p:ext uri="{BB962C8B-B14F-4D97-AF65-F5344CB8AC3E}">
        <p14:creationId xmlns:p14="http://schemas.microsoft.com/office/powerpoint/2010/main" val="3265754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纯解码器模型在蓝色分支，纯编码器模型在粉色分支，编码器</a:t>
            </a:r>
            <a:r>
              <a:rPr lang="en-US" altLang="zh-CN" dirty="0"/>
              <a:t>-</a:t>
            </a:r>
            <a:r>
              <a:rPr lang="zh-CN" altLang="en-US" dirty="0"/>
              <a:t>解码器模型在绿色分支。模型在时间轴上的垂直位置代表其发布日期。实心方框表示开源模型，空心方框表示闭源模型。右下角的堆叠条形图显示了来自不同公司和机构的模型数量</a:t>
            </a:r>
          </a:p>
        </p:txBody>
      </p:sp>
      <p:sp>
        <p:nvSpPr>
          <p:cNvPr id="4" name="灯片编号占位符 3"/>
          <p:cNvSpPr>
            <a:spLocks noGrp="1"/>
          </p:cNvSpPr>
          <p:nvPr>
            <p:ph type="sldNum" sz="quarter" idx="5"/>
          </p:nvPr>
        </p:nvSpPr>
        <p:spPr/>
        <p:txBody>
          <a:bodyPr/>
          <a:lstStyle/>
          <a:p>
            <a:fld id="{31229976-EF84-49C4-A00A-CD1250C470F1}" type="slidenum">
              <a:rPr lang="zh-CN" altLang="en-US" smtClean="0"/>
              <a:t>6</a:t>
            </a:fld>
            <a:endParaRPr lang="zh-CN" altLang="en-US"/>
          </a:p>
        </p:txBody>
      </p:sp>
    </p:spTree>
    <p:extLst>
      <p:ext uri="{BB962C8B-B14F-4D97-AF65-F5344CB8AC3E}">
        <p14:creationId xmlns:p14="http://schemas.microsoft.com/office/powerpoint/2010/main" val="26091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7</a:t>
            </a:fld>
            <a:endParaRPr lang="zh-CN" altLang="en-US"/>
          </a:p>
        </p:txBody>
      </p:sp>
    </p:spTree>
    <p:extLst>
      <p:ext uri="{BB962C8B-B14F-4D97-AF65-F5344CB8AC3E}">
        <p14:creationId xmlns:p14="http://schemas.microsoft.com/office/powerpoint/2010/main" val="395332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8</a:t>
            </a:fld>
            <a:endParaRPr lang="zh-CN" altLang="en-US"/>
          </a:p>
        </p:txBody>
      </p:sp>
    </p:spTree>
    <p:extLst>
      <p:ext uri="{BB962C8B-B14F-4D97-AF65-F5344CB8AC3E}">
        <p14:creationId xmlns:p14="http://schemas.microsoft.com/office/powerpoint/2010/main" val="52672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9</a:t>
            </a:fld>
            <a:endParaRPr lang="zh-CN" altLang="en-US"/>
          </a:p>
        </p:txBody>
      </p:sp>
    </p:spTree>
    <p:extLst>
      <p:ext uri="{BB962C8B-B14F-4D97-AF65-F5344CB8AC3E}">
        <p14:creationId xmlns:p14="http://schemas.microsoft.com/office/powerpoint/2010/main" val="102536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10</a:t>
            </a:fld>
            <a:endParaRPr lang="zh-CN" altLang="en-US"/>
          </a:p>
        </p:txBody>
      </p:sp>
    </p:spTree>
    <p:extLst>
      <p:ext uri="{BB962C8B-B14F-4D97-AF65-F5344CB8AC3E}">
        <p14:creationId xmlns:p14="http://schemas.microsoft.com/office/powerpoint/2010/main" val="411751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主题姓名日期">
    <p:bg>
      <p:bgPr>
        <a:solidFill>
          <a:schemeClr val="bg1"/>
        </a:solidFill>
        <a:effectLst/>
      </p:bgPr>
    </p:bg>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335361" y="2204864"/>
            <a:ext cx="9120153" cy="864096"/>
          </a:xfrm>
          <a:prstGeom prst="rect">
            <a:avLst/>
          </a:prstGeom>
        </p:spPr>
        <p:txBody>
          <a:bodyPr/>
          <a:lstStyle>
            <a:lvl1pPr marL="0" indent="0">
              <a:buNone/>
              <a:defRPr lang="zh-CN" altLang="en-US" sz="4800" kern="1200" dirty="0">
                <a:solidFill>
                  <a:schemeClr val="tx1"/>
                </a:solidFill>
                <a:effectLst/>
                <a:latin typeface="黑体" panose="02010609060101010101" pitchFamily="49" charset="-122"/>
                <a:ea typeface="黑体" panose="02010609060101010101" pitchFamily="49" charset="-122"/>
                <a:cs typeface="Times New Roman" pitchFamily="18" charset="0"/>
              </a:defRPr>
            </a:lvl1pPr>
          </a:lstStyle>
          <a:p>
            <a:pPr lvl="0"/>
            <a:r>
              <a:rPr lang="zh-CN" altLang="en-US" dirty="0"/>
              <a:t>单击此处编辑母版文本样式</a:t>
            </a:r>
          </a:p>
        </p:txBody>
      </p:sp>
      <p:sp>
        <p:nvSpPr>
          <p:cNvPr id="5" name="内容占位符 4"/>
          <p:cNvSpPr>
            <a:spLocks noGrp="1"/>
          </p:cNvSpPr>
          <p:nvPr>
            <p:ph sz="quarter" idx="11" hasCustomPrompt="1"/>
          </p:nvPr>
        </p:nvSpPr>
        <p:spPr>
          <a:xfrm>
            <a:off x="6600056" y="4365104"/>
            <a:ext cx="4366525" cy="584775"/>
          </a:xfrm>
          <a:prstGeom prst="rect">
            <a:avLst/>
          </a:prstGeom>
          <a:noFill/>
        </p:spPr>
        <p:txBody>
          <a:bodyPr wrap="square" rtlCol="0">
            <a:spAutoFit/>
          </a:bodyPr>
          <a:lstStyle>
            <a:lvl1pPr marL="0" indent="0" algn="r">
              <a:buNone/>
              <a:defRPr lang="zh-CN" altLang="en-US" sz="3200" dirty="0">
                <a:solidFill>
                  <a:schemeClr val="tx1"/>
                </a:solidFill>
                <a:effectLst/>
                <a:latin typeface="黑体" panose="02010609060101010101" pitchFamily="49" charset="-122"/>
                <a:ea typeface="黑体" panose="02010609060101010101" pitchFamily="49" charset="-122"/>
              </a:defRPr>
            </a:lvl1pPr>
          </a:lstStyle>
          <a:p>
            <a:pPr marL="0" lvl="0" algn="r"/>
            <a:r>
              <a:rPr lang="zh-CN" altLang="en-US" dirty="0"/>
              <a:t>姓名</a:t>
            </a:r>
            <a:endParaRPr lang="en-US" altLang="zh-CN" dirty="0"/>
          </a:p>
        </p:txBody>
      </p:sp>
      <p:sp>
        <p:nvSpPr>
          <p:cNvPr id="10" name="内容占位符 9"/>
          <p:cNvSpPr>
            <a:spLocks noGrp="1"/>
          </p:cNvSpPr>
          <p:nvPr>
            <p:ph sz="quarter" idx="12" hasCustomPrompt="1"/>
          </p:nvPr>
        </p:nvSpPr>
        <p:spPr>
          <a:xfrm>
            <a:off x="8181048" y="5150416"/>
            <a:ext cx="2785533" cy="388560"/>
          </a:xfrm>
          <a:prstGeom prst="rect">
            <a:avLst/>
          </a:prstGeom>
        </p:spPr>
        <p:txBody>
          <a:bodyPr/>
          <a:lstStyle>
            <a:lvl1pPr marL="0" indent="0" algn="r" defTabSz="914400" rtl="0" eaLnBrk="1" latinLnBrk="0" hangingPunct="1">
              <a:buNone/>
              <a:defRPr lang="zh-CN" altLang="en-US" sz="2800" kern="1200" dirty="0">
                <a:solidFill>
                  <a:schemeClr val="tx1"/>
                </a:solidFill>
                <a:effectLst/>
                <a:latin typeface="Arial" panose="020B0604020202020204" pitchFamily="34" charset="0"/>
                <a:ea typeface="黑体" pitchFamily="49" charset="-122"/>
                <a:cs typeface="Arial" panose="020B0604020202020204" pitchFamily="34" charset="0"/>
              </a:defRPr>
            </a:lvl1pPr>
          </a:lstStyle>
          <a:p>
            <a:pPr lvl="0"/>
            <a:r>
              <a:rPr lang="en-US" altLang="zh-CN" dirty="0"/>
              <a:t>Date</a:t>
            </a:r>
            <a:endParaRPr lang="zh-CN" altLang="en-US" dirty="0"/>
          </a:p>
        </p:txBody>
      </p:sp>
    </p:spTree>
    <p:extLst>
      <p:ext uri="{BB962C8B-B14F-4D97-AF65-F5344CB8AC3E}">
        <p14:creationId xmlns:p14="http://schemas.microsoft.com/office/powerpoint/2010/main" val="370178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内容占位符 5"/>
          <p:cNvSpPr>
            <a:spLocks noGrp="1"/>
          </p:cNvSpPr>
          <p:nvPr>
            <p:ph sz="quarter" idx="10"/>
          </p:nvPr>
        </p:nvSpPr>
        <p:spPr>
          <a:xfrm>
            <a:off x="623392" y="1700810"/>
            <a:ext cx="6816757" cy="4176463"/>
          </a:xfrm>
          <a:prstGeom prst="rect">
            <a:avLst/>
          </a:prstGeom>
        </p:spPr>
        <p:txBody>
          <a:bodyPr/>
          <a:lstStyle>
            <a:lvl1pPr marL="342900" indent="-342900" algn="l" defTabSz="914400" rtl="0" eaLnBrk="1" latinLnBrk="0" hangingPunct="1">
              <a:spcBef>
                <a:spcPct val="20000"/>
              </a:spcBef>
              <a:buFont typeface="Arial" pitchFamily="34" charset="0"/>
              <a:buChar char="•"/>
              <a:defRPr lang="zh-CN" altLang="en-US" sz="2800" b="0" kern="1200" dirty="0" smtClean="0">
                <a:solidFill>
                  <a:schemeClr val="accent2">
                    <a:lumMod val="50000"/>
                  </a:schemeClr>
                </a:solidFill>
                <a:latin typeface="+mj-ea"/>
                <a:ea typeface="+mj-ea"/>
                <a:cs typeface="Times New Roman" pitchFamily="18" charset="0"/>
              </a:defRPr>
            </a:lvl1pPr>
            <a:lvl2pPr marL="742950" indent="-285750">
              <a:defRPr lang="zh-CN" altLang="en-US" sz="2400" b="0" kern="1200" dirty="0" smtClean="0">
                <a:solidFill>
                  <a:schemeClr val="accent2">
                    <a:lumMod val="50000"/>
                  </a:schemeClr>
                </a:solidFill>
                <a:latin typeface="+mj-ea"/>
                <a:ea typeface="+mj-ea"/>
                <a:cs typeface="Times New Roman" pitchFamily="18" charset="0"/>
              </a:defRPr>
            </a:lvl2pPr>
            <a:lvl3pPr>
              <a:defRPr lang="zh-CN" altLang="en-US" sz="2400" b="0" kern="1200" dirty="0" smtClean="0">
                <a:solidFill>
                  <a:schemeClr val="accent2">
                    <a:lumMod val="50000"/>
                  </a:schemeClr>
                </a:solidFill>
                <a:latin typeface="+mj-ea"/>
                <a:ea typeface="+mj-ea"/>
                <a:cs typeface="+mn-cs"/>
              </a:defRPr>
            </a:lvl3pPr>
            <a:lvl4pPr>
              <a:defRPr b="0">
                <a:solidFill>
                  <a:schemeClr val="accent2">
                    <a:lumMod val="50000"/>
                  </a:schemeClr>
                </a:solidFill>
                <a:latin typeface="+mj-ea"/>
                <a:ea typeface="+mj-ea"/>
              </a:defRPr>
            </a:lvl4pPr>
            <a:lvl5pPr>
              <a:defRPr b="0">
                <a:solidFill>
                  <a:schemeClr val="accent2">
                    <a:lumMod val="50000"/>
                  </a:schemeClr>
                </a:solidFill>
                <a:latin typeface="+mj-ea"/>
                <a:ea typeface="+mj-ea"/>
              </a:defRPr>
            </a:lvl5pPr>
          </a:lstStyle>
          <a:p>
            <a:pPr lvl="0"/>
            <a:r>
              <a:rPr lang="zh-CN" altLang="en-US" dirty="0"/>
              <a:t>单击此处编辑母版文本样式</a:t>
            </a:r>
          </a:p>
          <a:p>
            <a:pPr marL="742950" lvl="1" indent="-285750" algn="l" defTabSz="914400" rtl="0" eaLnBrk="1" latinLnBrk="0" hangingPunct="1">
              <a:spcBef>
                <a:spcPct val="20000"/>
              </a:spcBef>
              <a:buFont typeface="Arial" pitchFamily="34" charset="0"/>
              <a:buChar char="–"/>
            </a:pPr>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2" name="内容占位符 11"/>
          <p:cNvSpPr>
            <a:spLocks noGrp="1"/>
          </p:cNvSpPr>
          <p:nvPr>
            <p:ph sz="quarter" idx="11"/>
          </p:nvPr>
        </p:nvSpPr>
        <p:spPr>
          <a:xfrm>
            <a:off x="445989" y="980728"/>
            <a:ext cx="6994160" cy="576064"/>
          </a:xfrm>
          <a:prstGeom prst="rect">
            <a:avLst/>
          </a:prstGeom>
        </p:spPr>
        <p:txBody>
          <a:bodyPr/>
          <a:lstStyle>
            <a:lvl1pPr marL="0" indent="0">
              <a:buNone/>
              <a:defRPr lang="zh-CN" altLang="en-US" sz="3200" kern="1200" dirty="0">
                <a:solidFill>
                  <a:schemeClr val="accent2">
                    <a:lumMod val="50000"/>
                  </a:schemeClr>
                </a:solidFill>
                <a:effectLst/>
                <a:latin typeface="微软雅黑" pitchFamily="34" charset="-122"/>
                <a:ea typeface="微软雅黑" pitchFamily="34" charset="-122"/>
                <a:cs typeface="+mn-cs"/>
              </a:defRPr>
            </a:lvl1pPr>
          </a:lstStyle>
          <a:p>
            <a:pPr lvl="0"/>
            <a:r>
              <a:rPr lang="zh-CN" altLang="en-US" dirty="0"/>
              <a:t>单击此处编辑母版文本样式</a:t>
            </a:r>
          </a:p>
        </p:txBody>
      </p:sp>
      <p:sp>
        <p:nvSpPr>
          <p:cNvPr id="2" name="页脚占位符 1"/>
          <p:cNvSpPr>
            <a:spLocks noGrp="1"/>
          </p:cNvSpPr>
          <p:nvPr>
            <p:ph type="ftr" sz="quarter" idx="12"/>
          </p:nvPr>
        </p:nvSpPr>
        <p:spPr/>
        <p:txBody>
          <a:bodyPr/>
          <a:lstStyle/>
          <a:p>
            <a:endParaRPr lang="zh-CN" altLang="en-US"/>
          </a:p>
        </p:txBody>
      </p:sp>
      <p:sp>
        <p:nvSpPr>
          <p:cNvPr id="3" name="灯片编号占位符 2"/>
          <p:cNvSpPr>
            <a:spLocks noGrp="1"/>
          </p:cNvSpPr>
          <p:nvPr>
            <p:ph type="sldNum" sz="quarter" idx="13"/>
          </p:nvPr>
        </p:nvSpPr>
        <p:spPr/>
        <p:txBody>
          <a:bodyPr/>
          <a:lstStyle/>
          <a:p>
            <a:fld id="{EBC49D15-3690-41D6-8F09-A0195C8715D4}" type="slidenum">
              <a:rPr lang="zh-CN" altLang="en-US" smtClean="0"/>
              <a:t>‹#›</a:t>
            </a:fld>
            <a:endParaRPr lang="zh-CN" altLang="en-US"/>
          </a:p>
        </p:txBody>
      </p:sp>
    </p:spTree>
    <p:extLst>
      <p:ext uri="{BB962C8B-B14F-4D97-AF65-F5344CB8AC3E}">
        <p14:creationId xmlns:p14="http://schemas.microsoft.com/office/powerpoint/2010/main" val="147488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b模板">
    <p:spTree>
      <p:nvGrpSpPr>
        <p:cNvPr id="1" name=""/>
        <p:cNvGrpSpPr/>
        <p:nvPr/>
      </p:nvGrpSpPr>
      <p:grpSpPr>
        <a:xfrm>
          <a:off x="0" y="0"/>
          <a:ext cx="0" cy="0"/>
          <a:chOff x="0" y="0"/>
          <a:chExt cx="0" cy="0"/>
        </a:xfrm>
      </p:grpSpPr>
      <p:sp>
        <p:nvSpPr>
          <p:cNvPr id="3" name="内容占位符 2"/>
          <p:cNvSpPr>
            <a:spLocks noGrp="1"/>
          </p:cNvSpPr>
          <p:nvPr>
            <p:ph sz="quarter" idx="10" hasCustomPrompt="1"/>
          </p:nvPr>
        </p:nvSpPr>
        <p:spPr>
          <a:xfrm>
            <a:off x="335361" y="2348880"/>
            <a:ext cx="9120153" cy="647700"/>
          </a:xfrm>
          <a:prstGeom prst="rect">
            <a:avLst/>
          </a:prstGeom>
        </p:spPr>
        <p:txBody>
          <a:bodyPr/>
          <a:lstStyle>
            <a:lvl1pPr marL="0" indent="0">
              <a:buNone/>
              <a:defRPr lang="zh-CN" altLang="en-US" sz="3200" kern="1200" dirty="0">
                <a:solidFill>
                  <a:schemeClr val="tx1"/>
                </a:solidFill>
                <a:effectLst/>
                <a:latin typeface="Times New Roman" pitchFamily="18" charset="0"/>
                <a:ea typeface="微软雅黑" pitchFamily="34" charset="-122"/>
                <a:cs typeface="Times New Roman" pitchFamily="18" charset="0"/>
              </a:defRPr>
            </a:lvl1pPr>
          </a:lstStyle>
          <a:p>
            <a:pPr lvl="0"/>
            <a:r>
              <a:rPr lang="zh-CN" altLang="en-US" dirty="0"/>
              <a:t>单击此处编辑文本样式</a:t>
            </a:r>
          </a:p>
        </p:txBody>
      </p:sp>
      <p:sp>
        <p:nvSpPr>
          <p:cNvPr id="5" name="内容占位符 4"/>
          <p:cNvSpPr>
            <a:spLocks noGrp="1"/>
          </p:cNvSpPr>
          <p:nvPr>
            <p:ph sz="quarter" idx="11" hasCustomPrompt="1"/>
          </p:nvPr>
        </p:nvSpPr>
        <p:spPr>
          <a:xfrm>
            <a:off x="8181048" y="4840705"/>
            <a:ext cx="2785533" cy="461665"/>
          </a:xfrm>
          <a:prstGeom prst="rect">
            <a:avLst/>
          </a:prstGeom>
          <a:noFill/>
        </p:spPr>
        <p:txBody>
          <a:bodyPr wrap="square" rtlCol="0">
            <a:spAutoFit/>
          </a:bodyPr>
          <a:lstStyle>
            <a:lvl1pPr marL="0" indent="0" algn="r">
              <a:buNone/>
              <a:defRPr lang="zh-CN" altLang="en-US" sz="2400" dirty="0">
                <a:solidFill>
                  <a:schemeClr val="tx1"/>
                </a:solidFill>
                <a:effectLst/>
                <a:latin typeface="微软雅黑" pitchFamily="34" charset="-122"/>
                <a:ea typeface="微软雅黑" pitchFamily="34" charset="-122"/>
              </a:defRPr>
            </a:lvl1pPr>
          </a:lstStyle>
          <a:p>
            <a:pPr marL="0" lvl="0" algn="r"/>
            <a:r>
              <a:rPr lang="zh-CN" altLang="en-US" dirty="0"/>
              <a:t>姓名</a:t>
            </a:r>
            <a:endParaRPr lang="en-US" altLang="zh-CN" dirty="0"/>
          </a:p>
        </p:txBody>
      </p:sp>
      <p:sp>
        <p:nvSpPr>
          <p:cNvPr id="10" name="内容占位符 9"/>
          <p:cNvSpPr>
            <a:spLocks noGrp="1"/>
          </p:cNvSpPr>
          <p:nvPr>
            <p:ph sz="quarter" idx="12" hasCustomPrompt="1"/>
          </p:nvPr>
        </p:nvSpPr>
        <p:spPr>
          <a:xfrm>
            <a:off x="8181048" y="5344696"/>
            <a:ext cx="2785533" cy="388560"/>
          </a:xfrm>
          <a:prstGeom prst="rect">
            <a:avLst/>
          </a:prstGeom>
        </p:spPr>
        <p:txBody>
          <a:bodyPr/>
          <a:lstStyle>
            <a:lvl1pPr marL="0" indent="0" algn="r" defTabSz="914400" rtl="0" eaLnBrk="1" latinLnBrk="0" hangingPunct="1">
              <a:buNone/>
              <a:defRPr lang="zh-CN" altLang="en-US" sz="1800" kern="1200" dirty="0">
                <a:solidFill>
                  <a:schemeClr val="tx1"/>
                </a:solidFill>
                <a:effectLst/>
                <a:latin typeface="Times New Roman" panose="02020603050405020304" pitchFamily="18" charset="0"/>
                <a:ea typeface="黑体" pitchFamily="49" charset="-122"/>
                <a:cs typeface="Times New Roman" panose="02020603050405020304" pitchFamily="18" charset="0"/>
              </a:defRPr>
            </a:lvl1pPr>
          </a:lstStyle>
          <a:p>
            <a:pPr lvl="0"/>
            <a:r>
              <a:rPr lang="en-US" altLang="zh-CN" dirty="0"/>
              <a:t>Date</a:t>
            </a:r>
            <a:endParaRPr lang="zh-CN" altLang="en-US" dirty="0"/>
          </a:p>
        </p:txBody>
      </p:sp>
      <p:sp>
        <p:nvSpPr>
          <p:cNvPr id="2" name="页脚占位符 1"/>
          <p:cNvSpPr>
            <a:spLocks noGrp="1"/>
          </p:cNvSpPr>
          <p:nvPr>
            <p:ph type="ftr" sz="quarter" idx="13"/>
          </p:nvPr>
        </p:nvSpPr>
        <p:spPr/>
        <p:txBody>
          <a:bodyPr/>
          <a:lstStyle/>
          <a:p>
            <a:endParaRPr lang="zh-CN" altLang="en-US"/>
          </a:p>
        </p:txBody>
      </p:sp>
      <p:sp>
        <p:nvSpPr>
          <p:cNvPr id="4" name="灯片编号占位符 3"/>
          <p:cNvSpPr>
            <a:spLocks noGrp="1"/>
          </p:cNvSpPr>
          <p:nvPr>
            <p:ph type="sldNum" sz="quarter" idx="14"/>
          </p:nvPr>
        </p:nvSpPr>
        <p:spPr/>
        <p:txBody>
          <a:bodyPr/>
          <a:lstStyle/>
          <a:p>
            <a:fld id="{174B939E-330B-418F-BB47-747EFFDC3A87}" type="slidenum">
              <a:rPr lang="zh-CN" altLang="en-US" smtClean="0"/>
              <a:t>‹#›</a:t>
            </a:fld>
            <a:endParaRPr lang="zh-CN" altLang="en-US"/>
          </a:p>
        </p:txBody>
      </p:sp>
    </p:spTree>
    <p:extLst>
      <p:ext uri="{BB962C8B-B14F-4D97-AF65-F5344CB8AC3E}">
        <p14:creationId xmlns:p14="http://schemas.microsoft.com/office/powerpoint/2010/main" val="61610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56484B54-4501-4BC8-BBFA-6612343330FB}"/>
              </a:ext>
            </a:extLst>
          </p:cNvPr>
          <p:cNvSpPr>
            <a:spLocks noGrp="1"/>
          </p:cNvSpPr>
          <p:nvPr>
            <p:ph type="ctrTitle"/>
          </p:nvPr>
        </p:nvSpPr>
        <p:spPr>
          <a:xfrm>
            <a:off x="254530" y="1196752"/>
            <a:ext cx="11665296" cy="504055"/>
          </a:xfrm>
          <a:prstGeom prst="rect">
            <a:avLst/>
          </a:prstGeom>
        </p:spPr>
        <p:txBody>
          <a:bodyPr anchor="b"/>
          <a:lstStyle>
            <a:lvl1pPr algn="l">
              <a:defRPr sz="3200">
                <a:latin typeface="+mj-ea"/>
                <a:ea typeface="+mj-ea"/>
              </a:defRPr>
            </a:lvl1pPr>
          </a:lstStyle>
          <a:p>
            <a:r>
              <a:rPr lang="zh-CN" altLang="en-US" dirty="0"/>
              <a:t>单击此处编辑母版标题样式</a:t>
            </a:r>
          </a:p>
        </p:txBody>
      </p:sp>
      <p:sp>
        <p:nvSpPr>
          <p:cNvPr id="8" name="内容占位符 13">
            <a:extLst>
              <a:ext uri="{FF2B5EF4-FFF2-40B4-BE49-F238E27FC236}">
                <a16:creationId xmlns:a16="http://schemas.microsoft.com/office/drawing/2014/main" id="{9F60C3B2-4BC7-487F-9EFA-582DD647D9C9}"/>
              </a:ext>
            </a:extLst>
          </p:cNvPr>
          <p:cNvSpPr>
            <a:spLocks noGrp="1"/>
          </p:cNvSpPr>
          <p:nvPr>
            <p:ph sz="quarter" idx="13"/>
          </p:nvPr>
        </p:nvSpPr>
        <p:spPr>
          <a:xfrm>
            <a:off x="263352" y="1844824"/>
            <a:ext cx="11665296" cy="4824536"/>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77576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_两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18DD627C-74DA-4661-A633-888FE5D08076}"/>
              </a:ext>
            </a:extLst>
          </p:cNvPr>
          <p:cNvSpPr>
            <a:spLocks noGrp="1"/>
          </p:cNvSpPr>
          <p:nvPr>
            <p:ph type="ctrTitle"/>
          </p:nvPr>
        </p:nvSpPr>
        <p:spPr>
          <a:xfrm>
            <a:off x="254529" y="1340769"/>
            <a:ext cx="5694921" cy="504055"/>
          </a:xfrm>
          <a:prstGeom prst="rect">
            <a:avLst/>
          </a:prstGeom>
        </p:spPr>
        <p:txBody>
          <a:bodyPr anchor="b"/>
          <a:lstStyle>
            <a:lvl1pPr algn="l">
              <a:defRPr sz="3200">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15" name="文本占位符 9">
            <a:extLst>
              <a:ext uri="{FF2B5EF4-FFF2-40B4-BE49-F238E27FC236}">
                <a16:creationId xmlns:a16="http://schemas.microsoft.com/office/drawing/2014/main" id="{C4A97538-6C34-4894-B155-03A8B7FDCABB}"/>
              </a:ext>
            </a:extLst>
          </p:cNvPr>
          <p:cNvSpPr>
            <a:spLocks noGrp="1"/>
          </p:cNvSpPr>
          <p:nvPr>
            <p:ph type="body" sz="quarter" idx="11" hasCustomPrompt="1"/>
          </p:nvPr>
        </p:nvSpPr>
        <p:spPr>
          <a:xfrm>
            <a:off x="6239777" y="1340769"/>
            <a:ext cx="5694922" cy="504055"/>
          </a:xfrm>
          <a:prstGeom prst="rect">
            <a:avLst/>
          </a:prstGeom>
        </p:spPr>
        <p:txBody>
          <a:bodyPr/>
          <a:lstStyle>
            <a:lvl1pPr marL="0" indent="0" algn="l">
              <a:buNone/>
              <a:defRPr lang="zh-CN" altLang="en-US" sz="3200" kern="1200" dirty="0" smtClean="0">
                <a:solidFill>
                  <a:schemeClr val="tx1"/>
                </a:solidFill>
                <a:latin typeface="+mn-ea"/>
                <a:ea typeface="+mn-ea"/>
                <a:cs typeface="+mj-cs"/>
              </a:defRPr>
            </a:lvl1pPr>
          </a:lstStyle>
          <a:p>
            <a:pPr lvl="0"/>
            <a:r>
              <a:rPr lang="zh-CN" altLang="en-US" dirty="0"/>
              <a:t>单击此处编辑母版标题样式</a:t>
            </a:r>
          </a:p>
        </p:txBody>
      </p:sp>
      <p:sp>
        <p:nvSpPr>
          <p:cNvPr id="16" name="内容占位符 13">
            <a:extLst>
              <a:ext uri="{FF2B5EF4-FFF2-40B4-BE49-F238E27FC236}">
                <a16:creationId xmlns:a16="http://schemas.microsoft.com/office/drawing/2014/main" id="{1ED5533A-431A-4652-B6BD-1BA14D6B1927}"/>
              </a:ext>
            </a:extLst>
          </p:cNvPr>
          <p:cNvSpPr>
            <a:spLocks noGrp="1"/>
          </p:cNvSpPr>
          <p:nvPr>
            <p:ph sz="quarter" idx="13"/>
          </p:nvPr>
        </p:nvSpPr>
        <p:spPr>
          <a:xfrm>
            <a:off x="263352" y="1988841"/>
            <a:ext cx="5685860" cy="4680520"/>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7" name="内容占位符 13">
            <a:extLst>
              <a:ext uri="{FF2B5EF4-FFF2-40B4-BE49-F238E27FC236}">
                <a16:creationId xmlns:a16="http://schemas.microsoft.com/office/drawing/2014/main" id="{E60139B1-9591-435C-9BAE-560C2F94AE1F}"/>
              </a:ext>
            </a:extLst>
          </p:cNvPr>
          <p:cNvSpPr>
            <a:spLocks noGrp="1"/>
          </p:cNvSpPr>
          <p:nvPr>
            <p:ph sz="quarter" idx="14"/>
          </p:nvPr>
        </p:nvSpPr>
        <p:spPr>
          <a:xfrm>
            <a:off x="6240016" y="1988841"/>
            <a:ext cx="5685861" cy="468052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03922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84B70660-BB04-43ED-8F45-A95D689F1518}"/>
              </a:ext>
            </a:extLst>
          </p:cNvPr>
          <p:cNvSpPr>
            <a:spLocks noGrp="1"/>
          </p:cNvSpPr>
          <p:nvPr>
            <p:ph type="ctrTitle"/>
          </p:nvPr>
        </p:nvSpPr>
        <p:spPr>
          <a:xfrm>
            <a:off x="254530" y="1340769"/>
            <a:ext cx="11665296" cy="504055"/>
          </a:xfrm>
          <a:prstGeom prst="rect">
            <a:avLst/>
          </a:prstGeom>
        </p:spPr>
        <p:txBody>
          <a:bodyPr anchor="b"/>
          <a:lstStyle>
            <a:lvl1pPr algn="l">
              <a:defRPr sz="3200"/>
            </a:lvl1pPr>
          </a:lstStyle>
          <a:p>
            <a:r>
              <a:rPr lang="zh-CN" altLang="en-US" dirty="0"/>
              <a:t>单击此处编辑母版标题样式</a:t>
            </a:r>
          </a:p>
        </p:txBody>
      </p:sp>
      <p:sp>
        <p:nvSpPr>
          <p:cNvPr id="6" name="内容占位符 13">
            <a:extLst>
              <a:ext uri="{FF2B5EF4-FFF2-40B4-BE49-F238E27FC236}">
                <a16:creationId xmlns:a16="http://schemas.microsoft.com/office/drawing/2014/main" id="{CFF6EE96-68D5-4591-B115-3417E9A31169}"/>
              </a:ext>
            </a:extLst>
          </p:cNvPr>
          <p:cNvSpPr>
            <a:spLocks noGrp="1"/>
          </p:cNvSpPr>
          <p:nvPr>
            <p:ph sz="quarter" idx="13"/>
          </p:nvPr>
        </p:nvSpPr>
        <p:spPr>
          <a:xfrm>
            <a:off x="263352" y="1988841"/>
            <a:ext cx="11665296" cy="4680520"/>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6581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_两栏">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B13D5353-B739-4B67-BA12-B948E67318C0}"/>
              </a:ext>
            </a:extLst>
          </p:cNvPr>
          <p:cNvSpPr>
            <a:spLocks noGrp="1"/>
          </p:cNvSpPr>
          <p:nvPr>
            <p:ph type="ctrTitle"/>
          </p:nvPr>
        </p:nvSpPr>
        <p:spPr>
          <a:xfrm>
            <a:off x="254529" y="1340769"/>
            <a:ext cx="5694921" cy="504055"/>
          </a:xfrm>
          <a:prstGeom prst="rect">
            <a:avLst/>
          </a:prstGeom>
        </p:spPr>
        <p:txBody>
          <a:bodyPr anchor="b"/>
          <a:lstStyle>
            <a:lvl1pPr algn="l">
              <a:defRPr sz="3200"/>
            </a:lvl1pPr>
          </a:lstStyle>
          <a:p>
            <a:r>
              <a:rPr lang="zh-CN" altLang="en-US" dirty="0"/>
              <a:t>单击此处编辑母版标题样式</a:t>
            </a:r>
          </a:p>
        </p:txBody>
      </p:sp>
      <p:sp>
        <p:nvSpPr>
          <p:cNvPr id="17" name="文本占位符 9">
            <a:extLst>
              <a:ext uri="{FF2B5EF4-FFF2-40B4-BE49-F238E27FC236}">
                <a16:creationId xmlns:a16="http://schemas.microsoft.com/office/drawing/2014/main" id="{20294C16-ED8C-42C2-9DFD-C2962424B5CD}"/>
              </a:ext>
            </a:extLst>
          </p:cNvPr>
          <p:cNvSpPr>
            <a:spLocks noGrp="1"/>
          </p:cNvSpPr>
          <p:nvPr>
            <p:ph type="body" sz="quarter" idx="11" hasCustomPrompt="1"/>
          </p:nvPr>
        </p:nvSpPr>
        <p:spPr>
          <a:xfrm>
            <a:off x="6239777" y="1340769"/>
            <a:ext cx="5694922" cy="504055"/>
          </a:xfrm>
          <a:prstGeom prst="rect">
            <a:avLst/>
          </a:prstGeom>
        </p:spPr>
        <p:txBody>
          <a:bodyPr/>
          <a:lstStyle>
            <a:lvl1pPr marL="0" indent="0" algn="l">
              <a:buNone/>
              <a:defRPr sz="3200">
                <a:latin typeface="+mj-ea"/>
                <a:ea typeface="+mj-ea"/>
              </a:defRPr>
            </a:lvl1pPr>
          </a:lstStyle>
          <a:p>
            <a:pPr lvl="0"/>
            <a:r>
              <a:rPr lang="zh-CN" altLang="en-US" dirty="0"/>
              <a:t>单击此处编辑母版标题样式</a:t>
            </a:r>
          </a:p>
        </p:txBody>
      </p:sp>
      <p:sp>
        <p:nvSpPr>
          <p:cNvPr id="18" name="内容占位符 13">
            <a:extLst>
              <a:ext uri="{FF2B5EF4-FFF2-40B4-BE49-F238E27FC236}">
                <a16:creationId xmlns:a16="http://schemas.microsoft.com/office/drawing/2014/main" id="{F4FCC12E-CBD0-4847-838E-DE4DB8878D57}"/>
              </a:ext>
            </a:extLst>
          </p:cNvPr>
          <p:cNvSpPr>
            <a:spLocks noGrp="1"/>
          </p:cNvSpPr>
          <p:nvPr>
            <p:ph sz="quarter" idx="13"/>
          </p:nvPr>
        </p:nvSpPr>
        <p:spPr>
          <a:xfrm>
            <a:off x="263352" y="1988841"/>
            <a:ext cx="5685860" cy="468052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9" name="内容占位符 13">
            <a:extLst>
              <a:ext uri="{FF2B5EF4-FFF2-40B4-BE49-F238E27FC236}">
                <a16:creationId xmlns:a16="http://schemas.microsoft.com/office/drawing/2014/main" id="{89BCE78F-058D-4D49-8C65-F0584061A3D1}"/>
              </a:ext>
            </a:extLst>
          </p:cNvPr>
          <p:cNvSpPr>
            <a:spLocks noGrp="1"/>
          </p:cNvSpPr>
          <p:nvPr>
            <p:ph sz="quarter" idx="14"/>
          </p:nvPr>
        </p:nvSpPr>
        <p:spPr>
          <a:xfrm>
            <a:off x="6240016" y="1988841"/>
            <a:ext cx="5685861" cy="4680520"/>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20758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DC8EAB37-0C46-4B3A-BE03-CB3D3AA2D766}"/>
              </a:ext>
            </a:extLst>
          </p:cNvPr>
          <p:cNvSpPr>
            <a:spLocks noGrp="1"/>
          </p:cNvSpPr>
          <p:nvPr>
            <p:ph type="ctrTitle"/>
          </p:nvPr>
        </p:nvSpPr>
        <p:spPr>
          <a:xfrm>
            <a:off x="263352" y="1124744"/>
            <a:ext cx="11665296" cy="504055"/>
          </a:xfrm>
          <a:prstGeom prst="rect">
            <a:avLst/>
          </a:prstGeom>
        </p:spPr>
        <p:txBody>
          <a:bodyPr anchor="b"/>
          <a:lstStyle>
            <a:lvl1pPr algn="l">
              <a:defRPr sz="3200" u="none">
                <a:latin typeface="+mn-ea"/>
                <a:ea typeface="+mn-ea"/>
              </a:defRPr>
            </a:lvl1pPr>
          </a:lstStyle>
          <a:p>
            <a:r>
              <a:rPr lang="zh-CN" altLang="en-US" dirty="0"/>
              <a:t>单击此处编辑母版标题样式</a:t>
            </a:r>
          </a:p>
        </p:txBody>
      </p:sp>
      <p:sp>
        <p:nvSpPr>
          <p:cNvPr id="4" name="内容占位符 13">
            <a:extLst>
              <a:ext uri="{FF2B5EF4-FFF2-40B4-BE49-F238E27FC236}">
                <a16:creationId xmlns:a16="http://schemas.microsoft.com/office/drawing/2014/main" id="{CFCB9325-8ECC-4DAD-9FEF-283DFDC81DE8}"/>
              </a:ext>
            </a:extLst>
          </p:cNvPr>
          <p:cNvSpPr>
            <a:spLocks noGrp="1"/>
          </p:cNvSpPr>
          <p:nvPr>
            <p:ph sz="quarter" idx="13"/>
          </p:nvPr>
        </p:nvSpPr>
        <p:spPr>
          <a:xfrm>
            <a:off x="263352" y="1772816"/>
            <a:ext cx="11665296" cy="4896545"/>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9768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_两栏">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4A10C0DF-3448-41AD-9F07-5BC1AAB7338B}"/>
              </a:ext>
            </a:extLst>
          </p:cNvPr>
          <p:cNvSpPr>
            <a:spLocks noGrp="1"/>
          </p:cNvSpPr>
          <p:nvPr>
            <p:ph type="ctrTitle"/>
          </p:nvPr>
        </p:nvSpPr>
        <p:spPr>
          <a:xfrm>
            <a:off x="254529" y="1124745"/>
            <a:ext cx="5694921" cy="504055"/>
          </a:xfrm>
          <a:prstGeom prst="rect">
            <a:avLst/>
          </a:prstGeom>
        </p:spPr>
        <p:txBody>
          <a:bodyPr anchor="b"/>
          <a:lstStyle>
            <a:lvl1pPr algn="l">
              <a:defRPr sz="3200">
                <a:latin typeface="+mn-ea"/>
                <a:ea typeface="+mn-ea"/>
              </a:defRPr>
            </a:lvl1pPr>
          </a:lstStyle>
          <a:p>
            <a:r>
              <a:rPr lang="zh-CN" altLang="en-US" dirty="0"/>
              <a:t>单击此处编辑母版标题样式</a:t>
            </a:r>
          </a:p>
        </p:txBody>
      </p:sp>
      <p:sp>
        <p:nvSpPr>
          <p:cNvPr id="8" name="文本占位符 9">
            <a:extLst>
              <a:ext uri="{FF2B5EF4-FFF2-40B4-BE49-F238E27FC236}">
                <a16:creationId xmlns:a16="http://schemas.microsoft.com/office/drawing/2014/main" id="{7C976836-44C1-4177-B1CE-7F5FA2947DE9}"/>
              </a:ext>
            </a:extLst>
          </p:cNvPr>
          <p:cNvSpPr>
            <a:spLocks noGrp="1"/>
          </p:cNvSpPr>
          <p:nvPr>
            <p:ph type="body" sz="quarter" idx="11" hasCustomPrompt="1"/>
          </p:nvPr>
        </p:nvSpPr>
        <p:spPr>
          <a:xfrm>
            <a:off x="6239777" y="1124745"/>
            <a:ext cx="5694922" cy="504055"/>
          </a:xfrm>
          <a:prstGeom prst="rect">
            <a:avLst/>
          </a:prstGeom>
        </p:spPr>
        <p:txBody>
          <a:bodyPr/>
          <a:lstStyle>
            <a:lvl1pPr marL="0" indent="0" algn="l">
              <a:buNone/>
              <a:defRPr sz="3200"/>
            </a:lvl1pPr>
          </a:lstStyle>
          <a:p>
            <a:pPr lvl="0"/>
            <a:r>
              <a:rPr lang="zh-CN" altLang="en-US" dirty="0"/>
              <a:t>单击此处编辑母版标题样式</a:t>
            </a:r>
          </a:p>
        </p:txBody>
      </p:sp>
      <p:sp>
        <p:nvSpPr>
          <p:cNvPr id="9" name="内容占位符 13">
            <a:extLst>
              <a:ext uri="{FF2B5EF4-FFF2-40B4-BE49-F238E27FC236}">
                <a16:creationId xmlns:a16="http://schemas.microsoft.com/office/drawing/2014/main" id="{C940D98C-DB81-4EE4-BE96-20F5F0B44BC2}"/>
              </a:ext>
            </a:extLst>
          </p:cNvPr>
          <p:cNvSpPr>
            <a:spLocks noGrp="1"/>
          </p:cNvSpPr>
          <p:nvPr>
            <p:ph sz="quarter" idx="13"/>
          </p:nvPr>
        </p:nvSpPr>
        <p:spPr>
          <a:xfrm>
            <a:off x="263352" y="1772816"/>
            <a:ext cx="5685860" cy="4896545"/>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0" name="内容占位符 13">
            <a:extLst>
              <a:ext uri="{FF2B5EF4-FFF2-40B4-BE49-F238E27FC236}">
                <a16:creationId xmlns:a16="http://schemas.microsoft.com/office/drawing/2014/main" id="{2A11184E-DCB5-44C1-A1A4-6D8673B8C116}"/>
              </a:ext>
            </a:extLst>
          </p:cNvPr>
          <p:cNvSpPr>
            <a:spLocks noGrp="1"/>
          </p:cNvSpPr>
          <p:nvPr>
            <p:ph sz="quarter" idx="14"/>
          </p:nvPr>
        </p:nvSpPr>
        <p:spPr>
          <a:xfrm>
            <a:off x="6240016" y="1772816"/>
            <a:ext cx="5685861" cy="489654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23505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A1DD5ADE-31CB-4C80-B31B-58210FC1C091}"/>
              </a:ext>
            </a:extLst>
          </p:cNvPr>
          <p:cNvSpPr>
            <a:spLocks noGrp="1"/>
          </p:cNvSpPr>
          <p:nvPr>
            <p:ph type="ctrTitle"/>
          </p:nvPr>
        </p:nvSpPr>
        <p:spPr>
          <a:xfrm>
            <a:off x="254530" y="244618"/>
            <a:ext cx="11665296" cy="504055"/>
          </a:xfrm>
          <a:prstGeom prst="rect">
            <a:avLst/>
          </a:prstGeom>
        </p:spPr>
        <p:txBody>
          <a:bodyPr anchor="b"/>
          <a:lstStyle>
            <a:lvl1pPr algn="l">
              <a:defRPr sz="3200">
                <a:latin typeface="+mn-ea"/>
                <a:ea typeface="+mn-ea"/>
              </a:defRPr>
            </a:lvl1pPr>
          </a:lstStyle>
          <a:p>
            <a:r>
              <a:rPr lang="zh-CN" altLang="en-US" dirty="0"/>
              <a:t>单击此处编辑母版标题样式</a:t>
            </a:r>
          </a:p>
        </p:txBody>
      </p:sp>
      <p:sp>
        <p:nvSpPr>
          <p:cNvPr id="4" name="内容占位符 13">
            <a:extLst>
              <a:ext uri="{FF2B5EF4-FFF2-40B4-BE49-F238E27FC236}">
                <a16:creationId xmlns:a16="http://schemas.microsoft.com/office/drawing/2014/main" id="{DDA48BA1-1829-4FF9-983F-4719A80968A2}"/>
              </a:ext>
            </a:extLst>
          </p:cNvPr>
          <p:cNvSpPr>
            <a:spLocks noGrp="1"/>
          </p:cNvSpPr>
          <p:nvPr>
            <p:ph sz="quarter" idx="13"/>
          </p:nvPr>
        </p:nvSpPr>
        <p:spPr>
          <a:xfrm>
            <a:off x="263352" y="908721"/>
            <a:ext cx="11665296" cy="4968552"/>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82637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_两栏">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186F7253-EFA6-4F5F-8615-7106263FCC6F}"/>
              </a:ext>
            </a:extLst>
          </p:cNvPr>
          <p:cNvSpPr>
            <a:spLocks noGrp="1"/>
          </p:cNvSpPr>
          <p:nvPr>
            <p:ph type="ctrTitle"/>
          </p:nvPr>
        </p:nvSpPr>
        <p:spPr>
          <a:xfrm>
            <a:off x="254529" y="404664"/>
            <a:ext cx="5694921" cy="504055"/>
          </a:xfrm>
          <a:prstGeom prst="rect">
            <a:avLst/>
          </a:prstGeom>
        </p:spPr>
        <p:txBody>
          <a:bodyPr anchor="b"/>
          <a:lstStyle>
            <a:lvl1pPr algn="l">
              <a:defRPr sz="3200">
                <a:latin typeface="+mn-ea"/>
                <a:ea typeface="+mn-ea"/>
              </a:defRPr>
            </a:lvl1pPr>
          </a:lstStyle>
          <a:p>
            <a:r>
              <a:rPr lang="zh-CN" altLang="en-US" dirty="0"/>
              <a:t>单击此处编辑母版标题样式</a:t>
            </a:r>
          </a:p>
        </p:txBody>
      </p:sp>
      <p:sp>
        <p:nvSpPr>
          <p:cNvPr id="14" name="文本占位符 9">
            <a:extLst>
              <a:ext uri="{FF2B5EF4-FFF2-40B4-BE49-F238E27FC236}">
                <a16:creationId xmlns:a16="http://schemas.microsoft.com/office/drawing/2014/main" id="{3D340801-CB30-45F1-AAF4-852326FD3BA3}"/>
              </a:ext>
            </a:extLst>
          </p:cNvPr>
          <p:cNvSpPr>
            <a:spLocks noGrp="1"/>
          </p:cNvSpPr>
          <p:nvPr>
            <p:ph type="body" sz="quarter" idx="11" hasCustomPrompt="1"/>
          </p:nvPr>
        </p:nvSpPr>
        <p:spPr>
          <a:xfrm>
            <a:off x="6239777" y="404664"/>
            <a:ext cx="5694922" cy="504055"/>
          </a:xfrm>
          <a:prstGeom prst="rect">
            <a:avLst/>
          </a:prstGeom>
        </p:spPr>
        <p:txBody>
          <a:bodyPr/>
          <a:lstStyle>
            <a:lvl1pPr marL="0" indent="0" algn="l">
              <a:buNone/>
              <a:defRPr sz="3200"/>
            </a:lvl1pPr>
          </a:lstStyle>
          <a:p>
            <a:pPr lvl="0"/>
            <a:r>
              <a:rPr lang="zh-CN" altLang="en-US" dirty="0"/>
              <a:t>单击此处编辑母版标题样式</a:t>
            </a:r>
          </a:p>
        </p:txBody>
      </p:sp>
      <p:sp>
        <p:nvSpPr>
          <p:cNvPr id="15" name="内容占位符 13">
            <a:extLst>
              <a:ext uri="{FF2B5EF4-FFF2-40B4-BE49-F238E27FC236}">
                <a16:creationId xmlns:a16="http://schemas.microsoft.com/office/drawing/2014/main" id="{DE6C8180-D1CA-45D0-858E-6178D2D88540}"/>
              </a:ext>
            </a:extLst>
          </p:cNvPr>
          <p:cNvSpPr>
            <a:spLocks noGrp="1"/>
          </p:cNvSpPr>
          <p:nvPr>
            <p:ph sz="quarter" idx="13"/>
          </p:nvPr>
        </p:nvSpPr>
        <p:spPr>
          <a:xfrm>
            <a:off x="263352" y="1052736"/>
            <a:ext cx="5685860" cy="4680520"/>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6" name="内容占位符 13">
            <a:extLst>
              <a:ext uri="{FF2B5EF4-FFF2-40B4-BE49-F238E27FC236}">
                <a16:creationId xmlns:a16="http://schemas.microsoft.com/office/drawing/2014/main" id="{0E07F972-04DE-4B01-8A66-0D447847D455}"/>
              </a:ext>
            </a:extLst>
          </p:cNvPr>
          <p:cNvSpPr>
            <a:spLocks noGrp="1"/>
          </p:cNvSpPr>
          <p:nvPr>
            <p:ph sz="quarter" idx="14"/>
          </p:nvPr>
        </p:nvSpPr>
        <p:spPr>
          <a:xfrm>
            <a:off x="6240016" y="1052736"/>
            <a:ext cx="5685861" cy="468052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36377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heme" Target="../theme/theme2.xml"/><Relationship Id="rId7" Type="http://schemas.openxmlformats.org/officeDocument/2006/relationships/image" Target="../media/image9.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heme" Target="../theme/theme3.xml"/><Relationship Id="rId7" Type="http://schemas.openxmlformats.org/officeDocument/2006/relationships/image" Target="../media/image8.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heme" Target="../theme/theme4.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1.png"/><Relationship Id="rId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10.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7E7C42C6-D454-4F6B-8986-DFA7F777C7BF}"/>
              </a:ext>
            </a:extLst>
          </p:cNvPr>
          <p:cNvGrpSpPr/>
          <p:nvPr userDrawn="1"/>
        </p:nvGrpSpPr>
        <p:grpSpPr>
          <a:xfrm>
            <a:off x="30471" y="1"/>
            <a:ext cx="7740572" cy="1319298"/>
            <a:chOff x="30471" y="1"/>
            <a:chExt cx="7740572" cy="1319298"/>
          </a:xfrm>
        </p:grpSpPr>
        <p:pic>
          <p:nvPicPr>
            <p:cNvPr id="10" name="图片 9">
              <a:extLst>
                <a:ext uri="{FF2B5EF4-FFF2-40B4-BE49-F238E27FC236}">
                  <a16:creationId xmlns:a16="http://schemas.microsoft.com/office/drawing/2014/main" id="{280E6FA1-A6AE-426A-8509-D6A1B758896D}"/>
                </a:ext>
              </a:extLst>
            </p:cNvPr>
            <p:cNvPicPr>
              <a:picLocks noChangeAspect="1"/>
            </p:cNvPicPr>
            <p:nvPr userDrawn="1"/>
          </p:nvPicPr>
          <p:blipFill>
            <a:blip r:embed="rId3"/>
            <a:stretch>
              <a:fillRect/>
            </a:stretch>
          </p:blipFill>
          <p:spPr>
            <a:xfrm>
              <a:off x="30471" y="1"/>
              <a:ext cx="7361673" cy="1319298"/>
            </a:xfrm>
            <a:prstGeom prst="rect">
              <a:avLst/>
            </a:prstGeom>
          </p:spPr>
        </p:pic>
        <p:grpSp>
          <p:nvGrpSpPr>
            <p:cNvPr id="11" name="组合 10">
              <a:extLst>
                <a:ext uri="{FF2B5EF4-FFF2-40B4-BE49-F238E27FC236}">
                  <a16:creationId xmlns:a16="http://schemas.microsoft.com/office/drawing/2014/main" id="{4DAF652B-5312-4757-91F5-2B774518F670}"/>
                </a:ext>
              </a:extLst>
            </p:cNvPr>
            <p:cNvGrpSpPr/>
            <p:nvPr userDrawn="1"/>
          </p:nvGrpSpPr>
          <p:grpSpPr>
            <a:xfrm>
              <a:off x="119336" y="165896"/>
              <a:ext cx="7651707" cy="1081652"/>
              <a:chOff x="94595" y="0"/>
              <a:chExt cx="6001405" cy="848364"/>
            </a:xfrm>
          </p:grpSpPr>
          <p:pic>
            <p:nvPicPr>
              <p:cNvPr id="12" name="图片 11">
                <a:extLst>
                  <a:ext uri="{FF2B5EF4-FFF2-40B4-BE49-F238E27FC236}">
                    <a16:creationId xmlns:a16="http://schemas.microsoft.com/office/drawing/2014/main" id="{10FAD75E-31CC-44B9-A6BA-A5B7234D234E}"/>
                  </a:ext>
                </a:extLst>
              </p:cNvPr>
              <p:cNvPicPr>
                <a:picLocks noChangeAspect="1"/>
              </p:cNvPicPr>
              <p:nvPr/>
            </p:nvPicPr>
            <p:blipFill rotWithShape="1">
              <a:blip r:embed="rId4">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13" name="图片 12">
                <a:extLst>
                  <a:ext uri="{FF2B5EF4-FFF2-40B4-BE49-F238E27FC236}">
                    <a16:creationId xmlns:a16="http://schemas.microsoft.com/office/drawing/2014/main" id="{8BF05C74-7A2D-4948-B9AD-7603F41673B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14" name="图片 13">
                <a:extLst>
                  <a:ext uri="{FF2B5EF4-FFF2-40B4-BE49-F238E27FC236}">
                    <a16:creationId xmlns:a16="http://schemas.microsoft.com/office/drawing/2014/main" id="{5E35F883-8924-47FB-9D45-F7F8CCD823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pic>
        <p:nvPicPr>
          <p:cNvPr id="19" name="图片 18">
            <a:extLst>
              <a:ext uri="{FF2B5EF4-FFF2-40B4-BE49-F238E27FC236}">
                <a16:creationId xmlns:a16="http://schemas.microsoft.com/office/drawing/2014/main" id="{6A27CE3B-45AA-4432-AACD-12312D404CB4}"/>
              </a:ext>
            </a:extLst>
          </p:cNvPr>
          <p:cNvPicPr>
            <a:picLocks noChangeAspect="1"/>
          </p:cNvPicPr>
          <p:nvPr userDrawn="1"/>
        </p:nvPicPr>
        <p:blipFill>
          <a:blip r:embed="rId7"/>
          <a:stretch>
            <a:fillRect/>
          </a:stretch>
        </p:blipFill>
        <p:spPr>
          <a:xfrm>
            <a:off x="0" y="3501008"/>
            <a:ext cx="12192000" cy="543793"/>
          </a:xfrm>
          <a:prstGeom prst="rect">
            <a:avLst/>
          </a:prstGeom>
        </p:spPr>
      </p:pic>
      <p:pic>
        <p:nvPicPr>
          <p:cNvPr id="7" name="图片 6">
            <a:extLst>
              <a:ext uri="{FF2B5EF4-FFF2-40B4-BE49-F238E27FC236}">
                <a16:creationId xmlns:a16="http://schemas.microsoft.com/office/drawing/2014/main" id="{63C86E5F-8D5D-45A5-A907-77514B5801D3}"/>
              </a:ext>
            </a:extLst>
          </p:cNvPr>
          <p:cNvPicPr>
            <a:picLocks noChangeAspect="1"/>
          </p:cNvPicPr>
          <p:nvPr userDrawn="1"/>
        </p:nvPicPr>
        <p:blipFill>
          <a:blip r:embed="rId8"/>
          <a:stretch>
            <a:fillRect/>
          </a:stretch>
        </p:blipFill>
        <p:spPr>
          <a:xfrm>
            <a:off x="-9949" y="5692080"/>
            <a:ext cx="12192010" cy="1165920"/>
          </a:xfrm>
          <a:prstGeom prst="rect">
            <a:avLst/>
          </a:prstGeom>
        </p:spPr>
      </p:pic>
      <p:grpSp>
        <p:nvGrpSpPr>
          <p:cNvPr id="8" name="组合 7">
            <a:extLst>
              <a:ext uri="{FF2B5EF4-FFF2-40B4-BE49-F238E27FC236}">
                <a16:creationId xmlns:a16="http://schemas.microsoft.com/office/drawing/2014/main" id="{D547A56C-EA4A-4E51-AF9B-48ADC59D1AF3}"/>
              </a:ext>
            </a:extLst>
          </p:cNvPr>
          <p:cNvGrpSpPr/>
          <p:nvPr userDrawn="1"/>
        </p:nvGrpSpPr>
        <p:grpSpPr>
          <a:xfrm>
            <a:off x="232" y="1335284"/>
            <a:ext cx="12072664" cy="158522"/>
            <a:chOff x="232" y="1360613"/>
            <a:chExt cx="12072664" cy="158522"/>
          </a:xfrm>
        </p:grpSpPr>
        <p:sp>
          <p:nvSpPr>
            <p:cNvPr id="24" name="矩形 23">
              <a:extLst>
                <a:ext uri="{FF2B5EF4-FFF2-40B4-BE49-F238E27FC236}">
                  <a16:creationId xmlns:a16="http://schemas.microsoft.com/office/drawing/2014/main" id="{ABE99E25-C1C4-48C6-9CDC-A02E16AC57AF}"/>
                </a:ext>
              </a:extLst>
            </p:cNvPr>
            <p:cNvSpPr/>
            <p:nvPr userDrawn="1"/>
          </p:nvSpPr>
          <p:spPr>
            <a:xfrm>
              <a:off x="232" y="1360613"/>
              <a:ext cx="12072664" cy="81688"/>
            </a:xfrm>
            <a:prstGeom prst="rect">
              <a:avLst/>
            </a:prstGeom>
            <a:gradFill flip="none" rotWithShape="1">
              <a:gsLst>
                <a:gs pos="0">
                  <a:srgbClr val="3F87C2"/>
                </a:gs>
                <a:gs pos="97000">
                  <a:schemeClr val="bg1"/>
                </a:gs>
                <a:gs pos="80000">
                  <a:srgbClr val="3F87C2">
                    <a:tint val="44500"/>
                    <a:satMod val="160000"/>
                    <a:alpha val="57000"/>
                  </a:srgbClr>
                </a:gs>
                <a:gs pos="0">
                  <a:srgbClr val="7FADD9"/>
                </a:gs>
                <a:gs pos="50000">
                  <a:srgbClr val="3F87C2">
                    <a:tint val="44500"/>
                    <a:satMod val="160000"/>
                  </a:srgbClr>
                </a:gs>
                <a:gs pos="0">
                  <a:srgbClr val="3F87C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A75B2DA0-E2BD-401E-A62B-304B2AEE0E23}"/>
                </a:ext>
              </a:extLst>
            </p:cNvPr>
            <p:cNvSpPr/>
            <p:nvPr userDrawn="1"/>
          </p:nvSpPr>
          <p:spPr>
            <a:xfrm>
              <a:off x="232" y="1473416"/>
              <a:ext cx="12072664" cy="45719"/>
            </a:xfrm>
            <a:prstGeom prst="rect">
              <a:avLst/>
            </a:prstGeom>
            <a:gradFill flip="none" rotWithShape="1">
              <a:gsLst>
                <a:gs pos="97000">
                  <a:schemeClr val="bg1"/>
                </a:gs>
                <a:gs pos="0">
                  <a:srgbClr val="3F87C2"/>
                </a:gs>
                <a:gs pos="80000">
                  <a:srgbClr val="3F87C2">
                    <a:tint val="44500"/>
                    <a:satMod val="160000"/>
                    <a:alpha val="57000"/>
                  </a:srgbClr>
                </a:gs>
                <a:gs pos="0">
                  <a:srgbClr val="7FADD9"/>
                </a:gs>
                <a:gs pos="50000">
                  <a:srgbClr val="3F87C2">
                    <a:tint val="44500"/>
                    <a:satMod val="160000"/>
                  </a:srgbClr>
                </a:gs>
                <a:gs pos="0">
                  <a:srgbClr val="3F87C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9" name="组合 28">
            <a:extLst>
              <a:ext uri="{FF2B5EF4-FFF2-40B4-BE49-F238E27FC236}">
                <a16:creationId xmlns:a16="http://schemas.microsoft.com/office/drawing/2014/main" id="{011C2E22-31F6-4853-A5D4-86BE77F8206A}"/>
              </a:ext>
            </a:extLst>
          </p:cNvPr>
          <p:cNvGrpSpPr/>
          <p:nvPr userDrawn="1"/>
        </p:nvGrpSpPr>
        <p:grpSpPr>
          <a:xfrm>
            <a:off x="232" y="3861048"/>
            <a:ext cx="12072664" cy="158522"/>
            <a:chOff x="232" y="1360613"/>
            <a:chExt cx="12072664" cy="158522"/>
          </a:xfrm>
        </p:grpSpPr>
        <p:sp>
          <p:nvSpPr>
            <p:cNvPr id="30" name="矩形 29">
              <a:extLst>
                <a:ext uri="{FF2B5EF4-FFF2-40B4-BE49-F238E27FC236}">
                  <a16:creationId xmlns:a16="http://schemas.microsoft.com/office/drawing/2014/main" id="{7DF44D47-C62C-49BE-B233-556C461EDA22}"/>
                </a:ext>
              </a:extLst>
            </p:cNvPr>
            <p:cNvSpPr/>
            <p:nvPr userDrawn="1"/>
          </p:nvSpPr>
          <p:spPr>
            <a:xfrm>
              <a:off x="232" y="1360613"/>
              <a:ext cx="12072664" cy="81688"/>
            </a:xfrm>
            <a:prstGeom prst="rect">
              <a:avLst/>
            </a:prstGeom>
            <a:gradFill flip="none" rotWithShape="1">
              <a:gsLst>
                <a:gs pos="0">
                  <a:srgbClr val="3F87C2"/>
                </a:gs>
                <a:gs pos="97000">
                  <a:schemeClr val="bg1"/>
                </a:gs>
                <a:gs pos="80000">
                  <a:srgbClr val="3F87C2">
                    <a:tint val="44500"/>
                    <a:satMod val="160000"/>
                    <a:alpha val="57000"/>
                  </a:srgbClr>
                </a:gs>
                <a:gs pos="0">
                  <a:srgbClr val="7FADD9"/>
                </a:gs>
                <a:gs pos="50000">
                  <a:srgbClr val="3F87C2">
                    <a:tint val="44500"/>
                    <a:satMod val="160000"/>
                  </a:srgbClr>
                </a:gs>
                <a:gs pos="0">
                  <a:srgbClr val="3F87C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552B0189-6C90-4D4E-A884-A04522E18FD4}"/>
                </a:ext>
              </a:extLst>
            </p:cNvPr>
            <p:cNvSpPr/>
            <p:nvPr userDrawn="1"/>
          </p:nvSpPr>
          <p:spPr>
            <a:xfrm>
              <a:off x="232" y="1473416"/>
              <a:ext cx="12072664" cy="45719"/>
            </a:xfrm>
            <a:prstGeom prst="rect">
              <a:avLst/>
            </a:prstGeom>
            <a:gradFill flip="none" rotWithShape="1">
              <a:gsLst>
                <a:gs pos="97000">
                  <a:schemeClr val="bg1"/>
                </a:gs>
                <a:gs pos="0">
                  <a:srgbClr val="3F87C2"/>
                </a:gs>
                <a:gs pos="80000">
                  <a:srgbClr val="3F87C2">
                    <a:tint val="44500"/>
                    <a:satMod val="160000"/>
                    <a:alpha val="57000"/>
                  </a:srgbClr>
                </a:gs>
                <a:gs pos="0">
                  <a:srgbClr val="7FADD9"/>
                </a:gs>
                <a:gs pos="50000">
                  <a:srgbClr val="3F87C2">
                    <a:tint val="44500"/>
                    <a:satMod val="160000"/>
                  </a:srgbClr>
                </a:gs>
                <a:gs pos="0">
                  <a:srgbClr val="3F87C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82946816"/>
      </p:ext>
    </p:extLst>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29" y="904277"/>
            <a:ext cx="12072664" cy="63654"/>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flipV="1">
            <a:off x="29" y="1012304"/>
            <a:ext cx="12072664" cy="51106"/>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07C33998-C4BF-4069-BA1D-4FA3054CF2EC}"/>
              </a:ext>
            </a:extLst>
          </p:cNvPr>
          <p:cNvGrpSpPr/>
          <p:nvPr userDrawn="1"/>
        </p:nvGrpSpPr>
        <p:grpSpPr>
          <a:xfrm>
            <a:off x="29" y="6529"/>
            <a:ext cx="6960096" cy="897748"/>
            <a:chOff x="30471" y="165896"/>
            <a:chExt cx="8385874" cy="1081652"/>
          </a:xfrm>
          <a:solidFill>
            <a:schemeClr val="bg1"/>
          </a:solidFill>
        </p:grpSpPr>
        <p:pic>
          <p:nvPicPr>
            <p:cNvPr id="6" name="图片 5">
              <a:extLst>
                <a:ext uri="{FF2B5EF4-FFF2-40B4-BE49-F238E27FC236}">
                  <a16:creationId xmlns:a16="http://schemas.microsoft.com/office/drawing/2014/main" id="{17376AE5-5E2D-4642-A943-AE5B3E655489}"/>
                </a:ext>
              </a:extLst>
            </p:cNvPr>
            <p:cNvPicPr>
              <a:picLocks noChangeAspect="1"/>
            </p:cNvPicPr>
            <p:nvPr userDrawn="1"/>
          </p:nvPicPr>
          <p:blipFill>
            <a:blip r:embed="rId5"/>
            <a:stretch>
              <a:fillRect/>
            </a:stretch>
          </p:blipFill>
          <p:spPr>
            <a:xfrm>
              <a:off x="30471" y="226426"/>
              <a:ext cx="8385874" cy="960590"/>
            </a:xfrm>
            <a:prstGeom prst="rect">
              <a:avLst/>
            </a:prstGeom>
            <a:grpFill/>
          </p:spPr>
        </p:pic>
        <p:grpSp>
          <p:nvGrpSpPr>
            <p:cNvPr id="7" name="组合 6">
              <a:extLst>
                <a:ext uri="{FF2B5EF4-FFF2-40B4-BE49-F238E27FC236}">
                  <a16:creationId xmlns:a16="http://schemas.microsoft.com/office/drawing/2014/main" id="{B68824D7-A5A6-4B73-B4B3-38177F42E885}"/>
                </a:ext>
              </a:extLst>
            </p:cNvPr>
            <p:cNvGrpSpPr/>
            <p:nvPr userDrawn="1"/>
          </p:nvGrpSpPr>
          <p:grpSpPr>
            <a:xfrm>
              <a:off x="119336" y="165896"/>
              <a:ext cx="7651707" cy="1081652"/>
              <a:chOff x="94595" y="0"/>
              <a:chExt cx="6001405" cy="848364"/>
            </a:xfrm>
            <a:grpFill/>
          </p:grpSpPr>
          <p:pic>
            <p:nvPicPr>
              <p:cNvPr id="8" name="图片 7">
                <a:extLst>
                  <a:ext uri="{FF2B5EF4-FFF2-40B4-BE49-F238E27FC236}">
                    <a16:creationId xmlns:a16="http://schemas.microsoft.com/office/drawing/2014/main" id="{A9823457-A96A-4FF3-8C6D-8F8D250BD712}"/>
                  </a:ext>
                </a:extLst>
              </p:cNvPr>
              <p:cNvPicPr>
                <a:picLocks noChangeAspect="1"/>
              </p:cNvPicPr>
              <p:nvPr/>
            </p:nvPicPr>
            <p:blipFill rotWithShape="1">
              <a:blip r:embed="rId6"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a:grpFill/>
            </p:spPr>
          </p:pic>
          <p:pic>
            <p:nvPicPr>
              <p:cNvPr id="9" name="图片 8">
                <a:extLst>
                  <a:ext uri="{FF2B5EF4-FFF2-40B4-BE49-F238E27FC236}">
                    <a16:creationId xmlns:a16="http://schemas.microsoft.com/office/drawing/2014/main" id="{A90FC9E9-6842-41A4-9037-1A2B11DC119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a:grpFill/>
            </p:spPr>
          </p:pic>
          <p:pic>
            <p:nvPicPr>
              <p:cNvPr id="10" name="图片 9">
                <a:extLst>
                  <a:ext uri="{FF2B5EF4-FFF2-40B4-BE49-F238E27FC236}">
                    <a16:creationId xmlns:a16="http://schemas.microsoft.com/office/drawing/2014/main" id="{59F591F0-D75E-43C9-9A9A-2DC49B8D2B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a:grpFill/>
            </p:spPr>
          </p:pic>
        </p:grpSp>
      </p:grpSp>
      <p:pic>
        <p:nvPicPr>
          <p:cNvPr id="17" name="图片 16">
            <a:extLst>
              <a:ext uri="{FF2B5EF4-FFF2-40B4-BE49-F238E27FC236}">
                <a16:creationId xmlns:a16="http://schemas.microsoft.com/office/drawing/2014/main" id="{56BCB2D5-0583-499B-ACAE-E8E009CD69A7}"/>
              </a:ext>
            </a:extLst>
          </p:cNvPr>
          <p:cNvPicPr>
            <a:picLocks noChangeAspect="1"/>
          </p:cNvPicPr>
          <p:nvPr userDrawn="1"/>
        </p:nvPicPr>
        <p:blipFill>
          <a:blip r:embed="rId9"/>
          <a:stretch>
            <a:fillRect/>
          </a:stretch>
        </p:blipFill>
        <p:spPr>
          <a:xfrm>
            <a:off x="-232" y="857665"/>
            <a:ext cx="12192000" cy="293576"/>
          </a:xfrm>
          <a:prstGeom prst="rect">
            <a:avLst/>
          </a:prstGeom>
        </p:spPr>
      </p:pic>
      <p:grpSp>
        <p:nvGrpSpPr>
          <p:cNvPr id="18" name="组合 17">
            <a:extLst>
              <a:ext uri="{FF2B5EF4-FFF2-40B4-BE49-F238E27FC236}">
                <a16:creationId xmlns:a16="http://schemas.microsoft.com/office/drawing/2014/main" id="{9E9F1B4D-6E34-483B-A6DA-471C3DB60413}"/>
              </a:ext>
            </a:extLst>
          </p:cNvPr>
          <p:cNvGrpSpPr/>
          <p:nvPr userDrawn="1"/>
        </p:nvGrpSpPr>
        <p:grpSpPr>
          <a:xfrm>
            <a:off x="232" y="942837"/>
            <a:ext cx="12072664" cy="158522"/>
            <a:chOff x="232" y="1360613"/>
            <a:chExt cx="12072664" cy="158522"/>
          </a:xfrm>
        </p:grpSpPr>
        <p:sp>
          <p:nvSpPr>
            <p:cNvPr id="19" name="矩形 18">
              <a:extLst>
                <a:ext uri="{FF2B5EF4-FFF2-40B4-BE49-F238E27FC236}">
                  <a16:creationId xmlns:a16="http://schemas.microsoft.com/office/drawing/2014/main" id="{4DDB6B57-EF18-44F1-9119-4411A379BEAC}"/>
                </a:ext>
              </a:extLst>
            </p:cNvPr>
            <p:cNvSpPr/>
            <p:nvPr userDrawn="1"/>
          </p:nvSpPr>
          <p:spPr>
            <a:xfrm>
              <a:off x="232" y="1360613"/>
              <a:ext cx="12072664" cy="81688"/>
            </a:xfrm>
            <a:prstGeom prst="rect">
              <a:avLst/>
            </a:prstGeom>
            <a:gradFill flip="none" rotWithShape="1">
              <a:gsLst>
                <a:gs pos="0">
                  <a:srgbClr val="3F87C2"/>
                </a:gs>
                <a:gs pos="97000">
                  <a:schemeClr val="bg1"/>
                </a:gs>
                <a:gs pos="80000">
                  <a:srgbClr val="3F87C2">
                    <a:tint val="44500"/>
                    <a:satMod val="160000"/>
                    <a:alpha val="57000"/>
                  </a:srgbClr>
                </a:gs>
                <a:gs pos="0">
                  <a:srgbClr val="7FADD9"/>
                </a:gs>
                <a:gs pos="50000">
                  <a:srgbClr val="3F87C2">
                    <a:tint val="44500"/>
                    <a:satMod val="160000"/>
                  </a:srgbClr>
                </a:gs>
                <a:gs pos="0">
                  <a:srgbClr val="3F87C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0322831-FF95-47ED-BBF2-4A63EC06DE1F}"/>
                </a:ext>
              </a:extLst>
            </p:cNvPr>
            <p:cNvSpPr/>
            <p:nvPr userDrawn="1"/>
          </p:nvSpPr>
          <p:spPr>
            <a:xfrm>
              <a:off x="232" y="1473416"/>
              <a:ext cx="12072664" cy="45719"/>
            </a:xfrm>
            <a:prstGeom prst="rect">
              <a:avLst/>
            </a:prstGeom>
            <a:gradFill flip="none" rotWithShape="1">
              <a:gsLst>
                <a:gs pos="97000">
                  <a:schemeClr val="bg1"/>
                </a:gs>
                <a:gs pos="0">
                  <a:srgbClr val="3F87C2"/>
                </a:gs>
                <a:gs pos="80000">
                  <a:srgbClr val="3F87C2">
                    <a:tint val="44500"/>
                    <a:satMod val="160000"/>
                    <a:alpha val="57000"/>
                  </a:srgbClr>
                </a:gs>
                <a:gs pos="0">
                  <a:srgbClr val="7FADD9"/>
                </a:gs>
                <a:gs pos="50000">
                  <a:srgbClr val="3F87C2">
                    <a:tint val="44500"/>
                    <a:satMod val="160000"/>
                  </a:srgbClr>
                </a:gs>
                <a:gs pos="0">
                  <a:srgbClr val="3F87C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314265890"/>
      </p:ext>
    </p:extLst>
  </p:cSld>
  <p:clrMap bg1="lt1" tx1="dk1" bg2="lt2" tx2="dk2" accent1="accent1" accent2="accent2" accent3="accent3" accent4="accent4" accent5="accent5" accent6="accent6" hlink="hlink" folHlink="folHlink"/>
  <p:sldLayoutIdLst>
    <p:sldLayoutId id="2147483664" r:id="rId1"/>
    <p:sldLayoutId id="214748365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5"/>
          <a:srcRect l="7797" t="16667" r="1358" b="11110"/>
          <a:stretch/>
        </p:blipFill>
        <p:spPr>
          <a:xfrm>
            <a:off x="29" y="87508"/>
            <a:ext cx="6424480" cy="936103"/>
          </a:xfrm>
          <a:prstGeom prst="rect">
            <a:avLst/>
          </a:prstGeom>
        </p:spPr>
      </p:pic>
      <p:grpSp>
        <p:nvGrpSpPr>
          <p:cNvPr id="5" name="组合 4">
            <a:extLst>
              <a:ext uri="{FF2B5EF4-FFF2-40B4-BE49-F238E27FC236}">
                <a16:creationId xmlns:a16="http://schemas.microsoft.com/office/drawing/2014/main" id="{1B40D4E1-292E-4202-BA3E-42EBBFAA3F03}"/>
              </a:ext>
            </a:extLst>
          </p:cNvPr>
          <p:cNvGrpSpPr/>
          <p:nvPr userDrawn="1"/>
        </p:nvGrpSpPr>
        <p:grpSpPr>
          <a:xfrm>
            <a:off x="29" y="44624"/>
            <a:ext cx="7032075" cy="952751"/>
            <a:chOff x="-56253" y="99625"/>
            <a:chExt cx="8472598" cy="1147923"/>
          </a:xfrm>
        </p:grpSpPr>
        <p:pic>
          <p:nvPicPr>
            <p:cNvPr id="6" name="图片 5">
              <a:extLst>
                <a:ext uri="{FF2B5EF4-FFF2-40B4-BE49-F238E27FC236}">
                  <a16:creationId xmlns:a16="http://schemas.microsoft.com/office/drawing/2014/main" id="{DA30D922-9CCE-4D2D-B132-78E460ADC995}"/>
                </a:ext>
              </a:extLst>
            </p:cNvPr>
            <p:cNvPicPr>
              <a:picLocks noChangeAspect="1"/>
            </p:cNvPicPr>
            <p:nvPr userDrawn="1"/>
          </p:nvPicPr>
          <p:blipFill>
            <a:blip r:embed="rId6"/>
            <a:stretch>
              <a:fillRect/>
            </a:stretch>
          </p:blipFill>
          <p:spPr>
            <a:xfrm>
              <a:off x="-56253" y="99625"/>
              <a:ext cx="8472598" cy="1087392"/>
            </a:xfrm>
            <a:prstGeom prst="rect">
              <a:avLst/>
            </a:prstGeom>
          </p:spPr>
        </p:pic>
        <p:grpSp>
          <p:nvGrpSpPr>
            <p:cNvPr id="10" name="组合 9">
              <a:extLst>
                <a:ext uri="{FF2B5EF4-FFF2-40B4-BE49-F238E27FC236}">
                  <a16:creationId xmlns:a16="http://schemas.microsoft.com/office/drawing/2014/main" id="{42CE8C7D-1D6A-4CA0-8586-41D0A46D5869}"/>
                </a:ext>
              </a:extLst>
            </p:cNvPr>
            <p:cNvGrpSpPr/>
            <p:nvPr userDrawn="1"/>
          </p:nvGrpSpPr>
          <p:grpSpPr>
            <a:xfrm>
              <a:off x="119336" y="165896"/>
              <a:ext cx="7651707" cy="1081652"/>
              <a:chOff x="94595" y="0"/>
              <a:chExt cx="6001405" cy="848364"/>
            </a:xfrm>
          </p:grpSpPr>
          <p:pic>
            <p:nvPicPr>
              <p:cNvPr id="11" name="图片 10">
                <a:extLst>
                  <a:ext uri="{FF2B5EF4-FFF2-40B4-BE49-F238E27FC236}">
                    <a16:creationId xmlns:a16="http://schemas.microsoft.com/office/drawing/2014/main" id="{D5944790-C5E5-48AF-8F47-E751B72C3C7C}"/>
                  </a:ext>
                </a:extLst>
              </p:cNvPr>
              <p:cNvPicPr>
                <a:picLocks noChangeAspect="1"/>
              </p:cNvPicPr>
              <p:nvPr/>
            </p:nvPicPr>
            <p:blipFill rotWithShape="1">
              <a:blip r:embed="rId7"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12" name="图片 11">
                <a:extLst>
                  <a:ext uri="{FF2B5EF4-FFF2-40B4-BE49-F238E27FC236}">
                    <a16:creationId xmlns:a16="http://schemas.microsoft.com/office/drawing/2014/main" id="{876B7A14-C461-4231-B3A5-6BA7C32C109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13" name="图片 12">
                <a:extLst>
                  <a:ext uri="{FF2B5EF4-FFF2-40B4-BE49-F238E27FC236}">
                    <a16:creationId xmlns:a16="http://schemas.microsoft.com/office/drawing/2014/main" id="{CCE578F1-B93E-4E48-9737-C6D911E7E2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grpSp>
        <p:nvGrpSpPr>
          <p:cNvPr id="17" name="组合 16">
            <a:extLst>
              <a:ext uri="{FF2B5EF4-FFF2-40B4-BE49-F238E27FC236}">
                <a16:creationId xmlns:a16="http://schemas.microsoft.com/office/drawing/2014/main" id="{3A3F12D7-822D-4AA3-A68B-9D33271741C4}"/>
              </a:ext>
            </a:extLst>
          </p:cNvPr>
          <p:cNvGrpSpPr/>
          <p:nvPr userDrawn="1"/>
        </p:nvGrpSpPr>
        <p:grpSpPr>
          <a:xfrm>
            <a:off x="0" y="1076077"/>
            <a:ext cx="7823960" cy="158522"/>
            <a:chOff x="232" y="1360613"/>
            <a:chExt cx="12072664" cy="158522"/>
          </a:xfrm>
        </p:grpSpPr>
        <p:sp>
          <p:nvSpPr>
            <p:cNvPr id="18" name="矩形 17">
              <a:extLst>
                <a:ext uri="{FF2B5EF4-FFF2-40B4-BE49-F238E27FC236}">
                  <a16:creationId xmlns:a16="http://schemas.microsoft.com/office/drawing/2014/main" id="{A8A3D4B9-4C94-4325-8D2B-2AF1074134DB}"/>
                </a:ext>
              </a:extLst>
            </p:cNvPr>
            <p:cNvSpPr/>
            <p:nvPr userDrawn="1"/>
          </p:nvSpPr>
          <p:spPr>
            <a:xfrm>
              <a:off x="232" y="1360613"/>
              <a:ext cx="12072664" cy="81688"/>
            </a:xfrm>
            <a:prstGeom prst="rect">
              <a:avLst/>
            </a:prstGeom>
            <a:gradFill flip="none" rotWithShape="1">
              <a:gsLst>
                <a:gs pos="0">
                  <a:srgbClr val="3F87C2"/>
                </a:gs>
                <a:gs pos="97000">
                  <a:schemeClr val="bg1"/>
                </a:gs>
                <a:gs pos="80000">
                  <a:srgbClr val="3F87C2">
                    <a:tint val="44500"/>
                    <a:satMod val="160000"/>
                    <a:alpha val="57000"/>
                  </a:srgbClr>
                </a:gs>
                <a:gs pos="0">
                  <a:srgbClr val="7FADD9"/>
                </a:gs>
                <a:gs pos="50000">
                  <a:srgbClr val="3F87C2">
                    <a:tint val="44500"/>
                    <a:satMod val="160000"/>
                  </a:srgbClr>
                </a:gs>
                <a:gs pos="0">
                  <a:srgbClr val="3F87C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B36A4C7F-C621-4D68-A8D0-52FC2E1A9322}"/>
                </a:ext>
              </a:extLst>
            </p:cNvPr>
            <p:cNvSpPr/>
            <p:nvPr userDrawn="1"/>
          </p:nvSpPr>
          <p:spPr>
            <a:xfrm>
              <a:off x="232" y="1473416"/>
              <a:ext cx="12072664" cy="45719"/>
            </a:xfrm>
            <a:prstGeom prst="rect">
              <a:avLst/>
            </a:prstGeom>
            <a:gradFill flip="none" rotWithShape="1">
              <a:gsLst>
                <a:gs pos="97000">
                  <a:schemeClr val="bg1"/>
                </a:gs>
                <a:gs pos="0">
                  <a:srgbClr val="3F87C2"/>
                </a:gs>
                <a:gs pos="80000">
                  <a:srgbClr val="3F87C2">
                    <a:tint val="44500"/>
                    <a:satMod val="160000"/>
                    <a:alpha val="57000"/>
                  </a:srgbClr>
                </a:gs>
                <a:gs pos="0">
                  <a:srgbClr val="7FADD9"/>
                </a:gs>
                <a:gs pos="50000">
                  <a:srgbClr val="3F87C2">
                    <a:tint val="44500"/>
                    <a:satMod val="160000"/>
                  </a:srgbClr>
                </a:gs>
                <a:gs pos="0">
                  <a:srgbClr val="3F87C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494224918"/>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42AEF677-4181-425F-9461-C1C70362CE38}"/>
              </a:ext>
            </a:extLst>
          </p:cNvPr>
          <p:cNvGrpSpPr/>
          <p:nvPr userDrawn="1"/>
        </p:nvGrpSpPr>
        <p:grpSpPr>
          <a:xfrm>
            <a:off x="29" y="44624"/>
            <a:ext cx="7032075" cy="952751"/>
            <a:chOff x="-56253" y="99625"/>
            <a:chExt cx="8472598" cy="1147923"/>
          </a:xfrm>
        </p:grpSpPr>
        <p:pic>
          <p:nvPicPr>
            <p:cNvPr id="28" name="图片 27">
              <a:extLst>
                <a:ext uri="{FF2B5EF4-FFF2-40B4-BE49-F238E27FC236}">
                  <a16:creationId xmlns:a16="http://schemas.microsoft.com/office/drawing/2014/main" id="{0BB29267-8D1E-46C5-90B3-880559AB891A}"/>
                </a:ext>
              </a:extLst>
            </p:cNvPr>
            <p:cNvPicPr>
              <a:picLocks noChangeAspect="1"/>
            </p:cNvPicPr>
            <p:nvPr userDrawn="1"/>
          </p:nvPicPr>
          <p:blipFill>
            <a:blip r:embed="rId5"/>
            <a:stretch>
              <a:fillRect/>
            </a:stretch>
          </p:blipFill>
          <p:spPr>
            <a:xfrm>
              <a:off x="-56253" y="99625"/>
              <a:ext cx="8472598" cy="1087392"/>
            </a:xfrm>
            <a:prstGeom prst="rect">
              <a:avLst/>
            </a:prstGeom>
          </p:spPr>
        </p:pic>
        <p:grpSp>
          <p:nvGrpSpPr>
            <p:cNvPr id="29" name="组合 28">
              <a:extLst>
                <a:ext uri="{FF2B5EF4-FFF2-40B4-BE49-F238E27FC236}">
                  <a16:creationId xmlns:a16="http://schemas.microsoft.com/office/drawing/2014/main" id="{A0441328-9548-44B8-99E8-792D7AAF5EB4}"/>
                </a:ext>
              </a:extLst>
            </p:cNvPr>
            <p:cNvGrpSpPr/>
            <p:nvPr userDrawn="1"/>
          </p:nvGrpSpPr>
          <p:grpSpPr>
            <a:xfrm>
              <a:off x="119336" y="165896"/>
              <a:ext cx="7651707" cy="1081652"/>
              <a:chOff x="94595" y="0"/>
              <a:chExt cx="6001405" cy="848364"/>
            </a:xfrm>
          </p:grpSpPr>
          <p:pic>
            <p:nvPicPr>
              <p:cNvPr id="30" name="图片 29">
                <a:extLst>
                  <a:ext uri="{FF2B5EF4-FFF2-40B4-BE49-F238E27FC236}">
                    <a16:creationId xmlns:a16="http://schemas.microsoft.com/office/drawing/2014/main" id="{68130686-3AAB-41B5-A163-746A1D5DA788}"/>
                  </a:ext>
                </a:extLst>
              </p:cNvPr>
              <p:cNvPicPr>
                <a:picLocks noChangeAspect="1"/>
              </p:cNvPicPr>
              <p:nvPr/>
            </p:nvPicPr>
            <p:blipFill rotWithShape="1">
              <a:blip r:embed="rId6"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31" name="图片 30">
                <a:extLst>
                  <a:ext uri="{FF2B5EF4-FFF2-40B4-BE49-F238E27FC236}">
                    <a16:creationId xmlns:a16="http://schemas.microsoft.com/office/drawing/2014/main" id="{E31C21C0-CFE6-4444-A961-CDDF4D15A80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32" name="图片 31">
                <a:extLst>
                  <a:ext uri="{FF2B5EF4-FFF2-40B4-BE49-F238E27FC236}">
                    <a16:creationId xmlns:a16="http://schemas.microsoft.com/office/drawing/2014/main" id="{4ED932D6-F45C-4E21-A497-7388E9F568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spTree>
    <p:extLst>
      <p:ext uri="{BB962C8B-B14F-4D97-AF65-F5344CB8AC3E}">
        <p14:creationId xmlns:p14="http://schemas.microsoft.com/office/powerpoint/2010/main" val="4046289145"/>
      </p:ext>
    </p:extLst>
  </p:cSld>
  <p:clrMap bg1="lt1" tx1="dk1" bg2="lt2" tx2="dk2" accent1="accent1" accent2="accent2" accent3="accent3" accent4="accent4" accent5="accent5" accent6="accent6" hlink="hlink" folHlink="folHlink"/>
  <p:sldLayoutIdLst>
    <p:sldLayoutId id="2147483662" r:id="rId1"/>
    <p:sldLayoutId id="214748366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E3C5F24F-9B73-4539-A2EE-52EB1EAA0330}"/>
              </a:ext>
            </a:extLst>
          </p:cNvPr>
          <p:cNvGrpSpPr/>
          <p:nvPr userDrawn="1"/>
        </p:nvGrpSpPr>
        <p:grpSpPr>
          <a:xfrm>
            <a:off x="5515561" y="5805264"/>
            <a:ext cx="6672064" cy="1049872"/>
            <a:chOff x="-56252" y="71463"/>
            <a:chExt cx="8038839" cy="1264939"/>
          </a:xfrm>
        </p:grpSpPr>
        <p:pic>
          <p:nvPicPr>
            <p:cNvPr id="4" name="图片 3">
              <a:extLst>
                <a:ext uri="{FF2B5EF4-FFF2-40B4-BE49-F238E27FC236}">
                  <a16:creationId xmlns:a16="http://schemas.microsoft.com/office/drawing/2014/main" id="{A8EDADCF-1A39-4C35-A6B1-BE98655C88AB}"/>
                </a:ext>
              </a:extLst>
            </p:cNvPr>
            <p:cNvPicPr>
              <a:picLocks noChangeAspect="1"/>
            </p:cNvPicPr>
            <p:nvPr userDrawn="1"/>
          </p:nvPicPr>
          <p:blipFill>
            <a:blip r:embed="rId4"/>
            <a:stretch>
              <a:fillRect/>
            </a:stretch>
          </p:blipFill>
          <p:spPr>
            <a:xfrm>
              <a:off x="-56252" y="71463"/>
              <a:ext cx="8038839" cy="1264939"/>
            </a:xfrm>
            <a:prstGeom prst="rect">
              <a:avLst/>
            </a:prstGeom>
          </p:spPr>
        </p:pic>
        <p:grpSp>
          <p:nvGrpSpPr>
            <p:cNvPr id="5" name="组合 4">
              <a:extLst>
                <a:ext uri="{FF2B5EF4-FFF2-40B4-BE49-F238E27FC236}">
                  <a16:creationId xmlns:a16="http://schemas.microsoft.com/office/drawing/2014/main" id="{B37B7D23-9C2F-4CC2-95DA-6EB86C71974E}"/>
                </a:ext>
              </a:extLst>
            </p:cNvPr>
            <p:cNvGrpSpPr/>
            <p:nvPr userDrawn="1"/>
          </p:nvGrpSpPr>
          <p:grpSpPr>
            <a:xfrm>
              <a:off x="119336" y="165895"/>
              <a:ext cx="7651707" cy="1081652"/>
              <a:chOff x="94595" y="-1"/>
              <a:chExt cx="6001405" cy="848364"/>
            </a:xfrm>
          </p:grpSpPr>
          <p:pic>
            <p:nvPicPr>
              <p:cNvPr id="6" name="图片 5">
                <a:extLst>
                  <a:ext uri="{FF2B5EF4-FFF2-40B4-BE49-F238E27FC236}">
                    <a16:creationId xmlns:a16="http://schemas.microsoft.com/office/drawing/2014/main" id="{C63ED644-00F8-4ED0-A566-A8BBBB42B073}"/>
                  </a:ext>
                </a:extLst>
              </p:cNvPr>
              <p:cNvPicPr>
                <a:picLocks noChangeAspect="1"/>
              </p:cNvPicPr>
              <p:nvPr/>
            </p:nvPicPr>
            <p:blipFill rotWithShape="1">
              <a:blip r:embed="rId5"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7" name="图片 6">
                <a:extLst>
                  <a:ext uri="{FF2B5EF4-FFF2-40B4-BE49-F238E27FC236}">
                    <a16:creationId xmlns:a16="http://schemas.microsoft.com/office/drawing/2014/main" id="{29B96951-F4FB-4FA6-84A3-7997480E44F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1"/>
                <a:ext cx="3815255" cy="848364"/>
              </a:xfrm>
              <a:prstGeom prst="rect">
                <a:avLst/>
              </a:prstGeom>
            </p:spPr>
          </p:pic>
          <p:pic>
            <p:nvPicPr>
              <p:cNvPr id="8" name="图片 7">
                <a:extLst>
                  <a:ext uri="{FF2B5EF4-FFF2-40B4-BE49-F238E27FC236}">
                    <a16:creationId xmlns:a16="http://schemas.microsoft.com/office/drawing/2014/main" id="{57B11DE1-5210-4EEC-BB0E-F824C14CD4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spTree>
    <p:extLst>
      <p:ext uri="{BB962C8B-B14F-4D97-AF65-F5344CB8AC3E}">
        <p14:creationId xmlns:p14="http://schemas.microsoft.com/office/powerpoint/2010/main" val="1140907766"/>
      </p:ext>
    </p:extLst>
  </p:cSld>
  <p:clrMap bg1="lt1" tx1="dk1" bg2="lt2" tx2="dk2" accent1="accent1" accent2="accent2" accent3="accent3" accent4="accent4" accent5="accent5" accent6="accent6" hlink="hlink" folHlink="folHlink"/>
  <p:sldLayoutIdLst>
    <p:sldLayoutId id="2147483665" r:id="rId1"/>
    <p:sldLayoutId id="214748365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4"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b="1">
                <a:solidFill>
                  <a:schemeClr val="tx1"/>
                </a:solidFill>
              </a:defRPr>
            </a:lvl1pPr>
          </a:lstStyle>
          <a:p>
            <a:fld id="{EBC49D15-3690-41D6-8F09-A0195C8715D4}" type="slidenum">
              <a:rPr lang="zh-CN" altLang="en-US" smtClean="0"/>
              <a:pPr/>
              <a:t>‹#›</a:t>
            </a:fld>
            <a:endParaRPr lang="zh-CN" altLang="en-US" dirty="0"/>
          </a:p>
        </p:txBody>
      </p:sp>
    </p:spTree>
    <p:extLst>
      <p:ext uri="{BB962C8B-B14F-4D97-AF65-F5344CB8AC3E}">
        <p14:creationId xmlns:p14="http://schemas.microsoft.com/office/powerpoint/2010/main" val="2824690572"/>
      </p:ext>
    </p:extLst>
  </p:cSld>
  <p:clrMap bg1="lt1" tx1="dk1" bg2="lt2" tx2="dk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hyperlink" Target="https://mp.weixin.qq.com/s/A9Ub2Mk-ZvCVCqsSLb5rB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hyperlink" Target="https://mp.weixin.qq.com/s/UmWPisq2e5CK-D-d3YJdK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mp.weixin.qq.com/s/UmWPisq2e5CK-D-d3YJdKA"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file:///D:\Wechatfiles\WeChat%20Files\wxid_yhsbfu2p8pmo22\FileStorage\File\2023-11\&#230;&#184;&#133;&#229;&#141;&#142;AIGC&#229;&#146;&#140;ChatGPT&#229;&#143;&#145;&#229;&#177;&#149;&#231;&#160;&#148;&#231;&#169;&#182;&#230;&#138;&#165;&#229;&#145;&#138;1.0-&#230;&#184;&#133;&#229;&#141;&#142;&#229;&#164;&#167;&#229;&#173;&#166;-2023.5.18-192&#233;&#161;&#181;.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file:///D:\Wechatfiles\WeChat%20Files\wxid_yhsbfu2p8pmo22\FileStorage\File\2023-11\&#230;&#184;&#133;&#229;&#141;&#142;AIGC&#229;&#146;&#140;ChatGPT&#229;&#143;&#145;&#229;&#177;&#149;&#231;&#160;&#148;&#231;&#169;&#182;&#230;&#138;&#165;&#229;&#145;&#138;1.0-&#230;&#184;&#133;&#229;&#141;&#142;&#229;&#164;&#167;&#229;&#173;&#166;-2023.5.18-192&#233;&#161;&#181;.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mp.weixin.qq.com/s/UmWPisq2e5CK-D-d3YJdKA" TargetMode="Externa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a:xfrm>
            <a:off x="-28506" y="1453693"/>
            <a:ext cx="2380090" cy="607155"/>
          </a:xfrm>
        </p:spPr>
        <p:txBody>
          <a:bodyPr/>
          <a:lstStyle/>
          <a:p>
            <a:r>
              <a:rPr lang="zh-CN" altLang="en-US" sz="3200" dirty="0">
                <a:latin typeface="楷体" panose="02010609060101010101" pitchFamily="49" charset="-122"/>
                <a:ea typeface="楷体" panose="02010609060101010101" pitchFamily="49" charset="-122"/>
                <a:cs typeface="Arial" panose="020B0604020202020204" pitchFamily="34" charset="0"/>
              </a:rPr>
              <a:t>大数码报告</a:t>
            </a:r>
          </a:p>
        </p:txBody>
      </p:sp>
      <p:sp>
        <p:nvSpPr>
          <p:cNvPr id="4" name="内容占位符 3"/>
          <p:cNvSpPr>
            <a:spLocks noGrp="1"/>
          </p:cNvSpPr>
          <p:nvPr>
            <p:ph sz="quarter" idx="12"/>
          </p:nvPr>
        </p:nvSpPr>
        <p:spPr>
          <a:xfrm>
            <a:off x="8760296" y="4494471"/>
            <a:ext cx="2785533" cy="388560"/>
          </a:xfrm>
        </p:spPr>
        <p:txBody>
          <a:bodyPr/>
          <a:lstStyle/>
          <a:p>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2023.12.04</a:t>
            </a:r>
          </a:p>
          <a:p>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杨鑫</a:t>
            </a:r>
          </a:p>
        </p:txBody>
      </p:sp>
      <p:sp>
        <p:nvSpPr>
          <p:cNvPr id="3" name="内容占位符 1">
            <a:extLst>
              <a:ext uri="{FF2B5EF4-FFF2-40B4-BE49-F238E27FC236}">
                <a16:creationId xmlns:a16="http://schemas.microsoft.com/office/drawing/2014/main" id="{57FFFE0F-DB2E-F0A1-431D-7DB13C5CCA57}"/>
              </a:ext>
            </a:extLst>
          </p:cNvPr>
          <p:cNvSpPr txBox="1">
            <a:spLocks/>
          </p:cNvSpPr>
          <p:nvPr/>
        </p:nvSpPr>
        <p:spPr>
          <a:xfrm>
            <a:off x="551384" y="2276872"/>
            <a:ext cx="10369152" cy="864096"/>
          </a:xfrm>
          <a:prstGeom prst="rect">
            <a:avLst/>
          </a:prstGeom>
        </p:spPr>
        <p:txBody>
          <a:bodyPr/>
          <a:lstStyle>
            <a:lvl1pPr marL="0" indent="0" algn="l" defTabSz="914400" rtl="0" eaLnBrk="1" latinLnBrk="0" hangingPunct="1">
              <a:spcBef>
                <a:spcPct val="20000"/>
              </a:spcBef>
              <a:buFont typeface="Arial" pitchFamily="34" charset="0"/>
              <a:buNone/>
              <a:defRPr lang="zh-CN" altLang="en-US" sz="4800" kern="1200" dirty="0">
                <a:solidFill>
                  <a:schemeClr val="tx1"/>
                </a:solidFill>
                <a:effectLst/>
                <a:latin typeface="黑体" panose="02010609060101010101" pitchFamily="49" charset="-122"/>
                <a:ea typeface="黑体" panose="02010609060101010101" pitchFamily="49" charset="-122"/>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zh-CN" sz="5400" dirty="0">
                <a:latin typeface="Times  New Roman"/>
                <a:ea typeface="楷体" panose="02010609060101010101" pitchFamily="49" charset="-122"/>
                <a:cs typeface="Arial" panose="020B0604020202020204" pitchFamily="34" charset="0"/>
              </a:rPr>
              <a:t>ChatGPT</a:t>
            </a:r>
            <a:r>
              <a:rPr lang="zh-CN" altLang="en-US" sz="5400" dirty="0">
                <a:latin typeface="Times  New Roman"/>
                <a:ea typeface="楷体" panose="02010609060101010101" pitchFamily="49" charset="-122"/>
                <a:cs typeface="Arial" panose="020B0604020202020204" pitchFamily="34" charset="0"/>
              </a:rPr>
              <a:t>发展简介及功能使用示例</a:t>
            </a:r>
            <a:endParaRPr lang="zh-CN" altLang="en-US" sz="4000" dirty="0">
              <a:latin typeface="Times  New Roman"/>
              <a:ea typeface="楷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41688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10</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应用</a:t>
            </a:r>
          </a:p>
        </p:txBody>
      </p:sp>
      <p:sp>
        <p:nvSpPr>
          <p:cNvPr id="5" name="文本框 4">
            <a:extLst>
              <a:ext uri="{FF2B5EF4-FFF2-40B4-BE49-F238E27FC236}">
                <a16:creationId xmlns:a16="http://schemas.microsoft.com/office/drawing/2014/main" id="{E24B2117-A10E-085C-91D7-24CE9FCBA8DE}"/>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应用概述</a:t>
            </a:r>
            <a:endParaRPr lang="en-US" altLang="zh-CN" sz="2800" b="1" dirty="0">
              <a:solidFill>
                <a:prstClr val="black"/>
              </a:solidFill>
              <a:latin typeface="楷体" panose="02010609060101010101" pitchFamily="49" charset="-122"/>
              <a:ea typeface="楷体" panose="02010609060101010101" pitchFamily="49" charset="-122"/>
            </a:endParaRPr>
          </a:p>
        </p:txBody>
      </p:sp>
      <p:pic>
        <p:nvPicPr>
          <p:cNvPr id="8" name="图片 7">
            <a:extLst>
              <a:ext uri="{FF2B5EF4-FFF2-40B4-BE49-F238E27FC236}">
                <a16:creationId xmlns:a16="http://schemas.microsoft.com/office/drawing/2014/main" id="{EFF16A5E-04AF-6361-B2E9-FAE4B4CFA3B8}"/>
              </a:ext>
            </a:extLst>
          </p:cNvPr>
          <p:cNvPicPr>
            <a:picLocks noChangeAspect="1"/>
          </p:cNvPicPr>
          <p:nvPr/>
        </p:nvPicPr>
        <p:blipFill>
          <a:blip r:embed="rId3"/>
          <a:stretch>
            <a:fillRect/>
          </a:stretch>
        </p:blipFill>
        <p:spPr>
          <a:xfrm>
            <a:off x="6015146" y="1071274"/>
            <a:ext cx="5786726" cy="5786726"/>
          </a:xfrm>
          <a:prstGeom prst="rect">
            <a:avLst/>
          </a:prstGeom>
        </p:spPr>
      </p:pic>
      <p:sp>
        <p:nvSpPr>
          <p:cNvPr id="10" name="文本框 9">
            <a:extLst>
              <a:ext uri="{FF2B5EF4-FFF2-40B4-BE49-F238E27FC236}">
                <a16:creationId xmlns:a16="http://schemas.microsoft.com/office/drawing/2014/main" id="{15DA3F66-7B98-4ACA-D8DE-48923F065FDC}"/>
              </a:ext>
            </a:extLst>
          </p:cNvPr>
          <p:cNvSpPr txBox="1"/>
          <p:nvPr/>
        </p:nvSpPr>
        <p:spPr>
          <a:xfrm>
            <a:off x="38808" y="1703898"/>
            <a:ext cx="5697152" cy="4978735"/>
          </a:xfrm>
          <a:prstGeom prst="rect">
            <a:avLst/>
          </a:prstGeom>
          <a:noFill/>
        </p:spPr>
        <p:txBody>
          <a:bodyPr wrap="square">
            <a:spAutoFit/>
          </a:bodyPr>
          <a:lstStyle/>
          <a:p>
            <a:pPr>
              <a:lnSpc>
                <a:spcPts val="2400"/>
              </a:lnSpc>
              <a:defRPr/>
            </a:pPr>
            <a:r>
              <a:rPr lang="en-US" altLang="zh-CN" dirty="0">
                <a:solidFill>
                  <a:prstClr val="black"/>
                </a:solidFill>
                <a:latin typeface="Times  New Roman"/>
                <a:ea typeface="楷体" panose="02010609060101010101" pitchFamily="49" charset="-122"/>
              </a:rPr>
              <a:t>ChatGPT</a:t>
            </a:r>
            <a:r>
              <a:rPr lang="zh-CN" altLang="en-US" dirty="0">
                <a:solidFill>
                  <a:prstClr val="black"/>
                </a:solidFill>
                <a:latin typeface="楷体" panose="02010609060101010101" pitchFamily="49" charset="-122"/>
                <a:ea typeface="楷体" panose="02010609060101010101" pitchFamily="49" charset="-122"/>
              </a:rPr>
              <a:t>主要应用和功能：</a:t>
            </a:r>
          </a:p>
          <a:p>
            <a:pPr marL="342900" indent="-342900">
              <a:lnSpc>
                <a:spcPts val="2400"/>
              </a:lnSpc>
              <a:buFont typeface="Wingdings" panose="05000000000000000000" pitchFamily="2" charset="2"/>
              <a:buChar char="Ø"/>
              <a:defRPr/>
            </a:pPr>
            <a:r>
              <a:rPr lang="zh-CN" altLang="en-US" b="1" u="sng" dirty="0">
                <a:solidFill>
                  <a:prstClr val="black"/>
                </a:solidFill>
                <a:latin typeface="楷体" panose="02010609060101010101" pitchFamily="49" charset="-122"/>
                <a:ea typeface="楷体" panose="02010609060101010101" pitchFamily="49" charset="-122"/>
              </a:rPr>
              <a:t>文本生成与理解</a:t>
            </a:r>
            <a:r>
              <a:rPr lang="zh-CN" altLang="en-US" dirty="0">
                <a:solidFill>
                  <a:prstClr val="black"/>
                </a:solidFill>
                <a:latin typeface="楷体" panose="02010609060101010101" pitchFamily="49" charset="-122"/>
                <a:ea typeface="楷体" panose="02010609060101010101" pitchFamily="49" charset="-122"/>
              </a:rPr>
              <a:t>：</a:t>
            </a:r>
            <a:r>
              <a:rPr lang="en-US" altLang="zh-CN" dirty="0">
                <a:solidFill>
                  <a:prstClr val="black"/>
                </a:solidFill>
                <a:latin typeface="Times  New Roman"/>
                <a:ea typeface="楷体" panose="02010609060101010101" pitchFamily="49" charset="-122"/>
              </a:rPr>
              <a:t>ChatGPT</a:t>
            </a:r>
            <a:r>
              <a:rPr lang="zh-CN" altLang="en-US" dirty="0">
                <a:solidFill>
                  <a:prstClr val="black"/>
                </a:solidFill>
                <a:latin typeface="楷体" panose="02010609060101010101" pitchFamily="49" charset="-122"/>
                <a:ea typeface="楷体" panose="02010609060101010101" pitchFamily="49" charset="-122"/>
              </a:rPr>
              <a:t>能够理解和生成自然语言文本，用于撰写文章、故事、诗歌等。</a:t>
            </a:r>
          </a:p>
          <a:p>
            <a:pPr marL="342900" indent="-342900">
              <a:lnSpc>
                <a:spcPts val="2400"/>
              </a:lnSpc>
              <a:buFont typeface="Wingdings" panose="05000000000000000000" pitchFamily="2" charset="2"/>
              <a:buChar char="Ø"/>
              <a:defRPr/>
            </a:pPr>
            <a:r>
              <a:rPr lang="zh-CN" altLang="en-US" b="1" u="sng" dirty="0">
                <a:solidFill>
                  <a:prstClr val="black"/>
                </a:solidFill>
                <a:latin typeface="楷体" panose="02010609060101010101" pitchFamily="49" charset="-122"/>
                <a:ea typeface="楷体" panose="02010609060101010101" pitchFamily="49" charset="-122"/>
              </a:rPr>
              <a:t>对话管理</a:t>
            </a:r>
            <a:r>
              <a:rPr lang="zh-CN" altLang="en-US" dirty="0">
                <a:solidFill>
                  <a:prstClr val="black"/>
                </a:solidFill>
                <a:latin typeface="楷体" panose="02010609060101010101" pitchFamily="49" charset="-122"/>
                <a:ea typeface="楷体" panose="02010609060101010101" pitchFamily="49" charset="-122"/>
              </a:rPr>
              <a:t>：能够进行连贯、上下文相关的对话，适用于客服、教育、咨询等场景。</a:t>
            </a:r>
          </a:p>
          <a:p>
            <a:pPr marL="342900" indent="-342900">
              <a:lnSpc>
                <a:spcPts val="2400"/>
              </a:lnSpc>
              <a:buFont typeface="Wingdings" panose="05000000000000000000" pitchFamily="2" charset="2"/>
              <a:buChar char="Ø"/>
              <a:defRPr/>
            </a:pPr>
            <a:r>
              <a:rPr lang="zh-CN" altLang="en-US" b="1" u="sng" dirty="0">
                <a:solidFill>
                  <a:prstClr val="black"/>
                </a:solidFill>
                <a:latin typeface="楷体" panose="02010609060101010101" pitchFamily="49" charset="-122"/>
                <a:ea typeface="楷体" panose="02010609060101010101" pitchFamily="49" charset="-122"/>
              </a:rPr>
              <a:t>信息检索与总结</a:t>
            </a:r>
            <a:r>
              <a:rPr lang="zh-CN" altLang="en-US" dirty="0">
                <a:solidFill>
                  <a:prstClr val="black"/>
                </a:solidFill>
                <a:latin typeface="楷体" panose="02010609060101010101" pitchFamily="49" charset="-122"/>
                <a:ea typeface="楷体" panose="02010609060101010101" pitchFamily="49" charset="-122"/>
              </a:rPr>
              <a:t>：能够从大量文本中提取关键信息，进行内容总结和概述。</a:t>
            </a:r>
          </a:p>
          <a:p>
            <a:pPr marL="342900" indent="-342900">
              <a:lnSpc>
                <a:spcPts val="2400"/>
              </a:lnSpc>
              <a:buFont typeface="Wingdings" panose="05000000000000000000" pitchFamily="2" charset="2"/>
              <a:buChar char="Ø"/>
              <a:defRPr/>
            </a:pPr>
            <a:r>
              <a:rPr lang="zh-CN" altLang="en-US" b="1" u="sng" dirty="0">
                <a:solidFill>
                  <a:prstClr val="black"/>
                </a:solidFill>
                <a:latin typeface="楷体" panose="02010609060101010101" pitchFamily="49" charset="-122"/>
                <a:ea typeface="楷体" panose="02010609060101010101" pitchFamily="49" charset="-122"/>
              </a:rPr>
              <a:t>语言翻译</a:t>
            </a:r>
            <a:r>
              <a:rPr lang="zh-CN" altLang="en-US" dirty="0">
                <a:solidFill>
                  <a:prstClr val="black"/>
                </a:solidFill>
                <a:latin typeface="楷体" panose="02010609060101010101" pitchFamily="49" charset="-122"/>
                <a:ea typeface="楷体" panose="02010609060101010101" pitchFamily="49" charset="-122"/>
              </a:rPr>
              <a:t>：支持多语言翻译，帮助跨语言交流。</a:t>
            </a:r>
          </a:p>
          <a:p>
            <a:pPr marL="342900" indent="-342900">
              <a:lnSpc>
                <a:spcPts val="2400"/>
              </a:lnSpc>
              <a:buFont typeface="Wingdings" panose="05000000000000000000" pitchFamily="2" charset="2"/>
              <a:buChar char="Ø"/>
              <a:defRPr/>
            </a:pPr>
            <a:r>
              <a:rPr lang="zh-CN" altLang="en-US" b="1" u="sng" dirty="0">
                <a:solidFill>
                  <a:prstClr val="black"/>
                </a:solidFill>
                <a:latin typeface="楷体" panose="02010609060101010101" pitchFamily="49" charset="-122"/>
                <a:ea typeface="楷体" panose="02010609060101010101" pitchFamily="49" charset="-122"/>
              </a:rPr>
              <a:t>教育与学习辅助</a:t>
            </a:r>
            <a:r>
              <a:rPr lang="zh-CN" altLang="en-US" dirty="0">
                <a:solidFill>
                  <a:prstClr val="black"/>
                </a:solidFill>
                <a:latin typeface="楷体" panose="02010609060101010101" pitchFamily="49" charset="-122"/>
                <a:ea typeface="楷体" panose="02010609060101010101" pitchFamily="49" charset="-122"/>
              </a:rPr>
              <a:t>：用于学习材料的创建、学术研究辅助、语言教学等。</a:t>
            </a:r>
          </a:p>
          <a:p>
            <a:pPr marL="342900" indent="-342900">
              <a:lnSpc>
                <a:spcPts val="2400"/>
              </a:lnSpc>
              <a:buFont typeface="Wingdings" panose="05000000000000000000" pitchFamily="2" charset="2"/>
              <a:buChar char="Ø"/>
              <a:defRPr/>
            </a:pPr>
            <a:r>
              <a:rPr lang="zh-CN" altLang="en-US" b="1" u="sng" dirty="0">
                <a:solidFill>
                  <a:prstClr val="black"/>
                </a:solidFill>
                <a:latin typeface="楷体" panose="02010609060101010101" pitchFamily="49" charset="-122"/>
                <a:ea typeface="楷体" panose="02010609060101010101" pitchFamily="49" charset="-122"/>
              </a:rPr>
              <a:t>编程辅助</a:t>
            </a:r>
            <a:r>
              <a:rPr lang="zh-CN" altLang="en-US" dirty="0">
                <a:solidFill>
                  <a:prstClr val="black"/>
                </a:solidFill>
                <a:latin typeface="楷体" panose="02010609060101010101" pitchFamily="49" charset="-122"/>
                <a:ea typeface="楷体" panose="02010609060101010101" pitchFamily="49" charset="-122"/>
              </a:rPr>
              <a:t>：提供编码帮助，包括代码编写、错误调试、解释代码功能等。</a:t>
            </a:r>
          </a:p>
          <a:p>
            <a:pPr marL="342900" indent="-342900">
              <a:lnSpc>
                <a:spcPts val="2400"/>
              </a:lnSpc>
              <a:buFont typeface="Wingdings" panose="05000000000000000000" pitchFamily="2" charset="2"/>
              <a:buChar char="Ø"/>
              <a:defRPr/>
            </a:pPr>
            <a:r>
              <a:rPr lang="zh-CN" altLang="en-US" b="1" u="sng" dirty="0">
                <a:solidFill>
                  <a:prstClr val="black"/>
                </a:solidFill>
                <a:latin typeface="楷体" panose="02010609060101010101" pitchFamily="49" charset="-122"/>
                <a:ea typeface="楷体" panose="02010609060101010101" pitchFamily="49" charset="-122"/>
              </a:rPr>
              <a:t>娱乐与创意写作</a:t>
            </a:r>
            <a:r>
              <a:rPr lang="zh-CN" altLang="en-US" dirty="0">
                <a:solidFill>
                  <a:prstClr val="black"/>
                </a:solidFill>
                <a:latin typeface="楷体" panose="02010609060101010101" pitchFamily="49" charset="-122"/>
                <a:ea typeface="楷体" panose="02010609060101010101" pitchFamily="49" charset="-122"/>
              </a:rPr>
              <a:t>：创作娱乐内容，如剧本、角色创作、游戏设计建议等。</a:t>
            </a:r>
          </a:p>
          <a:p>
            <a:pPr marL="342900" indent="-342900">
              <a:lnSpc>
                <a:spcPts val="2400"/>
              </a:lnSpc>
              <a:buFont typeface="Wingdings" panose="05000000000000000000" pitchFamily="2" charset="2"/>
              <a:buChar char="Ø"/>
              <a:defRPr/>
            </a:pPr>
            <a:r>
              <a:rPr lang="zh-CN" altLang="en-US" b="1" u="sng" dirty="0">
                <a:solidFill>
                  <a:prstClr val="black"/>
                </a:solidFill>
                <a:latin typeface="楷体" panose="02010609060101010101" pitchFamily="49" charset="-122"/>
                <a:ea typeface="楷体" panose="02010609060101010101" pitchFamily="49" charset="-122"/>
              </a:rPr>
              <a:t>数据分析与处理</a:t>
            </a:r>
            <a:r>
              <a:rPr lang="zh-CN" altLang="en-US" dirty="0">
                <a:solidFill>
                  <a:prstClr val="black"/>
                </a:solidFill>
                <a:latin typeface="楷体" panose="02010609060101010101" pitchFamily="49" charset="-122"/>
                <a:ea typeface="楷体" panose="02010609060101010101" pitchFamily="49" charset="-122"/>
              </a:rPr>
              <a:t>：辅助进行数据分析、图表创建、统计信息解读等。</a:t>
            </a:r>
          </a:p>
        </p:txBody>
      </p:sp>
    </p:spTree>
    <p:extLst>
      <p:ext uri="{BB962C8B-B14F-4D97-AF65-F5344CB8AC3E}">
        <p14:creationId xmlns:p14="http://schemas.microsoft.com/office/powerpoint/2010/main" val="401083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11</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应用</a:t>
            </a:r>
          </a:p>
        </p:txBody>
      </p:sp>
      <p:sp>
        <p:nvSpPr>
          <p:cNvPr id="5" name="文本框 4">
            <a:extLst>
              <a:ext uri="{FF2B5EF4-FFF2-40B4-BE49-F238E27FC236}">
                <a16:creationId xmlns:a16="http://schemas.microsoft.com/office/drawing/2014/main" id="{E24B2117-A10E-085C-91D7-24CE9FCBA8DE}"/>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应用示例</a:t>
            </a:r>
            <a:r>
              <a:rPr lang="en-US" altLang="zh-CN" sz="2800" b="1" dirty="0">
                <a:solidFill>
                  <a:prstClr val="black"/>
                </a:solidFill>
                <a:latin typeface="Times  New Roman"/>
                <a:ea typeface="楷体" panose="02010609060101010101" pitchFamily="49" charset="-122"/>
              </a:rPr>
              <a:t>-</a:t>
            </a:r>
            <a:r>
              <a:rPr lang="zh-CN" altLang="en-US" sz="2800" b="1" dirty="0">
                <a:solidFill>
                  <a:prstClr val="black"/>
                </a:solidFill>
                <a:latin typeface="Times  New Roman"/>
                <a:ea typeface="楷体" panose="02010609060101010101" pitchFamily="49" charset="-122"/>
              </a:rPr>
              <a:t>聊天、信息检索及绘图</a:t>
            </a:r>
            <a:endParaRPr lang="en-US" altLang="zh-CN" sz="2800" b="1" dirty="0">
              <a:solidFill>
                <a:prstClr val="black"/>
              </a:solidFill>
              <a:latin typeface="楷体" panose="02010609060101010101" pitchFamily="49" charset="-122"/>
              <a:ea typeface="楷体" panose="02010609060101010101" pitchFamily="49" charset="-122"/>
            </a:endParaRPr>
          </a:p>
        </p:txBody>
      </p:sp>
      <p:pic>
        <p:nvPicPr>
          <p:cNvPr id="6" name="图片 5">
            <a:extLst>
              <a:ext uri="{FF2B5EF4-FFF2-40B4-BE49-F238E27FC236}">
                <a16:creationId xmlns:a16="http://schemas.microsoft.com/office/drawing/2014/main" id="{220E6FB6-1559-4CB5-3E00-CDB113B3C14D}"/>
              </a:ext>
            </a:extLst>
          </p:cNvPr>
          <p:cNvPicPr>
            <a:picLocks noChangeAspect="1"/>
          </p:cNvPicPr>
          <p:nvPr/>
        </p:nvPicPr>
        <p:blipFill rotWithShape="1">
          <a:blip r:embed="rId3">
            <a:extLst>
              <a:ext uri="{28A0092B-C50C-407E-A947-70E740481C1C}">
                <a14:useLocalDpi xmlns:a14="http://schemas.microsoft.com/office/drawing/2010/main" val="0"/>
              </a:ext>
            </a:extLst>
          </a:blip>
          <a:srcRect r="6139"/>
          <a:stretch/>
        </p:blipFill>
        <p:spPr>
          <a:xfrm>
            <a:off x="119334" y="1647270"/>
            <a:ext cx="7488834" cy="5040000"/>
          </a:xfrm>
          <a:prstGeom prst="rect">
            <a:avLst/>
          </a:prstGeom>
        </p:spPr>
      </p:pic>
      <p:sp>
        <p:nvSpPr>
          <p:cNvPr id="7" name="文本框 6">
            <a:extLst>
              <a:ext uri="{FF2B5EF4-FFF2-40B4-BE49-F238E27FC236}">
                <a16:creationId xmlns:a16="http://schemas.microsoft.com/office/drawing/2014/main" id="{6DFD0F52-8442-7353-0FA5-08B3ECDEC31A}"/>
              </a:ext>
            </a:extLst>
          </p:cNvPr>
          <p:cNvSpPr txBox="1"/>
          <p:nvPr/>
        </p:nvSpPr>
        <p:spPr>
          <a:xfrm>
            <a:off x="7227190" y="1744879"/>
            <a:ext cx="4845475" cy="3727239"/>
          </a:xfrm>
          <a:prstGeom prst="rect">
            <a:avLst/>
          </a:prstGeom>
          <a:noFill/>
        </p:spPr>
        <p:txBody>
          <a:bodyPr wrap="square">
            <a:spAutoFit/>
          </a:bodyPr>
          <a:lstStyle/>
          <a:p>
            <a:pPr>
              <a:lnSpc>
                <a:spcPct val="150000"/>
              </a:lnSpc>
              <a:defRPr/>
            </a:pPr>
            <a:r>
              <a:rPr lang="zh-CN" altLang="en-US" sz="2000" dirty="0">
                <a:solidFill>
                  <a:prstClr val="black"/>
                </a:solidFill>
                <a:latin typeface="楷体" panose="02010609060101010101" pitchFamily="49" charset="-122"/>
                <a:ea typeface="楷体" panose="02010609060101010101" pitchFamily="49" charset="-122"/>
              </a:rPr>
              <a:t>主要步骤：</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提示词</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信息检索与汇总</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根据要求绘图</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endParaRPr lang="en-US" altLang="zh-CN" sz="2000" dirty="0">
              <a:solidFill>
                <a:prstClr val="black"/>
              </a:solidFill>
              <a:latin typeface="楷体" panose="02010609060101010101" pitchFamily="49" charset="-122"/>
              <a:ea typeface="楷体" panose="02010609060101010101" pitchFamily="49" charset="-122"/>
            </a:endParaRPr>
          </a:p>
          <a:p>
            <a:pPr>
              <a:lnSpc>
                <a:spcPct val="150000"/>
              </a:lnSpc>
              <a:defRPr/>
            </a:pPr>
            <a:r>
              <a:rPr lang="zh-CN" altLang="en-US" sz="2000" dirty="0">
                <a:solidFill>
                  <a:prstClr val="black"/>
                </a:solidFill>
                <a:latin typeface="楷体" panose="02010609060101010101" pitchFamily="49" charset="-122"/>
                <a:ea typeface="楷体" panose="02010609060101010101" pitchFamily="49" charset="-122"/>
              </a:rPr>
              <a:t>主要问题：</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微调提示词会得到差异较大的结果</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绘图准确性和细节处理还存在问题</a:t>
            </a:r>
            <a:endParaRPr lang="en-US" altLang="zh-CN" sz="1400" dirty="0">
              <a:solidFill>
                <a:prstClr val="black"/>
              </a:solidFill>
              <a:latin typeface="Times  New Roman"/>
              <a:ea typeface="楷体" panose="02010609060101010101" pitchFamily="49" charset="-122"/>
            </a:endParaRPr>
          </a:p>
        </p:txBody>
      </p:sp>
    </p:spTree>
    <p:extLst>
      <p:ext uri="{BB962C8B-B14F-4D97-AF65-F5344CB8AC3E}">
        <p14:creationId xmlns:p14="http://schemas.microsoft.com/office/powerpoint/2010/main" val="28555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12</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应用</a:t>
            </a:r>
          </a:p>
        </p:txBody>
      </p:sp>
      <p:sp>
        <p:nvSpPr>
          <p:cNvPr id="5" name="文本框 4">
            <a:extLst>
              <a:ext uri="{FF2B5EF4-FFF2-40B4-BE49-F238E27FC236}">
                <a16:creationId xmlns:a16="http://schemas.microsoft.com/office/drawing/2014/main" id="{E24B2117-A10E-085C-91D7-24CE9FCBA8DE}"/>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应用示例</a:t>
            </a:r>
            <a:r>
              <a:rPr lang="en-US" altLang="zh-CN" sz="2800" b="1" dirty="0">
                <a:solidFill>
                  <a:prstClr val="black"/>
                </a:solidFill>
                <a:latin typeface="Times  New Roman"/>
                <a:ea typeface="楷体" panose="02010609060101010101" pitchFamily="49" charset="-122"/>
              </a:rPr>
              <a:t>-</a:t>
            </a:r>
            <a:r>
              <a:rPr lang="zh-CN" altLang="en-US" sz="2800" b="1" dirty="0">
                <a:solidFill>
                  <a:prstClr val="black"/>
                </a:solidFill>
                <a:latin typeface="Times  New Roman"/>
                <a:ea typeface="楷体" panose="02010609060101010101" pitchFamily="49" charset="-122"/>
              </a:rPr>
              <a:t>长文本阅读与分析（</a:t>
            </a:r>
            <a:r>
              <a:rPr lang="en-US" altLang="zh-CN" sz="2800" b="1" dirty="0">
                <a:solidFill>
                  <a:prstClr val="black"/>
                </a:solidFill>
                <a:latin typeface="Times  New Roman"/>
                <a:ea typeface="楷体" panose="02010609060101010101" pitchFamily="49" charset="-122"/>
              </a:rPr>
              <a:t>PDF</a:t>
            </a:r>
            <a:r>
              <a:rPr lang="zh-CN" altLang="en-US" sz="2800" b="1" dirty="0">
                <a:solidFill>
                  <a:prstClr val="black"/>
                </a:solidFill>
                <a:latin typeface="Times  New Roman"/>
                <a:ea typeface="楷体" panose="02010609060101010101" pitchFamily="49" charset="-122"/>
              </a:rPr>
              <a:t>文件）</a:t>
            </a:r>
            <a:endParaRPr lang="en-US" altLang="zh-CN" sz="2800" b="1" dirty="0">
              <a:solidFill>
                <a:prstClr val="black"/>
              </a:solidFill>
              <a:latin typeface="楷体" panose="02010609060101010101" pitchFamily="49" charset="-122"/>
              <a:ea typeface="楷体" panose="02010609060101010101" pitchFamily="49" charset="-122"/>
            </a:endParaRPr>
          </a:p>
        </p:txBody>
      </p:sp>
      <p:pic>
        <p:nvPicPr>
          <p:cNvPr id="7" name="图片 6">
            <a:extLst>
              <a:ext uri="{FF2B5EF4-FFF2-40B4-BE49-F238E27FC236}">
                <a16:creationId xmlns:a16="http://schemas.microsoft.com/office/drawing/2014/main" id="{E9894D96-35EA-9622-0DD0-050B0A855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688099"/>
            <a:ext cx="7978614" cy="5040000"/>
          </a:xfrm>
          <a:prstGeom prst="rect">
            <a:avLst/>
          </a:prstGeom>
        </p:spPr>
      </p:pic>
      <p:sp>
        <p:nvSpPr>
          <p:cNvPr id="8" name="文本框 7">
            <a:extLst>
              <a:ext uri="{FF2B5EF4-FFF2-40B4-BE49-F238E27FC236}">
                <a16:creationId xmlns:a16="http://schemas.microsoft.com/office/drawing/2014/main" id="{7489ECB0-B7E7-21B3-E483-A88D61660B80}"/>
              </a:ext>
            </a:extLst>
          </p:cNvPr>
          <p:cNvSpPr txBox="1"/>
          <p:nvPr/>
        </p:nvSpPr>
        <p:spPr>
          <a:xfrm>
            <a:off x="7104112" y="1816009"/>
            <a:ext cx="4845475" cy="4188904"/>
          </a:xfrm>
          <a:prstGeom prst="rect">
            <a:avLst/>
          </a:prstGeom>
          <a:noFill/>
        </p:spPr>
        <p:txBody>
          <a:bodyPr wrap="square">
            <a:spAutoFit/>
          </a:bodyPr>
          <a:lstStyle/>
          <a:p>
            <a:pPr>
              <a:lnSpc>
                <a:spcPct val="150000"/>
              </a:lnSpc>
              <a:defRPr/>
            </a:pPr>
            <a:r>
              <a:rPr lang="zh-CN" altLang="en-US" sz="2000" dirty="0">
                <a:solidFill>
                  <a:prstClr val="black"/>
                </a:solidFill>
                <a:latin typeface="楷体" panose="02010609060101010101" pitchFamily="49" charset="-122"/>
                <a:ea typeface="楷体" panose="02010609060101010101" pitchFamily="49" charset="-122"/>
              </a:rPr>
              <a:t>主要步骤：</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提示词</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上传文档</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得到分析</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endParaRPr lang="en-US" altLang="zh-CN" sz="2000" dirty="0">
              <a:solidFill>
                <a:prstClr val="black"/>
              </a:solidFill>
              <a:latin typeface="楷体" panose="02010609060101010101" pitchFamily="49" charset="-122"/>
              <a:ea typeface="楷体" panose="02010609060101010101" pitchFamily="49" charset="-122"/>
            </a:endParaRPr>
          </a:p>
          <a:p>
            <a:pPr>
              <a:lnSpc>
                <a:spcPct val="150000"/>
              </a:lnSpc>
              <a:defRPr/>
            </a:pPr>
            <a:r>
              <a:rPr lang="zh-CN" altLang="en-US" sz="2000" dirty="0">
                <a:solidFill>
                  <a:prstClr val="black"/>
                </a:solidFill>
                <a:latin typeface="楷体" panose="02010609060101010101" pitchFamily="49" charset="-122"/>
                <a:ea typeface="楷体" panose="02010609060101010101" pitchFamily="49" charset="-122"/>
              </a:rPr>
              <a:t>使用反馈：</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文件格式适配性较好</a:t>
            </a:r>
            <a:r>
              <a:rPr lang="en-US" altLang="zh-CN" sz="2000" dirty="0">
                <a:solidFill>
                  <a:prstClr val="black"/>
                </a:solidFill>
                <a:latin typeface="楷体" panose="02010609060101010101" pitchFamily="49" charset="-122"/>
                <a:ea typeface="楷体" panose="02010609060101010101" pitchFamily="49" charset="-122"/>
              </a:rPr>
              <a:t>,pdf</a:t>
            </a:r>
            <a:r>
              <a:rPr lang="zh-CN" altLang="en-US" sz="2000" dirty="0">
                <a:solidFill>
                  <a:prstClr val="black"/>
                </a:solidFill>
                <a:latin typeface="楷体" panose="02010609060101010101" pitchFamily="49" charset="-122"/>
                <a:ea typeface="楷体" panose="02010609060101010101" pitchFamily="49" charset="-122"/>
              </a:rPr>
              <a:t>、</a:t>
            </a:r>
            <a:r>
              <a:rPr lang="en-US" altLang="zh-CN" sz="2000" dirty="0">
                <a:solidFill>
                  <a:prstClr val="black"/>
                </a:solidFill>
                <a:latin typeface="楷体" panose="02010609060101010101" pitchFamily="49" charset="-122"/>
                <a:ea typeface="楷体" panose="02010609060101010101" pitchFamily="49" charset="-122"/>
              </a:rPr>
              <a:t>word</a:t>
            </a:r>
            <a:r>
              <a:rPr lang="zh-CN" altLang="en-US" sz="2000" dirty="0">
                <a:solidFill>
                  <a:prstClr val="black"/>
                </a:solidFill>
                <a:latin typeface="楷体" panose="02010609060101010101" pitchFamily="49" charset="-122"/>
                <a:ea typeface="楷体" panose="02010609060101010101" pitchFamily="49" charset="-122"/>
              </a:rPr>
              <a:t>等常用非加密文件均可读取</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阅读速度较快</a:t>
            </a:r>
            <a:endParaRPr lang="en-US" altLang="zh-CN" sz="1400" dirty="0">
              <a:solidFill>
                <a:prstClr val="black"/>
              </a:solidFill>
              <a:latin typeface="Times  New Roman"/>
              <a:ea typeface="楷体" panose="02010609060101010101" pitchFamily="49" charset="-122"/>
            </a:endParaRPr>
          </a:p>
        </p:txBody>
      </p:sp>
    </p:spTree>
    <p:extLst>
      <p:ext uri="{BB962C8B-B14F-4D97-AF65-F5344CB8AC3E}">
        <p14:creationId xmlns:p14="http://schemas.microsoft.com/office/powerpoint/2010/main" val="261115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13</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应用</a:t>
            </a:r>
          </a:p>
        </p:txBody>
      </p:sp>
      <p:sp>
        <p:nvSpPr>
          <p:cNvPr id="5" name="文本框 4">
            <a:extLst>
              <a:ext uri="{FF2B5EF4-FFF2-40B4-BE49-F238E27FC236}">
                <a16:creationId xmlns:a16="http://schemas.microsoft.com/office/drawing/2014/main" id="{E24B2117-A10E-085C-91D7-24CE9FCBA8DE}"/>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应用示例</a:t>
            </a:r>
            <a:r>
              <a:rPr lang="en-US" altLang="zh-CN" sz="2800" b="1" dirty="0">
                <a:solidFill>
                  <a:prstClr val="black"/>
                </a:solidFill>
                <a:latin typeface="Times  New Roman"/>
                <a:ea typeface="楷体" panose="02010609060101010101" pitchFamily="49" charset="-122"/>
              </a:rPr>
              <a:t>-</a:t>
            </a:r>
            <a:r>
              <a:rPr lang="zh-CN" altLang="en-US" sz="2800" b="1" dirty="0">
                <a:solidFill>
                  <a:prstClr val="black"/>
                </a:solidFill>
                <a:latin typeface="Times  New Roman"/>
                <a:ea typeface="楷体" panose="02010609060101010101" pitchFamily="49" charset="-122"/>
              </a:rPr>
              <a:t>数据分析及图表阅读</a:t>
            </a:r>
            <a:endParaRPr lang="en-US" altLang="zh-CN" sz="2800" b="1" dirty="0">
              <a:solidFill>
                <a:prstClr val="black"/>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B42F14D0-DC34-1B7E-4985-8B689091B20A}"/>
              </a:ext>
            </a:extLst>
          </p:cNvPr>
          <p:cNvPicPr>
            <a:picLocks noChangeAspect="1"/>
          </p:cNvPicPr>
          <p:nvPr/>
        </p:nvPicPr>
        <p:blipFill>
          <a:blip r:embed="rId3"/>
          <a:stretch>
            <a:fillRect/>
          </a:stretch>
        </p:blipFill>
        <p:spPr>
          <a:xfrm>
            <a:off x="119336" y="1868019"/>
            <a:ext cx="6082443" cy="1560981"/>
          </a:xfrm>
          <a:prstGeom prst="rect">
            <a:avLst/>
          </a:prstGeom>
        </p:spPr>
      </p:pic>
      <p:pic>
        <p:nvPicPr>
          <p:cNvPr id="6" name="图片 5">
            <a:extLst>
              <a:ext uri="{FF2B5EF4-FFF2-40B4-BE49-F238E27FC236}">
                <a16:creationId xmlns:a16="http://schemas.microsoft.com/office/drawing/2014/main" id="{DAA6A8C3-F812-575A-0E9D-3AE0246E33CB}"/>
              </a:ext>
            </a:extLst>
          </p:cNvPr>
          <p:cNvPicPr>
            <a:picLocks noChangeAspect="1"/>
          </p:cNvPicPr>
          <p:nvPr/>
        </p:nvPicPr>
        <p:blipFill>
          <a:blip r:embed="rId4"/>
          <a:stretch>
            <a:fillRect/>
          </a:stretch>
        </p:blipFill>
        <p:spPr>
          <a:xfrm>
            <a:off x="13557" y="3534463"/>
            <a:ext cx="5754778" cy="2855609"/>
          </a:xfrm>
          <a:prstGeom prst="rect">
            <a:avLst/>
          </a:prstGeom>
        </p:spPr>
      </p:pic>
      <p:pic>
        <p:nvPicPr>
          <p:cNvPr id="11" name="图片 10">
            <a:extLst>
              <a:ext uri="{FF2B5EF4-FFF2-40B4-BE49-F238E27FC236}">
                <a16:creationId xmlns:a16="http://schemas.microsoft.com/office/drawing/2014/main" id="{DAB8D931-5086-7213-7090-792F0A66ED55}"/>
              </a:ext>
            </a:extLst>
          </p:cNvPr>
          <p:cNvPicPr>
            <a:picLocks noChangeAspect="1"/>
          </p:cNvPicPr>
          <p:nvPr/>
        </p:nvPicPr>
        <p:blipFill rotWithShape="1">
          <a:blip r:embed="rId5">
            <a:extLst>
              <a:ext uri="{28A0092B-C50C-407E-A947-70E740481C1C}">
                <a14:useLocalDpi xmlns:a14="http://schemas.microsoft.com/office/drawing/2010/main" val="0"/>
              </a:ext>
            </a:extLst>
          </a:blip>
          <a:srcRect r="10219"/>
          <a:stretch/>
        </p:blipFill>
        <p:spPr>
          <a:xfrm>
            <a:off x="5773052" y="1988840"/>
            <a:ext cx="6155595" cy="4326203"/>
          </a:xfrm>
          <a:prstGeom prst="rect">
            <a:avLst/>
          </a:prstGeom>
        </p:spPr>
      </p:pic>
    </p:spTree>
    <p:extLst>
      <p:ext uri="{BB962C8B-B14F-4D97-AF65-F5344CB8AC3E}">
        <p14:creationId xmlns:p14="http://schemas.microsoft.com/office/powerpoint/2010/main" val="203248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14</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应用</a:t>
            </a:r>
          </a:p>
        </p:txBody>
      </p:sp>
      <p:sp>
        <p:nvSpPr>
          <p:cNvPr id="5" name="文本框 4">
            <a:extLst>
              <a:ext uri="{FF2B5EF4-FFF2-40B4-BE49-F238E27FC236}">
                <a16:creationId xmlns:a16="http://schemas.microsoft.com/office/drawing/2014/main" id="{E24B2117-A10E-085C-91D7-24CE9FCBA8DE}"/>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应用示例</a:t>
            </a:r>
            <a:r>
              <a:rPr lang="en-US" altLang="zh-CN" sz="2800" b="1" dirty="0">
                <a:solidFill>
                  <a:prstClr val="black"/>
                </a:solidFill>
                <a:latin typeface="Times  New Roman"/>
                <a:ea typeface="楷体" panose="02010609060101010101" pitchFamily="49" charset="-122"/>
              </a:rPr>
              <a:t>-</a:t>
            </a:r>
            <a:r>
              <a:rPr lang="zh-CN" altLang="en-US" sz="2800" b="1" dirty="0">
                <a:solidFill>
                  <a:prstClr val="black"/>
                </a:solidFill>
                <a:latin typeface="Times  New Roman"/>
                <a:ea typeface="楷体" panose="02010609060101010101" pitchFamily="49" charset="-122"/>
              </a:rPr>
              <a:t>编程辅助</a:t>
            </a:r>
            <a:endParaRPr lang="en-US" altLang="zh-CN" sz="2800" b="1" dirty="0">
              <a:solidFill>
                <a:prstClr val="black"/>
              </a:solidFill>
              <a:latin typeface="楷体" panose="02010609060101010101" pitchFamily="49" charset="-122"/>
              <a:ea typeface="楷体" panose="02010609060101010101" pitchFamily="49" charset="-122"/>
            </a:endParaRPr>
          </a:p>
        </p:txBody>
      </p:sp>
      <p:sp>
        <p:nvSpPr>
          <p:cNvPr id="8" name="文本框 7">
            <a:extLst>
              <a:ext uri="{FF2B5EF4-FFF2-40B4-BE49-F238E27FC236}">
                <a16:creationId xmlns:a16="http://schemas.microsoft.com/office/drawing/2014/main" id="{7489ECB0-B7E7-21B3-E483-A88D61660B80}"/>
              </a:ext>
            </a:extLst>
          </p:cNvPr>
          <p:cNvSpPr txBox="1"/>
          <p:nvPr/>
        </p:nvSpPr>
        <p:spPr>
          <a:xfrm>
            <a:off x="7488287" y="2204864"/>
            <a:ext cx="4008313" cy="3727239"/>
          </a:xfrm>
          <a:prstGeom prst="rect">
            <a:avLst/>
          </a:prstGeom>
          <a:noFill/>
        </p:spPr>
        <p:txBody>
          <a:bodyPr wrap="square">
            <a:spAutoFit/>
          </a:bodyPr>
          <a:lstStyle/>
          <a:p>
            <a:pPr>
              <a:lnSpc>
                <a:spcPct val="150000"/>
              </a:lnSpc>
              <a:defRPr/>
            </a:pPr>
            <a:r>
              <a:rPr lang="zh-CN" altLang="en-US" sz="2000" dirty="0">
                <a:solidFill>
                  <a:prstClr val="black"/>
                </a:solidFill>
                <a:latin typeface="楷体" panose="02010609060101010101" pitchFamily="49" charset="-122"/>
                <a:ea typeface="楷体" panose="02010609060101010101" pitchFamily="49" charset="-122"/>
              </a:rPr>
              <a:t>主要步骤：</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提示词：功能需求及编程语言</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得到程序</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调试与反馈</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endParaRPr lang="en-US" altLang="zh-CN" sz="2000" dirty="0">
              <a:solidFill>
                <a:prstClr val="black"/>
              </a:solidFill>
              <a:latin typeface="楷体" panose="02010609060101010101" pitchFamily="49" charset="-122"/>
              <a:ea typeface="楷体" panose="02010609060101010101" pitchFamily="49" charset="-122"/>
            </a:endParaRPr>
          </a:p>
          <a:p>
            <a:pPr>
              <a:lnSpc>
                <a:spcPct val="150000"/>
              </a:lnSpc>
              <a:defRPr/>
            </a:pPr>
            <a:r>
              <a:rPr lang="zh-CN" altLang="en-US" sz="2000" dirty="0">
                <a:solidFill>
                  <a:prstClr val="black"/>
                </a:solidFill>
                <a:latin typeface="楷体" panose="02010609060101010101" pitchFamily="49" charset="-122"/>
                <a:ea typeface="楷体" panose="02010609060101010101" pitchFamily="49" charset="-122"/>
              </a:rPr>
              <a:t>使用反馈：</a:t>
            </a:r>
            <a:endParaRPr lang="en-US" altLang="zh-CN" sz="20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程序可能存在</a:t>
            </a:r>
            <a:r>
              <a:rPr lang="en-US" altLang="zh-CN" sz="2000" dirty="0">
                <a:solidFill>
                  <a:prstClr val="black"/>
                </a:solidFill>
                <a:latin typeface="楷体" panose="02010609060101010101" pitchFamily="49" charset="-122"/>
                <a:ea typeface="楷体" panose="02010609060101010101" pitchFamily="49" charset="-122"/>
              </a:rPr>
              <a:t>bug</a:t>
            </a:r>
            <a:r>
              <a:rPr lang="zh-CN" altLang="en-US" sz="2000" dirty="0">
                <a:solidFill>
                  <a:prstClr val="black"/>
                </a:solidFill>
                <a:latin typeface="楷体" panose="02010609060101010101" pitchFamily="49" charset="-122"/>
                <a:ea typeface="楷体" panose="02010609060101010101" pitchFamily="49" charset="-122"/>
              </a:rPr>
              <a:t>，需要多次调试与反馈</a:t>
            </a:r>
            <a:endParaRPr lang="en-US" altLang="zh-CN" sz="1400" dirty="0">
              <a:solidFill>
                <a:prstClr val="black"/>
              </a:solidFill>
              <a:latin typeface="Times  New Roman"/>
              <a:ea typeface="楷体" panose="02010609060101010101" pitchFamily="49" charset="-122"/>
            </a:endParaRPr>
          </a:p>
        </p:txBody>
      </p:sp>
      <p:pic>
        <p:nvPicPr>
          <p:cNvPr id="6" name="图片 5">
            <a:extLst>
              <a:ext uri="{FF2B5EF4-FFF2-40B4-BE49-F238E27FC236}">
                <a16:creationId xmlns:a16="http://schemas.microsoft.com/office/drawing/2014/main" id="{24D66F60-19C3-9775-BC69-A82D01398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1" y="1673498"/>
            <a:ext cx="7437886" cy="5040000"/>
          </a:xfrm>
          <a:prstGeom prst="rect">
            <a:avLst/>
          </a:prstGeom>
        </p:spPr>
      </p:pic>
    </p:spTree>
    <p:extLst>
      <p:ext uri="{BB962C8B-B14F-4D97-AF65-F5344CB8AC3E}">
        <p14:creationId xmlns:p14="http://schemas.microsoft.com/office/powerpoint/2010/main" val="308024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15</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应用</a:t>
            </a:r>
          </a:p>
        </p:txBody>
      </p:sp>
      <p:sp>
        <p:nvSpPr>
          <p:cNvPr id="5" name="文本框 4">
            <a:extLst>
              <a:ext uri="{FF2B5EF4-FFF2-40B4-BE49-F238E27FC236}">
                <a16:creationId xmlns:a16="http://schemas.microsoft.com/office/drawing/2014/main" id="{E24B2117-A10E-085C-91D7-24CE9FCBA8DE}"/>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应用示例</a:t>
            </a:r>
            <a:r>
              <a:rPr lang="en-US" altLang="zh-CN" sz="2800" b="1" dirty="0">
                <a:solidFill>
                  <a:prstClr val="black"/>
                </a:solidFill>
                <a:latin typeface="Times  New Roman"/>
                <a:ea typeface="楷体" panose="02010609060101010101" pitchFamily="49" charset="-122"/>
              </a:rPr>
              <a:t>-</a:t>
            </a:r>
            <a:r>
              <a:rPr lang="zh-CN" altLang="en-US" sz="2800" b="1" dirty="0">
                <a:solidFill>
                  <a:prstClr val="black"/>
                </a:solidFill>
                <a:latin typeface="Times  New Roman"/>
                <a:ea typeface="楷体" panose="02010609060101010101" pitchFamily="49" charset="-122"/>
              </a:rPr>
              <a:t>编写个性化</a:t>
            </a:r>
            <a:r>
              <a:rPr lang="en-US" altLang="zh-CN" sz="2800" b="1" dirty="0">
                <a:solidFill>
                  <a:prstClr val="black"/>
                </a:solidFill>
                <a:latin typeface="Times  New Roman"/>
                <a:ea typeface="楷体" panose="02010609060101010101" pitchFamily="49" charset="-122"/>
              </a:rPr>
              <a:t>GPT—</a:t>
            </a:r>
            <a:r>
              <a:rPr lang="zh-CN" altLang="en-US" sz="2800" b="1" dirty="0">
                <a:solidFill>
                  <a:prstClr val="black"/>
                </a:solidFill>
                <a:latin typeface="Times  New Roman"/>
                <a:ea typeface="楷体" panose="02010609060101010101" pitchFamily="49" charset="-122"/>
              </a:rPr>
              <a:t>减小预训练成本</a:t>
            </a:r>
            <a:endParaRPr lang="en-US" altLang="zh-CN" sz="2800" b="1" dirty="0">
              <a:solidFill>
                <a:prstClr val="black"/>
              </a:solidFill>
              <a:latin typeface="楷体" panose="02010609060101010101" pitchFamily="49" charset="-122"/>
              <a:ea typeface="楷体" panose="02010609060101010101" pitchFamily="49" charset="-122"/>
            </a:endParaRPr>
          </a:p>
        </p:txBody>
      </p:sp>
      <p:pic>
        <p:nvPicPr>
          <p:cNvPr id="7" name="图片 6">
            <a:extLst>
              <a:ext uri="{FF2B5EF4-FFF2-40B4-BE49-F238E27FC236}">
                <a16:creationId xmlns:a16="http://schemas.microsoft.com/office/drawing/2014/main" id="{158C7B63-51B4-7A9E-96A5-1EF3BCE89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93" y="1728120"/>
            <a:ext cx="10445189" cy="5107287"/>
          </a:xfrm>
          <a:prstGeom prst="rect">
            <a:avLst/>
          </a:prstGeom>
        </p:spPr>
      </p:pic>
    </p:spTree>
    <p:extLst>
      <p:ext uri="{BB962C8B-B14F-4D97-AF65-F5344CB8AC3E}">
        <p14:creationId xmlns:p14="http://schemas.microsoft.com/office/powerpoint/2010/main" val="137556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16</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应用</a:t>
            </a:r>
          </a:p>
        </p:txBody>
      </p:sp>
      <p:sp>
        <p:nvSpPr>
          <p:cNvPr id="5" name="文本框 4">
            <a:extLst>
              <a:ext uri="{FF2B5EF4-FFF2-40B4-BE49-F238E27FC236}">
                <a16:creationId xmlns:a16="http://schemas.microsoft.com/office/drawing/2014/main" id="{E24B2117-A10E-085C-91D7-24CE9FCBA8DE}"/>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应用示例</a:t>
            </a:r>
            <a:r>
              <a:rPr lang="en-US" altLang="zh-CN" sz="2800" b="1" dirty="0">
                <a:solidFill>
                  <a:prstClr val="black"/>
                </a:solidFill>
                <a:latin typeface="Times  New Roman"/>
                <a:ea typeface="楷体" panose="02010609060101010101" pitchFamily="49" charset="-122"/>
              </a:rPr>
              <a:t>-</a:t>
            </a:r>
            <a:r>
              <a:rPr lang="zh-CN" altLang="en-US" sz="2800" b="1" dirty="0">
                <a:solidFill>
                  <a:prstClr val="black"/>
                </a:solidFill>
                <a:latin typeface="Times  New Roman"/>
                <a:ea typeface="楷体" panose="02010609060101010101" pitchFamily="49" charset="-122"/>
              </a:rPr>
              <a:t>论文审稿与修改</a:t>
            </a:r>
            <a:endParaRPr lang="en-US" altLang="zh-CN" sz="2800" b="1" dirty="0">
              <a:solidFill>
                <a:prstClr val="black"/>
              </a:solidFill>
              <a:latin typeface="楷体" panose="02010609060101010101" pitchFamily="49" charset="-122"/>
              <a:ea typeface="楷体" panose="02010609060101010101" pitchFamily="49" charset="-122"/>
            </a:endParaRPr>
          </a:p>
        </p:txBody>
      </p:sp>
      <p:sp>
        <p:nvSpPr>
          <p:cNvPr id="8" name="文本框 7">
            <a:extLst>
              <a:ext uri="{FF2B5EF4-FFF2-40B4-BE49-F238E27FC236}">
                <a16:creationId xmlns:a16="http://schemas.microsoft.com/office/drawing/2014/main" id="{7489ECB0-B7E7-21B3-E483-A88D61660B80}"/>
              </a:ext>
            </a:extLst>
          </p:cNvPr>
          <p:cNvSpPr txBox="1"/>
          <p:nvPr/>
        </p:nvSpPr>
        <p:spPr>
          <a:xfrm>
            <a:off x="298830" y="1702192"/>
            <a:ext cx="9922452" cy="495585"/>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en-US" altLang="zh-CN" sz="2000" dirty="0">
                <a:solidFill>
                  <a:prstClr val="black"/>
                </a:solidFill>
                <a:latin typeface="Times  New Roman"/>
                <a:ea typeface="楷体" panose="02010609060101010101" pitchFamily="49" charset="-122"/>
              </a:rPr>
              <a:t>GPT-4</a:t>
            </a:r>
            <a:r>
              <a:rPr lang="zh-CN" altLang="en-US" sz="2000" dirty="0">
                <a:solidFill>
                  <a:prstClr val="black"/>
                </a:solidFill>
                <a:latin typeface="楷体" panose="02010609060101010101" pitchFamily="49" charset="-122"/>
                <a:ea typeface="楷体" panose="02010609060101010101" pitchFamily="49" charset="-122"/>
              </a:rPr>
              <a:t>在论文审稿方面与人类审稿人的观点有较高的一致性</a:t>
            </a:r>
            <a:endParaRPr lang="en-US" altLang="zh-CN" sz="2000" dirty="0">
              <a:solidFill>
                <a:prstClr val="black"/>
              </a:solidFill>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id="{668B1568-3E77-A91B-EF01-755A6650B2B6}"/>
              </a:ext>
            </a:extLst>
          </p:cNvPr>
          <p:cNvPicPr>
            <a:picLocks noChangeAspect="1"/>
          </p:cNvPicPr>
          <p:nvPr/>
        </p:nvPicPr>
        <p:blipFill rotWithShape="1">
          <a:blip r:embed="rId3"/>
          <a:srcRect r="75508" b="49533"/>
          <a:stretch/>
        </p:blipFill>
        <p:spPr>
          <a:xfrm>
            <a:off x="4039492" y="4071127"/>
            <a:ext cx="2325072" cy="2160000"/>
          </a:xfrm>
          <a:prstGeom prst="rect">
            <a:avLst/>
          </a:prstGeom>
        </p:spPr>
      </p:pic>
      <p:pic>
        <p:nvPicPr>
          <p:cNvPr id="4" name="图片 3">
            <a:extLst>
              <a:ext uri="{FF2B5EF4-FFF2-40B4-BE49-F238E27FC236}">
                <a16:creationId xmlns:a16="http://schemas.microsoft.com/office/drawing/2014/main" id="{9B33D619-ADD9-2A71-3A3D-85267B202EAA}"/>
              </a:ext>
            </a:extLst>
          </p:cNvPr>
          <p:cNvPicPr>
            <a:picLocks noChangeAspect="1"/>
          </p:cNvPicPr>
          <p:nvPr/>
        </p:nvPicPr>
        <p:blipFill rotWithShape="1">
          <a:blip r:embed="rId4"/>
          <a:srcRect l="4422" r="52955"/>
          <a:stretch/>
        </p:blipFill>
        <p:spPr>
          <a:xfrm>
            <a:off x="8435237" y="4018021"/>
            <a:ext cx="1872208" cy="2160000"/>
          </a:xfrm>
          <a:prstGeom prst="rect">
            <a:avLst/>
          </a:prstGeom>
        </p:spPr>
      </p:pic>
      <p:pic>
        <p:nvPicPr>
          <p:cNvPr id="6" name="图片 5">
            <a:extLst>
              <a:ext uri="{FF2B5EF4-FFF2-40B4-BE49-F238E27FC236}">
                <a16:creationId xmlns:a16="http://schemas.microsoft.com/office/drawing/2014/main" id="{939B035A-8B0C-DDE9-34A2-CA94D188C9BC}"/>
              </a:ext>
            </a:extLst>
          </p:cNvPr>
          <p:cNvPicPr>
            <a:picLocks noChangeAspect="1"/>
          </p:cNvPicPr>
          <p:nvPr/>
        </p:nvPicPr>
        <p:blipFill>
          <a:blip r:embed="rId5"/>
          <a:stretch>
            <a:fillRect/>
          </a:stretch>
        </p:blipFill>
        <p:spPr>
          <a:xfrm>
            <a:off x="13557" y="2118402"/>
            <a:ext cx="4136177" cy="3902886"/>
          </a:xfrm>
          <a:prstGeom prst="rect">
            <a:avLst/>
          </a:prstGeom>
        </p:spPr>
      </p:pic>
      <p:pic>
        <p:nvPicPr>
          <p:cNvPr id="7" name="图片 6">
            <a:extLst>
              <a:ext uri="{FF2B5EF4-FFF2-40B4-BE49-F238E27FC236}">
                <a16:creationId xmlns:a16="http://schemas.microsoft.com/office/drawing/2014/main" id="{D8C8631F-452E-DA83-19F7-20E88B097FB3}"/>
              </a:ext>
            </a:extLst>
          </p:cNvPr>
          <p:cNvPicPr>
            <a:picLocks noChangeAspect="1"/>
          </p:cNvPicPr>
          <p:nvPr/>
        </p:nvPicPr>
        <p:blipFill>
          <a:blip r:embed="rId6"/>
          <a:stretch>
            <a:fillRect/>
          </a:stretch>
        </p:blipFill>
        <p:spPr>
          <a:xfrm>
            <a:off x="4217220" y="2145945"/>
            <a:ext cx="6004062" cy="1893124"/>
          </a:xfrm>
          <a:prstGeom prst="rect">
            <a:avLst/>
          </a:prstGeom>
        </p:spPr>
      </p:pic>
      <p:pic>
        <p:nvPicPr>
          <p:cNvPr id="10" name="图片 9">
            <a:extLst>
              <a:ext uri="{FF2B5EF4-FFF2-40B4-BE49-F238E27FC236}">
                <a16:creationId xmlns:a16="http://schemas.microsoft.com/office/drawing/2014/main" id="{BBC98E61-EB48-77F3-1648-89B35C0326B6}"/>
              </a:ext>
            </a:extLst>
          </p:cNvPr>
          <p:cNvPicPr>
            <a:picLocks noChangeAspect="1"/>
          </p:cNvPicPr>
          <p:nvPr/>
        </p:nvPicPr>
        <p:blipFill rotWithShape="1">
          <a:blip r:embed="rId4"/>
          <a:srcRect l="54715"/>
          <a:stretch/>
        </p:blipFill>
        <p:spPr>
          <a:xfrm>
            <a:off x="10221282" y="4018021"/>
            <a:ext cx="1989142" cy="2160000"/>
          </a:xfrm>
          <a:prstGeom prst="rect">
            <a:avLst/>
          </a:prstGeom>
        </p:spPr>
      </p:pic>
      <p:pic>
        <p:nvPicPr>
          <p:cNvPr id="9" name="图片 8">
            <a:extLst>
              <a:ext uri="{FF2B5EF4-FFF2-40B4-BE49-F238E27FC236}">
                <a16:creationId xmlns:a16="http://schemas.microsoft.com/office/drawing/2014/main" id="{43F33433-5D06-9A6E-D717-2F7EDEC32F4D}"/>
              </a:ext>
            </a:extLst>
          </p:cNvPr>
          <p:cNvPicPr>
            <a:picLocks noChangeAspect="1"/>
          </p:cNvPicPr>
          <p:nvPr/>
        </p:nvPicPr>
        <p:blipFill rotWithShape="1">
          <a:blip r:embed="rId3"/>
          <a:srcRect t="49533" r="75508"/>
          <a:stretch/>
        </p:blipFill>
        <p:spPr>
          <a:xfrm>
            <a:off x="6286403" y="4113341"/>
            <a:ext cx="2325072" cy="2160000"/>
          </a:xfrm>
          <a:prstGeom prst="rect">
            <a:avLst/>
          </a:prstGeom>
        </p:spPr>
      </p:pic>
      <p:sp>
        <p:nvSpPr>
          <p:cNvPr id="11" name="文本框 10">
            <a:extLst>
              <a:ext uri="{FF2B5EF4-FFF2-40B4-BE49-F238E27FC236}">
                <a16:creationId xmlns:a16="http://schemas.microsoft.com/office/drawing/2014/main" id="{4527FF31-5E0E-8422-C48E-A73F90062318}"/>
              </a:ext>
            </a:extLst>
          </p:cNvPr>
          <p:cNvSpPr txBox="1"/>
          <p:nvPr/>
        </p:nvSpPr>
        <p:spPr>
          <a:xfrm>
            <a:off x="490990" y="6389894"/>
            <a:ext cx="11006224" cy="315856"/>
          </a:xfrm>
          <a:prstGeom prst="rect">
            <a:avLst/>
          </a:prstGeom>
          <a:noFill/>
        </p:spPr>
        <p:txBody>
          <a:bodyPr wrap="square">
            <a:spAutoFit/>
          </a:bodyPr>
          <a:lstStyle/>
          <a:p>
            <a:pPr>
              <a:lnSpc>
                <a:spcPct val="150000"/>
              </a:lnSpc>
              <a:defRPr/>
            </a:pPr>
            <a:r>
              <a:rPr lang="en-US" altLang="zh-CN" sz="1100" dirty="0">
                <a:solidFill>
                  <a:prstClr val="black"/>
                </a:solidFill>
                <a:latin typeface="Times  New Roman"/>
                <a:ea typeface="楷体" panose="02010609060101010101" pitchFamily="49" charset="-122"/>
              </a:rPr>
              <a:t>Ref: Liang W, Zhang Y, Cao H, et al. Can large language models provide useful feedback on research papers? A large-scale empirical analysis[J]. </a:t>
            </a:r>
            <a:r>
              <a:rPr lang="en-US" altLang="zh-CN" sz="1100" dirty="0" err="1">
                <a:solidFill>
                  <a:prstClr val="black"/>
                </a:solidFill>
                <a:latin typeface="Times  New Roman"/>
                <a:ea typeface="楷体" panose="02010609060101010101" pitchFamily="49" charset="-122"/>
              </a:rPr>
              <a:t>arXiv</a:t>
            </a:r>
            <a:r>
              <a:rPr lang="en-US" altLang="zh-CN" sz="1100" dirty="0">
                <a:solidFill>
                  <a:prstClr val="black"/>
                </a:solidFill>
                <a:latin typeface="Times  New Roman"/>
                <a:ea typeface="楷体" panose="02010609060101010101" pitchFamily="49" charset="-122"/>
              </a:rPr>
              <a:t> preprint arXiv:2310.01783, 2023.</a:t>
            </a:r>
          </a:p>
        </p:txBody>
      </p:sp>
    </p:spTree>
    <p:extLst>
      <p:ext uri="{BB962C8B-B14F-4D97-AF65-F5344CB8AC3E}">
        <p14:creationId xmlns:p14="http://schemas.microsoft.com/office/powerpoint/2010/main" val="276962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17</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攻略</a:t>
            </a:r>
          </a:p>
        </p:txBody>
      </p:sp>
      <p:sp>
        <p:nvSpPr>
          <p:cNvPr id="5" name="文本框 4">
            <a:extLst>
              <a:ext uri="{FF2B5EF4-FFF2-40B4-BE49-F238E27FC236}">
                <a16:creationId xmlns:a16="http://schemas.microsoft.com/office/drawing/2014/main" id="{E24B2117-A10E-085C-91D7-24CE9FCBA8DE}"/>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账号注册与使用</a:t>
            </a:r>
            <a:endParaRPr lang="en-US" altLang="zh-CN" sz="2800" b="1" dirty="0">
              <a:solidFill>
                <a:prstClr val="black"/>
              </a:solidFill>
              <a:latin typeface="楷体" panose="02010609060101010101" pitchFamily="49" charset="-122"/>
              <a:ea typeface="楷体" panose="02010609060101010101" pitchFamily="49" charset="-122"/>
            </a:endParaRPr>
          </a:p>
        </p:txBody>
      </p:sp>
      <p:sp>
        <p:nvSpPr>
          <p:cNvPr id="6" name="文本框 5">
            <a:extLst>
              <a:ext uri="{FF2B5EF4-FFF2-40B4-BE49-F238E27FC236}">
                <a16:creationId xmlns:a16="http://schemas.microsoft.com/office/drawing/2014/main" id="{55B04FDB-31BE-983D-77DD-A1E3A54301D9}"/>
              </a:ext>
            </a:extLst>
          </p:cNvPr>
          <p:cNvSpPr txBox="1"/>
          <p:nvPr/>
        </p:nvSpPr>
        <p:spPr>
          <a:xfrm>
            <a:off x="298830" y="1702192"/>
            <a:ext cx="8317450" cy="5112233"/>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000" dirty="0">
                <a:solidFill>
                  <a:prstClr val="black"/>
                </a:solidFill>
                <a:latin typeface="Times  New Roman"/>
                <a:ea typeface="楷体" panose="02010609060101010101" pitchFamily="49" charset="-122"/>
              </a:rPr>
              <a:t>全程需要 </a:t>
            </a:r>
            <a:r>
              <a:rPr lang="en-US" altLang="zh-CN" sz="2000" dirty="0">
                <a:solidFill>
                  <a:prstClr val="black"/>
                </a:solidFill>
                <a:latin typeface="Times  New Roman"/>
                <a:ea typeface="楷体" panose="02010609060101010101" pitchFamily="49" charset="-122"/>
              </a:rPr>
              <a:t>VPN </a:t>
            </a:r>
            <a:r>
              <a:rPr lang="zh-CN" altLang="en-US" sz="2000" dirty="0">
                <a:solidFill>
                  <a:prstClr val="black"/>
                </a:solidFill>
                <a:latin typeface="Times  New Roman"/>
                <a:ea typeface="楷体" panose="02010609060101010101" pitchFamily="49" charset="-122"/>
              </a:rPr>
              <a:t>， 推荐 </a:t>
            </a:r>
            <a:r>
              <a:rPr lang="en-US" altLang="zh-CN" sz="2000" dirty="0">
                <a:solidFill>
                  <a:prstClr val="black"/>
                </a:solidFill>
                <a:latin typeface="Times  New Roman"/>
                <a:ea typeface="楷体" panose="02010609060101010101" pitchFamily="49" charset="-122"/>
              </a:rPr>
              <a:t>[</a:t>
            </a:r>
            <a:r>
              <a:rPr lang="zh-CN" altLang="en-US" sz="2000" dirty="0">
                <a:solidFill>
                  <a:prstClr val="black"/>
                </a:solidFill>
                <a:latin typeface="Times  New Roman"/>
                <a:ea typeface="楷体" panose="02010609060101010101" pitchFamily="49" charset="-122"/>
              </a:rPr>
              <a:t>中国台湾省</a:t>
            </a:r>
            <a:r>
              <a:rPr lang="en-US" altLang="zh-CN" sz="2000" dirty="0">
                <a:solidFill>
                  <a:prstClr val="black"/>
                </a:solidFill>
                <a:latin typeface="Times  New Roman"/>
                <a:ea typeface="楷体" panose="02010609060101010101" pitchFamily="49" charset="-122"/>
              </a:rPr>
              <a:t>] </a:t>
            </a:r>
            <a:r>
              <a:rPr lang="zh-CN" altLang="en-US" sz="2000" dirty="0">
                <a:solidFill>
                  <a:prstClr val="black"/>
                </a:solidFill>
                <a:latin typeface="Times  New Roman"/>
                <a:ea typeface="楷体" panose="02010609060101010101" pitchFamily="49" charset="-122"/>
              </a:rPr>
              <a:t>路线</a:t>
            </a:r>
          </a:p>
          <a:p>
            <a:pPr marL="342900" indent="-342900">
              <a:lnSpc>
                <a:spcPct val="150000"/>
              </a:lnSpc>
              <a:buFont typeface="Wingdings" panose="05000000000000000000" pitchFamily="2" charset="2"/>
              <a:buChar char="Ø"/>
              <a:defRPr/>
            </a:pPr>
            <a:r>
              <a:rPr lang="zh-CN" altLang="en-US" sz="2000" dirty="0">
                <a:solidFill>
                  <a:prstClr val="black"/>
                </a:solidFill>
                <a:latin typeface="Times  New Roman"/>
                <a:ea typeface="楷体" panose="02010609060101010101" pitchFamily="49" charset="-122"/>
              </a:rPr>
              <a:t>用户名</a:t>
            </a:r>
            <a:r>
              <a:rPr lang="en-US" altLang="zh-CN" sz="2000" dirty="0">
                <a:solidFill>
                  <a:prstClr val="black"/>
                </a:solidFill>
                <a:latin typeface="Times  New Roman"/>
                <a:ea typeface="楷体" panose="02010609060101010101" pitchFamily="49" charset="-122"/>
              </a:rPr>
              <a:t>/</a:t>
            </a:r>
            <a:r>
              <a:rPr lang="zh-CN" altLang="en-US" sz="2000" dirty="0">
                <a:solidFill>
                  <a:prstClr val="black"/>
                </a:solidFill>
                <a:latin typeface="Times  New Roman"/>
                <a:ea typeface="楷体" panose="02010609060101010101" pitchFamily="49" charset="-122"/>
              </a:rPr>
              <a:t>邮箱：</a:t>
            </a:r>
            <a:r>
              <a:rPr lang="en-US" altLang="zh-CN" sz="2000" dirty="0">
                <a:solidFill>
                  <a:prstClr val="black"/>
                </a:solidFill>
                <a:latin typeface="Times  New Roman"/>
                <a:ea typeface="楷体" panose="02010609060101010101" pitchFamily="49" charset="-122"/>
              </a:rPr>
              <a:t>Google </a:t>
            </a:r>
            <a:r>
              <a:rPr lang="zh-CN" altLang="en-US" sz="2000" dirty="0">
                <a:solidFill>
                  <a:prstClr val="black"/>
                </a:solidFill>
                <a:latin typeface="Times  New Roman"/>
                <a:ea typeface="楷体" panose="02010609060101010101" pitchFamily="49" charset="-122"/>
              </a:rPr>
              <a:t>账号，</a:t>
            </a:r>
            <a:r>
              <a:rPr lang="en-US" altLang="zh-CN" sz="2000" dirty="0">
                <a:solidFill>
                  <a:prstClr val="black"/>
                </a:solidFill>
                <a:latin typeface="Times  New Roman"/>
                <a:ea typeface="楷体" panose="02010609060101010101" pitchFamily="49" charset="-122"/>
              </a:rPr>
              <a:t>MS</a:t>
            </a:r>
            <a:r>
              <a:rPr lang="zh-CN" altLang="en-US" sz="2000" dirty="0">
                <a:solidFill>
                  <a:prstClr val="black"/>
                </a:solidFill>
                <a:latin typeface="Times  New Roman"/>
                <a:ea typeface="楷体" panose="02010609060101010101" pitchFamily="49" charset="-122"/>
              </a:rPr>
              <a:t>账号，</a:t>
            </a:r>
            <a:r>
              <a:rPr lang="en-US" altLang="zh-CN" sz="2000" dirty="0">
                <a:solidFill>
                  <a:prstClr val="black"/>
                </a:solidFill>
                <a:latin typeface="Times  New Roman"/>
                <a:ea typeface="楷体" panose="02010609060101010101" pitchFamily="49" charset="-122"/>
              </a:rPr>
              <a:t>Apple</a:t>
            </a:r>
            <a:r>
              <a:rPr lang="zh-CN" altLang="en-US" sz="2000" dirty="0">
                <a:solidFill>
                  <a:prstClr val="black"/>
                </a:solidFill>
                <a:latin typeface="Times  New Roman"/>
                <a:ea typeface="楷体" panose="02010609060101010101" pitchFamily="49" charset="-122"/>
              </a:rPr>
              <a:t>账号，</a:t>
            </a:r>
            <a:r>
              <a:rPr lang="en-US" altLang="zh-CN" sz="2000" dirty="0" err="1">
                <a:solidFill>
                  <a:prstClr val="black"/>
                </a:solidFill>
                <a:latin typeface="Times  New Roman"/>
                <a:ea typeface="楷体" panose="02010609060101010101" pitchFamily="49" charset="-122"/>
              </a:rPr>
              <a:t>edu</a:t>
            </a:r>
            <a:r>
              <a:rPr lang="zh-CN" altLang="en-US" sz="2000" dirty="0">
                <a:solidFill>
                  <a:prstClr val="black"/>
                </a:solidFill>
                <a:latin typeface="Times  New Roman"/>
                <a:ea typeface="楷体" panose="02010609060101010101" pitchFamily="49" charset="-122"/>
              </a:rPr>
              <a:t>邮箱</a:t>
            </a:r>
          </a:p>
          <a:p>
            <a:pPr marL="342900" indent="-342900">
              <a:lnSpc>
                <a:spcPct val="150000"/>
              </a:lnSpc>
              <a:buFont typeface="Wingdings" panose="05000000000000000000" pitchFamily="2" charset="2"/>
              <a:buChar char="Ø"/>
              <a:defRPr/>
            </a:pPr>
            <a:r>
              <a:rPr lang="zh-CN" altLang="en-US" sz="2000" dirty="0">
                <a:solidFill>
                  <a:prstClr val="black"/>
                </a:solidFill>
                <a:latin typeface="Times  New Roman"/>
                <a:ea typeface="楷体" panose="02010609060101010101" pitchFamily="49" charset="-122"/>
              </a:rPr>
              <a:t>外国手机号：</a:t>
            </a:r>
            <a:r>
              <a:rPr lang="en-US" altLang="zh-CN" sz="2000" dirty="0">
                <a:solidFill>
                  <a:prstClr val="black"/>
                </a:solidFill>
                <a:latin typeface="Times  New Roman"/>
                <a:ea typeface="楷体" panose="02010609060101010101" pitchFamily="49" charset="-122"/>
              </a:rPr>
              <a:t>https://sms-activate.org/cn </a:t>
            </a: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充值，</a:t>
            </a:r>
            <a:r>
              <a:rPr lang="en-US" altLang="zh-CN" sz="2000" dirty="0">
                <a:solidFill>
                  <a:prstClr val="black"/>
                </a:solidFill>
                <a:latin typeface="Times  New Roman"/>
                <a:ea typeface="楷体" panose="02010609060101010101" pitchFamily="49" charset="-122"/>
              </a:rPr>
              <a:t>Visa / </a:t>
            </a:r>
            <a:r>
              <a:rPr lang="zh-CN" altLang="en-US" sz="2000" dirty="0">
                <a:solidFill>
                  <a:prstClr val="black"/>
                </a:solidFill>
                <a:latin typeface="Times  New Roman"/>
                <a:ea typeface="楷体" panose="02010609060101010101" pitchFamily="49" charset="-122"/>
              </a:rPr>
              <a:t>支付宝</a:t>
            </a:r>
            <a:r>
              <a:rPr lang="en-US" altLang="zh-CN" sz="2000" dirty="0">
                <a:solidFill>
                  <a:prstClr val="black"/>
                </a:solidFill>
                <a:latin typeface="Times  New Roman"/>
                <a:ea typeface="楷体" panose="02010609060101010101" pitchFamily="49" charset="-122"/>
              </a:rPr>
              <a:t>(2$ </a:t>
            </a:r>
            <a:r>
              <a:rPr lang="zh-CN" altLang="en-US" sz="2000" dirty="0">
                <a:solidFill>
                  <a:prstClr val="black"/>
                </a:solidFill>
                <a:latin typeface="Times  New Roman"/>
                <a:ea typeface="楷体" panose="02010609060101010101" pitchFamily="49" charset="-122"/>
              </a:rPr>
              <a:t>起步</a:t>
            </a:r>
            <a:r>
              <a:rPr lang="en-US" altLang="zh-CN" sz="2000" dirty="0">
                <a:solidFill>
                  <a:prstClr val="black"/>
                </a:solidFill>
                <a:latin typeface="Times  New Roman"/>
                <a:ea typeface="楷体" panose="02010609060101010101" pitchFamily="49" charset="-122"/>
              </a:rPr>
              <a:t>) </a:t>
            </a: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注册，约 </a:t>
            </a:r>
            <a:r>
              <a:rPr lang="en-US" altLang="zh-CN" sz="2000" dirty="0">
                <a:solidFill>
                  <a:prstClr val="black"/>
                </a:solidFill>
                <a:latin typeface="Times  New Roman"/>
                <a:ea typeface="楷体" panose="02010609060101010101" pitchFamily="49" charset="-122"/>
              </a:rPr>
              <a:t>15₽/</a:t>
            </a:r>
            <a:r>
              <a:rPr lang="zh-CN" altLang="en-US" sz="2000" dirty="0">
                <a:solidFill>
                  <a:prstClr val="black"/>
                </a:solidFill>
                <a:latin typeface="Times  New Roman"/>
                <a:ea typeface="楷体" panose="02010609060101010101" pitchFamily="49" charset="-122"/>
              </a:rPr>
              <a:t>个 手机号</a:t>
            </a:r>
          </a:p>
          <a:p>
            <a:pPr marL="342900" indent="-342900">
              <a:lnSpc>
                <a:spcPct val="150000"/>
              </a:lnSpc>
              <a:buFont typeface="Wingdings" panose="05000000000000000000" pitchFamily="2" charset="2"/>
              <a:buChar char="Ø"/>
              <a:defRPr/>
            </a:pPr>
            <a:r>
              <a:rPr lang="en-US" altLang="zh-CN" sz="2000" dirty="0">
                <a:solidFill>
                  <a:prstClr val="black"/>
                </a:solidFill>
                <a:latin typeface="Times  New Roman"/>
                <a:ea typeface="楷体" panose="02010609060101010101" pitchFamily="49" charset="-122"/>
              </a:rPr>
              <a:t>Apple APP</a:t>
            </a:r>
            <a:r>
              <a:rPr lang="zh-CN" altLang="en-US" sz="2000" dirty="0">
                <a:solidFill>
                  <a:prstClr val="black"/>
                </a:solidFill>
                <a:latin typeface="Times  New Roman"/>
                <a:ea typeface="楷体" panose="02010609060101010101" pitchFamily="49" charset="-122"/>
              </a:rPr>
              <a:t>：需要外区账号</a:t>
            </a:r>
          </a:p>
          <a:p>
            <a:pPr marL="342900" indent="-342900">
              <a:lnSpc>
                <a:spcPct val="150000"/>
              </a:lnSpc>
              <a:buFont typeface="Wingdings" panose="05000000000000000000" pitchFamily="2" charset="2"/>
              <a:buChar char="Ø"/>
              <a:defRPr/>
            </a:pPr>
            <a:endParaRPr lang="zh-CN" altLang="en-US" sz="2000" dirty="0">
              <a:solidFill>
                <a:prstClr val="black"/>
              </a:solidFill>
              <a:latin typeface="Times  New Roman"/>
              <a:ea typeface="楷体" panose="02010609060101010101" pitchFamily="49" charset="-122"/>
            </a:endParaRPr>
          </a:p>
          <a:p>
            <a:pPr marL="342900" indent="-342900">
              <a:lnSpc>
                <a:spcPct val="150000"/>
              </a:lnSpc>
              <a:buFont typeface="Wingdings" panose="05000000000000000000" pitchFamily="2" charset="2"/>
              <a:buChar char="Ø"/>
              <a:defRPr/>
            </a:pPr>
            <a:r>
              <a:rPr lang="en-US" altLang="zh-CN" sz="2000" dirty="0">
                <a:solidFill>
                  <a:prstClr val="black"/>
                </a:solidFill>
                <a:latin typeface="Times  New Roman"/>
                <a:ea typeface="楷体" panose="02010609060101010101" pitchFamily="49" charset="-122"/>
              </a:rPr>
              <a:t>ChatGPT Plus [ GPT-4 </a:t>
            </a:r>
            <a:r>
              <a:rPr lang="zh-CN" altLang="en-US" sz="2000" dirty="0">
                <a:solidFill>
                  <a:prstClr val="black"/>
                </a:solidFill>
                <a:latin typeface="Times  New Roman"/>
                <a:ea typeface="楷体" panose="02010609060101010101" pitchFamily="49" charset="-122"/>
              </a:rPr>
              <a:t>模型 </a:t>
            </a:r>
            <a:r>
              <a:rPr lang="en-US" altLang="zh-CN" sz="2000" dirty="0">
                <a:solidFill>
                  <a:prstClr val="black"/>
                </a:solidFill>
                <a:latin typeface="Times  New Roman"/>
                <a:ea typeface="楷体" panose="02010609060101010101" pitchFamily="49" charset="-122"/>
              </a:rPr>
              <a:t>]</a:t>
            </a:r>
          </a:p>
          <a:p>
            <a:pPr marL="800100" lvl="1" indent="-342900">
              <a:lnSpc>
                <a:spcPct val="150000"/>
              </a:lnSpc>
              <a:buFont typeface="Arial" panose="020B0604020202020204" pitchFamily="34" charset="0"/>
              <a:buChar char="•"/>
              <a:defRPr/>
            </a:pPr>
            <a:r>
              <a:rPr lang="en-US" altLang="zh-CN" sz="2000" dirty="0">
                <a:solidFill>
                  <a:prstClr val="black"/>
                </a:solidFill>
                <a:latin typeface="Times  New Roman"/>
                <a:ea typeface="楷体" panose="02010609060101010101" pitchFamily="49" charset="-122"/>
              </a:rPr>
              <a:t>Google Play</a:t>
            </a:r>
            <a:r>
              <a:rPr lang="zh-CN" altLang="en-US" sz="2000" dirty="0">
                <a:solidFill>
                  <a:prstClr val="black"/>
                </a:solidFill>
                <a:latin typeface="Times  New Roman"/>
                <a:ea typeface="楷体" panose="02010609060101010101" pitchFamily="49" charset="-122"/>
              </a:rPr>
              <a:t>、</a:t>
            </a:r>
            <a:r>
              <a:rPr lang="en-US" altLang="zh-CN" sz="2000" dirty="0">
                <a:solidFill>
                  <a:prstClr val="black"/>
                </a:solidFill>
                <a:latin typeface="Times  New Roman"/>
                <a:ea typeface="楷体" panose="02010609060101010101" pitchFamily="49" charset="-122"/>
              </a:rPr>
              <a:t>Apple ID</a:t>
            </a:r>
            <a:r>
              <a:rPr lang="zh-CN" altLang="en-US" sz="2000" dirty="0">
                <a:solidFill>
                  <a:prstClr val="black"/>
                </a:solidFill>
                <a:latin typeface="Times  New Roman"/>
                <a:ea typeface="楷体" panose="02010609060101010101" pitchFamily="49" charset="-122"/>
              </a:rPr>
              <a:t>购买（小米、苹果手机）</a:t>
            </a:r>
            <a:endParaRPr lang="en-US" altLang="zh-CN" sz="2000" dirty="0">
              <a:solidFill>
                <a:prstClr val="black"/>
              </a:solidFill>
              <a:latin typeface="Times  New Roman"/>
              <a:ea typeface="楷体" panose="02010609060101010101" pitchFamily="49" charset="-122"/>
            </a:endParaRP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国外同学、国外卡，充值在自己账号</a:t>
            </a: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虚拟信用卡有风险（封号） </a:t>
            </a:r>
            <a:endParaRPr lang="en-US" altLang="zh-CN" sz="2000" dirty="0">
              <a:solidFill>
                <a:prstClr val="black"/>
              </a:solidFill>
              <a:latin typeface="楷体" panose="02010609060101010101" pitchFamily="49" charset="-122"/>
              <a:ea typeface="楷体" panose="02010609060101010101" pitchFamily="49" charset="-122"/>
            </a:endParaRPr>
          </a:p>
        </p:txBody>
      </p:sp>
      <p:pic>
        <p:nvPicPr>
          <p:cNvPr id="7" name="图片 6">
            <a:extLst>
              <a:ext uri="{FF2B5EF4-FFF2-40B4-BE49-F238E27FC236}">
                <a16:creationId xmlns:a16="http://schemas.microsoft.com/office/drawing/2014/main" id="{B9678E02-B8C3-08AB-853B-319CD641A0CB}"/>
              </a:ext>
            </a:extLst>
          </p:cNvPr>
          <p:cNvPicPr>
            <a:picLocks noChangeAspect="1"/>
          </p:cNvPicPr>
          <p:nvPr/>
        </p:nvPicPr>
        <p:blipFill>
          <a:blip r:embed="rId3"/>
          <a:stretch>
            <a:fillRect/>
          </a:stretch>
        </p:blipFill>
        <p:spPr>
          <a:xfrm>
            <a:off x="8922698" y="3327851"/>
            <a:ext cx="3012217" cy="2816072"/>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667FAEFC-1E74-2685-3BAB-8F038CA4F655}"/>
              </a:ext>
            </a:extLst>
          </p:cNvPr>
          <p:cNvPicPr>
            <a:picLocks noChangeAspect="1"/>
          </p:cNvPicPr>
          <p:nvPr/>
        </p:nvPicPr>
        <p:blipFill>
          <a:blip r:embed="rId4"/>
          <a:stretch>
            <a:fillRect/>
          </a:stretch>
        </p:blipFill>
        <p:spPr>
          <a:xfrm>
            <a:off x="5377025" y="2966963"/>
            <a:ext cx="3096344" cy="2279591"/>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77A1E0A2-0F6F-BE73-8F19-2A74A12E4FEF}"/>
              </a:ext>
            </a:extLst>
          </p:cNvPr>
          <p:cNvPicPr>
            <a:picLocks noChangeAspect="1"/>
          </p:cNvPicPr>
          <p:nvPr/>
        </p:nvPicPr>
        <p:blipFill>
          <a:blip r:embed="rId5"/>
          <a:stretch>
            <a:fillRect/>
          </a:stretch>
        </p:blipFill>
        <p:spPr>
          <a:xfrm>
            <a:off x="7624762" y="1399697"/>
            <a:ext cx="3057525" cy="1543050"/>
          </a:xfrm>
          <a:prstGeom prst="rect">
            <a:avLst/>
          </a:prstGeom>
        </p:spPr>
      </p:pic>
      <p:sp>
        <p:nvSpPr>
          <p:cNvPr id="11" name="文本框 10">
            <a:extLst>
              <a:ext uri="{FF2B5EF4-FFF2-40B4-BE49-F238E27FC236}">
                <a16:creationId xmlns:a16="http://schemas.microsoft.com/office/drawing/2014/main" id="{09DE902B-D496-F2D1-B0B2-2E67769837EC}"/>
              </a:ext>
            </a:extLst>
          </p:cNvPr>
          <p:cNvSpPr txBox="1"/>
          <p:nvPr/>
        </p:nvSpPr>
        <p:spPr>
          <a:xfrm>
            <a:off x="9168259" y="6457810"/>
            <a:ext cx="2121489" cy="246221"/>
          </a:xfrm>
          <a:prstGeom prst="rect">
            <a:avLst/>
          </a:prstGeom>
          <a:noFill/>
        </p:spPr>
        <p:txBody>
          <a:bodyPr wrap="square">
            <a:spAutoFit/>
          </a:bodyPr>
          <a:lstStyle/>
          <a:p>
            <a:r>
              <a:rPr lang="en-US" altLang="zh-CN" sz="1000" dirty="0"/>
              <a:t>Ref: </a:t>
            </a:r>
            <a:r>
              <a:rPr lang="zh-CN" altLang="en-US" sz="1000" dirty="0"/>
              <a:t>王瀚晨 </a:t>
            </a:r>
            <a:r>
              <a:rPr lang="en-US" altLang="zh-CN" sz="1000" dirty="0"/>
              <a:t>ChatGPT.pptx</a:t>
            </a:r>
            <a:endParaRPr lang="zh-CN" altLang="en-US" sz="1000" dirty="0"/>
          </a:p>
        </p:txBody>
      </p:sp>
    </p:spTree>
    <p:extLst>
      <p:ext uri="{BB962C8B-B14F-4D97-AF65-F5344CB8AC3E}">
        <p14:creationId xmlns:p14="http://schemas.microsoft.com/office/powerpoint/2010/main" val="19362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28FB3221-C34C-F24E-4DFD-4B2B6263FC2E}"/>
              </a:ext>
            </a:extLst>
          </p:cNvPr>
          <p:cNvPicPr>
            <a:picLocks noChangeAspect="1"/>
          </p:cNvPicPr>
          <p:nvPr/>
        </p:nvPicPr>
        <p:blipFill>
          <a:blip r:embed="rId3"/>
          <a:stretch>
            <a:fillRect/>
          </a:stretch>
        </p:blipFill>
        <p:spPr>
          <a:xfrm>
            <a:off x="8220789" y="1169317"/>
            <a:ext cx="3429000" cy="3429000"/>
          </a:xfrm>
          <a:prstGeom prst="rect">
            <a:avLst/>
          </a:prstGeom>
        </p:spPr>
      </p:pic>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18</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攻略</a:t>
            </a:r>
          </a:p>
        </p:txBody>
      </p:sp>
      <p:sp>
        <p:nvSpPr>
          <p:cNvPr id="5" name="文本框 4">
            <a:extLst>
              <a:ext uri="{FF2B5EF4-FFF2-40B4-BE49-F238E27FC236}">
                <a16:creationId xmlns:a16="http://schemas.microsoft.com/office/drawing/2014/main" id="{E24B2117-A10E-085C-91D7-24CE9FCBA8DE}"/>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提示技巧工程</a:t>
            </a:r>
            <a:endParaRPr lang="en-US" altLang="zh-CN" sz="2800" b="1" dirty="0">
              <a:solidFill>
                <a:prstClr val="black"/>
              </a:solidFill>
              <a:latin typeface="楷体" panose="02010609060101010101" pitchFamily="49" charset="-122"/>
              <a:ea typeface="楷体" panose="02010609060101010101" pitchFamily="49" charset="-122"/>
            </a:endParaRPr>
          </a:p>
        </p:txBody>
      </p:sp>
      <p:sp>
        <p:nvSpPr>
          <p:cNvPr id="6" name="文本框 5">
            <a:extLst>
              <a:ext uri="{FF2B5EF4-FFF2-40B4-BE49-F238E27FC236}">
                <a16:creationId xmlns:a16="http://schemas.microsoft.com/office/drawing/2014/main" id="{55B04FDB-31BE-983D-77DD-A1E3A54301D9}"/>
              </a:ext>
            </a:extLst>
          </p:cNvPr>
          <p:cNvSpPr txBox="1"/>
          <p:nvPr/>
        </p:nvSpPr>
        <p:spPr>
          <a:xfrm>
            <a:off x="298830" y="1702192"/>
            <a:ext cx="9325562" cy="4636847"/>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000" dirty="0">
                <a:solidFill>
                  <a:prstClr val="black"/>
                </a:solidFill>
                <a:latin typeface="Times  New Roman"/>
                <a:ea typeface="楷体" panose="02010609060101010101" pitchFamily="49" charset="-122"/>
              </a:rPr>
              <a:t>如何向 </a:t>
            </a:r>
            <a:r>
              <a:rPr lang="en-US" altLang="zh-CN" sz="2000" dirty="0">
                <a:solidFill>
                  <a:prstClr val="black"/>
                </a:solidFill>
                <a:latin typeface="Times  New Roman"/>
                <a:ea typeface="楷体" panose="02010609060101010101" pitchFamily="49" charset="-122"/>
              </a:rPr>
              <a:t>ChatGPT </a:t>
            </a:r>
            <a:r>
              <a:rPr lang="zh-CN" altLang="en-US" sz="2000" dirty="0">
                <a:solidFill>
                  <a:prstClr val="black"/>
                </a:solidFill>
                <a:latin typeface="Times  New Roman"/>
                <a:ea typeface="楷体" panose="02010609060101010101" pitchFamily="49" charset="-122"/>
              </a:rPr>
              <a:t>提问以获得高质量答案？</a:t>
            </a:r>
            <a:endParaRPr lang="en-US" altLang="zh-CN" sz="2000" dirty="0">
              <a:solidFill>
                <a:prstClr val="black"/>
              </a:solidFill>
              <a:latin typeface="Times  New Roman"/>
              <a:ea typeface="楷体" panose="02010609060101010101" pitchFamily="49" charset="-122"/>
            </a:endParaRP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任务：对提示要求模型生成的内容进行清晰而简洁的陈述。</a:t>
            </a: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指令：在生成文本时模型应遵循的指令。</a:t>
            </a: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角色：模型在生成文本时应扮演的角色。</a:t>
            </a:r>
            <a:endParaRPr lang="en-US" altLang="zh-CN" sz="2000" dirty="0">
              <a:solidFill>
                <a:prstClr val="black"/>
              </a:solidFill>
              <a:latin typeface="Times  New Roman"/>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000" dirty="0">
                <a:solidFill>
                  <a:prstClr val="black"/>
                </a:solidFill>
                <a:latin typeface="Times  New Roman"/>
                <a:ea typeface="楷体" panose="02010609060101010101" pitchFamily="49" charset="-122"/>
              </a:rPr>
              <a:t>特殊</a:t>
            </a:r>
            <a:r>
              <a:rPr lang="en-US" altLang="zh-CN" sz="2000" dirty="0">
                <a:solidFill>
                  <a:prstClr val="black"/>
                </a:solidFill>
                <a:latin typeface="Times  New Roman"/>
                <a:ea typeface="楷体" panose="02010609060101010101" pitchFamily="49" charset="-122"/>
              </a:rPr>
              <a:t>tips</a:t>
            </a: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“请扮演</a:t>
            </a:r>
            <a:r>
              <a:rPr lang="en-US" altLang="zh-CN" sz="2000" dirty="0">
                <a:solidFill>
                  <a:prstClr val="black"/>
                </a:solidFill>
                <a:latin typeface="Times  New Roman"/>
                <a:ea typeface="楷体" panose="02010609060101010101" pitchFamily="49" charset="-122"/>
              </a:rPr>
              <a:t>……</a:t>
            </a:r>
            <a:r>
              <a:rPr lang="zh-CN" altLang="en-US" sz="2000" dirty="0">
                <a:solidFill>
                  <a:prstClr val="black"/>
                </a:solidFill>
                <a:latin typeface="Times  New Roman"/>
                <a:ea typeface="楷体" panose="02010609060101010101" pitchFamily="49" charset="-122"/>
              </a:rPr>
              <a:t>”，“作为</a:t>
            </a:r>
            <a:r>
              <a:rPr lang="en-US" altLang="zh-CN" sz="2000" dirty="0">
                <a:solidFill>
                  <a:prstClr val="black"/>
                </a:solidFill>
                <a:latin typeface="Times  New Roman"/>
                <a:ea typeface="楷体" panose="02010609060101010101" pitchFamily="49" charset="-122"/>
              </a:rPr>
              <a:t>……</a:t>
            </a:r>
            <a:r>
              <a:rPr lang="zh-CN" altLang="en-US" sz="2000" dirty="0">
                <a:solidFill>
                  <a:prstClr val="black"/>
                </a:solidFill>
                <a:latin typeface="Times  New Roman"/>
                <a:ea typeface="楷体" panose="02010609060101010101" pitchFamily="49" charset="-122"/>
              </a:rPr>
              <a:t>”</a:t>
            </a:r>
            <a:r>
              <a:rPr lang="en-US" altLang="zh-CN" sz="2000" dirty="0">
                <a:solidFill>
                  <a:prstClr val="black"/>
                </a:solidFill>
                <a:latin typeface="Times  New Roman"/>
                <a:ea typeface="楷体" panose="02010609060101010101" pitchFamily="49" charset="-122"/>
              </a:rPr>
              <a:t>—</a:t>
            </a:r>
            <a:r>
              <a:rPr lang="zh-CN" altLang="en-US" sz="2000" dirty="0">
                <a:solidFill>
                  <a:prstClr val="black"/>
                </a:solidFill>
                <a:latin typeface="Times  New Roman"/>
                <a:ea typeface="楷体" panose="02010609060101010101" pitchFamily="49" charset="-122"/>
              </a:rPr>
              <a:t>预设角色可提高回复的专业性</a:t>
            </a:r>
            <a:endParaRPr lang="en-US" altLang="zh-CN" sz="2000" dirty="0">
              <a:solidFill>
                <a:prstClr val="black"/>
              </a:solidFill>
              <a:latin typeface="Times  New Roman"/>
              <a:ea typeface="楷体" panose="02010609060101010101" pitchFamily="49" charset="-122"/>
            </a:endParaRP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“让我们思考一下”提示</a:t>
            </a:r>
            <a:r>
              <a:rPr lang="en-US" altLang="zh-CN" sz="2000" dirty="0">
                <a:solidFill>
                  <a:prstClr val="black"/>
                </a:solidFill>
                <a:latin typeface="Times  New Roman"/>
                <a:ea typeface="楷体" panose="02010609060101010101" pitchFamily="49" charset="-122"/>
              </a:rPr>
              <a:t>—</a:t>
            </a:r>
            <a:r>
              <a:rPr lang="zh-CN" altLang="en-US" sz="2000" dirty="0">
                <a:solidFill>
                  <a:prstClr val="black"/>
                </a:solidFill>
                <a:latin typeface="Times  New Roman"/>
                <a:ea typeface="楷体" panose="02010609060101010101" pitchFamily="49" charset="-122"/>
              </a:rPr>
              <a:t>可鼓励</a:t>
            </a:r>
            <a:r>
              <a:rPr lang="en-US" altLang="zh-CN" sz="2000" dirty="0">
                <a:solidFill>
                  <a:prstClr val="black"/>
                </a:solidFill>
                <a:latin typeface="Times  New Roman"/>
                <a:ea typeface="楷体" panose="02010609060101010101" pitchFamily="49" charset="-122"/>
              </a:rPr>
              <a:t>ChatGPT</a:t>
            </a:r>
            <a:r>
              <a:rPr lang="zh-CN" altLang="en-US" sz="2000" dirty="0">
                <a:solidFill>
                  <a:prstClr val="black"/>
                </a:solidFill>
                <a:latin typeface="Times  New Roman"/>
                <a:ea typeface="楷体" panose="02010609060101010101" pitchFamily="49" charset="-122"/>
              </a:rPr>
              <a:t>生成反思和思考性的文本</a:t>
            </a:r>
            <a:endParaRPr lang="en-US" altLang="zh-CN" sz="2000" dirty="0">
              <a:solidFill>
                <a:prstClr val="black"/>
              </a:solidFill>
              <a:latin typeface="Times  New Roman"/>
              <a:ea typeface="楷体" panose="02010609060101010101" pitchFamily="49" charset="-122"/>
            </a:endParaRP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“让我们</a:t>
            </a:r>
            <a:r>
              <a:rPr lang="zh-CN" altLang="en-US" sz="2000" dirty="0">
                <a:solidFill>
                  <a:prstClr val="black"/>
                </a:solidFill>
                <a:highlight>
                  <a:srgbClr val="FFFF00"/>
                </a:highlight>
                <a:latin typeface="Times  New Roman"/>
                <a:ea typeface="楷体" panose="02010609060101010101" pitchFamily="49" charset="-122"/>
              </a:rPr>
              <a:t>一步一步</a:t>
            </a:r>
            <a:r>
              <a:rPr lang="zh-CN" altLang="en-US" sz="2000" dirty="0">
                <a:solidFill>
                  <a:prstClr val="black"/>
                </a:solidFill>
                <a:latin typeface="Times  New Roman"/>
                <a:ea typeface="楷体" panose="02010609060101010101" pitchFamily="49" charset="-122"/>
              </a:rPr>
              <a:t>地思考” </a:t>
            </a:r>
            <a:r>
              <a:rPr lang="en-US" altLang="zh-CN" sz="2000" dirty="0">
                <a:solidFill>
                  <a:prstClr val="black"/>
                </a:solidFill>
                <a:latin typeface="Times  New Roman"/>
                <a:ea typeface="楷体" panose="02010609060101010101" pitchFamily="49" charset="-122"/>
              </a:rPr>
              <a:t>—</a:t>
            </a:r>
            <a:r>
              <a:rPr lang="zh-CN" altLang="en-US" sz="2000" dirty="0">
                <a:solidFill>
                  <a:prstClr val="black"/>
                </a:solidFill>
                <a:latin typeface="Times  New Roman"/>
                <a:ea typeface="楷体" panose="02010609060101010101" pitchFamily="49" charset="-122"/>
              </a:rPr>
              <a:t>可提高</a:t>
            </a:r>
            <a:r>
              <a:rPr lang="en-US" altLang="zh-CN" sz="2000" dirty="0">
                <a:solidFill>
                  <a:prstClr val="black"/>
                </a:solidFill>
                <a:latin typeface="Times  New Roman"/>
                <a:ea typeface="楷体" panose="02010609060101010101" pitchFamily="49" charset="-122"/>
              </a:rPr>
              <a:t>ChatGPT</a:t>
            </a:r>
            <a:r>
              <a:rPr lang="zh-CN" altLang="en-US" sz="2000" dirty="0">
                <a:solidFill>
                  <a:prstClr val="black"/>
                </a:solidFill>
                <a:latin typeface="Times  New Roman"/>
                <a:ea typeface="楷体" panose="02010609060101010101" pitchFamily="49" charset="-122"/>
              </a:rPr>
              <a:t>回复的准确性与逻辑性</a:t>
            </a:r>
            <a:endParaRPr lang="en-US" altLang="zh-CN" sz="2000" dirty="0">
              <a:solidFill>
                <a:prstClr val="black"/>
              </a:solidFill>
              <a:latin typeface="Times  New Roman"/>
              <a:ea typeface="楷体" panose="02010609060101010101" pitchFamily="49" charset="-122"/>
            </a:endParaRPr>
          </a:p>
          <a:p>
            <a:pPr marL="800100" lvl="1" indent="-342900">
              <a:lnSpc>
                <a:spcPct val="150000"/>
              </a:lnSpc>
              <a:buFont typeface="Arial" panose="020B0604020202020204" pitchFamily="34" charset="0"/>
              <a:buChar char="•"/>
              <a:defRPr/>
            </a:pPr>
            <a:r>
              <a:rPr lang="zh-CN" altLang="en-US" sz="2000" dirty="0">
                <a:solidFill>
                  <a:prstClr val="black"/>
                </a:solidFill>
                <a:latin typeface="Times  New Roman"/>
                <a:ea typeface="楷体" panose="02010609060101010101" pitchFamily="49" charset="-122"/>
              </a:rPr>
              <a:t>浏览器插件：</a:t>
            </a:r>
            <a:r>
              <a:rPr lang="en-US" altLang="zh-CN" sz="2000" dirty="0">
                <a:solidFill>
                  <a:prstClr val="black"/>
                </a:solidFill>
                <a:latin typeface="Times  New Roman"/>
                <a:ea typeface="楷体" panose="02010609060101010101" pitchFamily="49" charset="-122"/>
              </a:rPr>
              <a:t>Copilot</a:t>
            </a:r>
            <a:r>
              <a:rPr lang="zh-CN" altLang="en-US" sz="2000" dirty="0">
                <a:solidFill>
                  <a:prstClr val="black"/>
                </a:solidFill>
                <a:latin typeface="Times  New Roman"/>
                <a:ea typeface="楷体" panose="02010609060101010101" pitchFamily="49" charset="-122"/>
              </a:rPr>
              <a:t>、</a:t>
            </a:r>
            <a:r>
              <a:rPr lang="en-US" altLang="zh-CN" sz="2000" dirty="0">
                <a:solidFill>
                  <a:prstClr val="black"/>
                </a:solidFill>
                <a:latin typeface="Times  New Roman"/>
                <a:ea typeface="楷体" panose="02010609060101010101" pitchFamily="49" charset="-122"/>
              </a:rPr>
              <a:t>ChatGPT Sidebar</a:t>
            </a:r>
            <a:r>
              <a:rPr lang="zh-CN" altLang="en-US" sz="2000" dirty="0">
                <a:solidFill>
                  <a:prstClr val="black"/>
                </a:solidFill>
                <a:latin typeface="Times  New Roman"/>
                <a:ea typeface="楷体" panose="02010609060101010101" pitchFamily="49" charset="-122"/>
              </a:rPr>
              <a:t>、</a:t>
            </a:r>
            <a:endParaRPr lang="en-US" altLang="zh-CN" sz="2000" dirty="0">
              <a:solidFill>
                <a:prstClr val="black"/>
              </a:solidFill>
              <a:latin typeface="Times  New Roman"/>
              <a:ea typeface="楷体" panose="02010609060101010101" pitchFamily="49" charset="-122"/>
            </a:endParaRPr>
          </a:p>
          <a:p>
            <a:pPr marL="800100" lvl="1" indent="-342900">
              <a:lnSpc>
                <a:spcPct val="150000"/>
              </a:lnSpc>
              <a:buFont typeface="Arial" panose="020B0604020202020204" pitchFamily="34" charset="0"/>
              <a:buChar char="•"/>
              <a:defRPr/>
            </a:pPr>
            <a:endParaRPr lang="en-US" altLang="zh-CN" sz="2000" dirty="0">
              <a:solidFill>
                <a:prstClr val="black"/>
              </a:solidFill>
              <a:latin typeface="楷体" panose="02010609060101010101" pitchFamily="49" charset="-122"/>
              <a:ea typeface="楷体" panose="02010609060101010101" pitchFamily="49" charset="-122"/>
            </a:endParaRPr>
          </a:p>
        </p:txBody>
      </p:sp>
      <p:sp>
        <p:nvSpPr>
          <p:cNvPr id="3" name="文本框 2">
            <a:extLst>
              <a:ext uri="{FF2B5EF4-FFF2-40B4-BE49-F238E27FC236}">
                <a16:creationId xmlns:a16="http://schemas.microsoft.com/office/drawing/2014/main" id="{195CE523-5A77-AF1A-7C37-8EBEB5728C2E}"/>
              </a:ext>
            </a:extLst>
          </p:cNvPr>
          <p:cNvSpPr txBox="1"/>
          <p:nvPr/>
        </p:nvSpPr>
        <p:spPr>
          <a:xfrm>
            <a:off x="7392144" y="6571406"/>
            <a:ext cx="4257645" cy="246221"/>
          </a:xfrm>
          <a:prstGeom prst="rect">
            <a:avLst/>
          </a:prstGeom>
          <a:noFill/>
        </p:spPr>
        <p:txBody>
          <a:bodyPr wrap="square">
            <a:spAutoFit/>
          </a:bodyPr>
          <a:lstStyle/>
          <a:p>
            <a:r>
              <a:rPr lang="en-US" altLang="zh-CN" sz="1000" dirty="0"/>
              <a:t>Ref:</a:t>
            </a:r>
            <a:r>
              <a:rPr lang="zh-CN" altLang="en-US" sz="1000" dirty="0"/>
              <a:t>如何向 </a:t>
            </a:r>
            <a:r>
              <a:rPr lang="en-US" altLang="zh-CN" sz="1000" dirty="0"/>
              <a:t>ChatGPT </a:t>
            </a:r>
            <a:r>
              <a:rPr lang="zh-CN" altLang="en-US" sz="1000" dirty="0"/>
              <a:t>提问以获得高质量答案：提示技巧工程完全指南</a:t>
            </a:r>
          </a:p>
        </p:txBody>
      </p:sp>
      <p:sp>
        <p:nvSpPr>
          <p:cNvPr id="4" name="文本框 3">
            <a:extLst>
              <a:ext uri="{FF2B5EF4-FFF2-40B4-BE49-F238E27FC236}">
                <a16:creationId xmlns:a16="http://schemas.microsoft.com/office/drawing/2014/main" id="{6BC98354-1938-8535-D472-DE832C49E5F9}"/>
              </a:ext>
            </a:extLst>
          </p:cNvPr>
          <p:cNvSpPr txBox="1"/>
          <p:nvPr/>
        </p:nvSpPr>
        <p:spPr>
          <a:xfrm>
            <a:off x="298830" y="1702192"/>
            <a:ext cx="8317450" cy="943528"/>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endParaRPr lang="en-US" altLang="zh-CN" sz="2000" dirty="0">
              <a:solidFill>
                <a:prstClr val="black"/>
              </a:solidFill>
              <a:latin typeface="Times  New Roman"/>
              <a:ea typeface="楷体" panose="02010609060101010101" pitchFamily="49" charset="-122"/>
            </a:endParaRPr>
          </a:p>
          <a:p>
            <a:pPr marL="800100" lvl="1" indent="-342900">
              <a:lnSpc>
                <a:spcPct val="150000"/>
              </a:lnSpc>
              <a:buFont typeface="Arial" panose="020B0604020202020204" pitchFamily="34" charset="0"/>
              <a:buChar char="•"/>
              <a:defRPr/>
            </a:pPr>
            <a:endParaRPr lang="en-US" altLang="zh-CN" sz="20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86531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19</a:t>
            </a:fld>
            <a:endParaRPr lang="zh-CN" altLang="en-US" sz="2000" dirty="0">
              <a:solidFill>
                <a:prstClr val="black"/>
              </a:solidFill>
              <a:latin typeface="Century Gothic" panose="020B0502020202020204"/>
              <a:ea typeface="幼圆" panose="02010509060101010101" pitchFamily="49" charset="-122"/>
            </a:endParaRPr>
          </a:p>
        </p:txBody>
      </p:sp>
      <p:sp>
        <p:nvSpPr>
          <p:cNvPr id="3" name="文本框 2">
            <a:extLst>
              <a:ext uri="{FF2B5EF4-FFF2-40B4-BE49-F238E27FC236}">
                <a16:creationId xmlns:a16="http://schemas.microsoft.com/office/drawing/2014/main" id="{0E1C275C-FD04-9B04-2C59-78AF09D76358}"/>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en-US" altLang="zh-CN" sz="2800" b="1" dirty="0">
                <a:solidFill>
                  <a:prstClr val="black"/>
                </a:solidFill>
                <a:latin typeface="Times  New Roman"/>
                <a:ea typeface="楷体" panose="02010609060101010101" pitchFamily="49" charset="-122"/>
              </a:rPr>
              <a:t>GPT-4</a:t>
            </a:r>
            <a:r>
              <a:rPr lang="zh-CN" altLang="en-US" sz="2800" b="1" dirty="0">
                <a:solidFill>
                  <a:prstClr val="black"/>
                </a:solidFill>
                <a:latin typeface="楷体" panose="02010609060101010101" pitchFamily="49" charset="-122"/>
                <a:ea typeface="楷体" panose="02010609060101010101" pitchFamily="49" charset="-122"/>
              </a:rPr>
              <a:t>现存缺陷</a:t>
            </a:r>
            <a:endParaRPr lang="en-US" altLang="zh-CN" sz="2400" b="1" dirty="0">
              <a:solidFill>
                <a:prstClr val="black"/>
              </a:solidFill>
              <a:latin typeface="楷体" panose="02010609060101010101" pitchFamily="49" charset="-122"/>
              <a:ea typeface="楷体" panose="02010609060101010101" pitchFamily="49" charset="-122"/>
            </a:endParaRPr>
          </a:p>
        </p:txBody>
      </p:sp>
      <p:sp>
        <p:nvSpPr>
          <p:cNvPr id="4" name="文本框 3">
            <a:extLst>
              <a:ext uri="{FF2B5EF4-FFF2-40B4-BE49-F238E27FC236}">
                <a16:creationId xmlns:a16="http://schemas.microsoft.com/office/drawing/2014/main" id="{0C67A2F4-7635-C556-3431-60809DCBA255}"/>
              </a:ext>
            </a:extLst>
          </p:cNvPr>
          <p:cNvSpPr txBox="1"/>
          <p:nvPr/>
        </p:nvSpPr>
        <p:spPr>
          <a:xfrm>
            <a:off x="13557" y="1753717"/>
            <a:ext cx="11771075" cy="1113766"/>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400" dirty="0">
                <a:solidFill>
                  <a:prstClr val="black"/>
                </a:solidFill>
                <a:latin typeface="楷体" panose="02010609060101010101" pitchFamily="49" charset="-122"/>
                <a:ea typeface="楷体" panose="02010609060101010101" pitchFamily="49" charset="-122"/>
              </a:rPr>
              <a:t>自注意力机制的局限性</a:t>
            </a:r>
            <a:r>
              <a:rPr lang="en-US" altLang="zh-CN" sz="2400" dirty="0">
                <a:solidFill>
                  <a:prstClr val="black"/>
                </a:solidFill>
                <a:latin typeface="楷体" panose="02010609060101010101" pitchFamily="49" charset="-122"/>
                <a:ea typeface="楷体" panose="02010609060101010101" pitchFamily="49" charset="-122"/>
              </a:rPr>
              <a:t>—</a:t>
            </a:r>
            <a:r>
              <a:rPr lang="zh-CN" altLang="en-US" sz="2400" dirty="0">
                <a:solidFill>
                  <a:prstClr val="black"/>
                </a:solidFill>
                <a:latin typeface="楷体" panose="02010609060101010101" pitchFamily="49" charset="-122"/>
                <a:ea typeface="楷体" panose="02010609060101010101" pitchFamily="49" charset="-122"/>
              </a:rPr>
              <a:t>没有循环结构，导致他不能够执行多步计算或存储中间结果，从而无法解决需要多步迭代的复杂问题</a:t>
            </a:r>
            <a:endParaRPr lang="en-US" altLang="zh-CN" sz="2400" dirty="0">
              <a:latin typeface="楷体" panose="02010609060101010101" pitchFamily="49" charset="-122"/>
              <a:ea typeface="楷体" panose="020106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问题</a:t>
            </a:r>
          </a:p>
        </p:txBody>
      </p:sp>
      <p:pic>
        <p:nvPicPr>
          <p:cNvPr id="7" name="图片 6">
            <a:extLst>
              <a:ext uri="{FF2B5EF4-FFF2-40B4-BE49-F238E27FC236}">
                <a16:creationId xmlns:a16="http://schemas.microsoft.com/office/drawing/2014/main" id="{ED1E1AEC-A259-F552-24EA-F8E3CCE69D62}"/>
              </a:ext>
            </a:extLst>
          </p:cNvPr>
          <p:cNvPicPr>
            <a:picLocks noChangeAspect="1"/>
          </p:cNvPicPr>
          <p:nvPr/>
        </p:nvPicPr>
        <p:blipFill>
          <a:blip r:embed="rId3"/>
          <a:stretch>
            <a:fillRect/>
          </a:stretch>
        </p:blipFill>
        <p:spPr>
          <a:xfrm>
            <a:off x="911424" y="2898869"/>
            <a:ext cx="8189565" cy="3855435"/>
          </a:xfrm>
          <a:prstGeom prst="rect">
            <a:avLst/>
          </a:prstGeom>
        </p:spPr>
      </p:pic>
      <p:sp>
        <p:nvSpPr>
          <p:cNvPr id="9" name="文本框 8">
            <a:extLst>
              <a:ext uri="{FF2B5EF4-FFF2-40B4-BE49-F238E27FC236}">
                <a16:creationId xmlns:a16="http://schemas.microsoft.com/office/drawing/2014/main" id="{95F391AF-97D9-8A56-1CF6-05A3824C74FC}"/>
              </a:ext>
            </a:extLst>
          </p:cNvPr>
          <p:cNvSpPr txBox="1"/>
          <p:nvPr/>
        </p:nvSpPr>
        <p:spPr>
          <a:xfrm>
            <a:off x="8976320" y="6580921"/>
            <a:ext cx="3024336" cy="246221"/>
          </a:xfrm>
          <a:prstGeom prst="rect">
            <a:avLst/>
          </a:prstGeom>
          <a:noFill/>
        </p:spPr>
        <p:txBody>
          <a:bodyPr wrap="square">
            <a:spAutoFit/>
          </a:bodyPr>
          <a:lstStyle/>
          <a:p>
            <a:r>
              <a:rPr lang="en-US" altLang="zh-CN" sz="1000" dirty="0"/>
              <a:t>Ref:</a:t>
            </a:r>
            <a:r>
              <a:rPr lang="zh-CN" altLang="en-US" sz="1000" dirty="0"/>
              <a:t>人工通用智能的星星之火</a:t>
            </a:r>
            <a:r>
              <a:rPr lang="en-US" altLang="zh-CN" sz="1000" dirty="0"/>
              <a:t>-GPT-4</a:t>
            </a:r>
            <a:r>
              <a:rPr lang="zh-CN" altLang="en-US" sz="1000" dirty="0"/>
              <a:t>的早期实验</a:t>
            </a:r>
          </a:p>
        </p:txBody>
      </p:sp>
    </p:spTree>
    <p:extLst>
      <p:ext uri="{BB962C8B-B14F-4D97-AF65-F5344CB8AC3E}">
        <p14:creationId xmlns:p14="http://schemas.microsoft.com/office/powerpoint/2010/main" val="304037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2</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简介</a:t>
            </a:r>
          </a:p>
        </p:txBody>
      </p:sp>
      <p:pic>
        <p:nvPicPr>
          <p:cNvPr id="6" name="图片 5">
            <a:extLst>
              <a:ext uri="{FF2B5EF4-FFF2-40B4-BE49-F238E27FC236}">
                <a16:creationId xmlns:a16="http://schemas.microsoft.com/office/drawing/2014/main" id="{12EB5A62-F761-C489-9B91-C96ADF9C174A}"/>
              </a:ext>
            </a:extLst>
          </p:cNvPr>
          <p:cNvPicPr>
            <a:picLocks noChangeAspect="1"/>
          </p:cNvPicPr>
          <p:nvPr/>
        </p:nvPicPr>
        <p:blipFill>
          <a:blip r:embed="rId3"/>
          <a:stretch>
            <a:fillRect/>
          </a:stretch>
        </p:blipFill>
        <p:spPr>
          <a:xfrm>
            <a:off x="0" y="1120555"/>
            <a:ext cx="11513951" cy="5760000"/>
          </a:xfrm>
          <a:prstGeom prst="rect">
            <a:avLst/>
          </a:prstGeom>
        </p:spPr>
      </p:pic>
      <p:sp>
        <p:nvSpPr>
          <p:cNvPr id="3" name="矩形 2">
            <a:extLst>
              <a:ext uri="{FF2B5EF4-FFF2-40B4-BE49-F238E27FC236}">
                <a16:creationId xmlns:a16="http://schemas.microsoft.com/office/drawing/2014/main" id="{B1F74679-6A15-A0B6-52D8-8D2ED8AA15A3}"/>
              </a:ext>
            </a:extLst>
          </p:cNvPr>
          <p:cNvSpPr/>
          <p:nvPr/>
        </p:nvSpPr>
        <p:spPr>
          <a:xfrm>
            <a:off x="191344" y="1268760"/>
            <a:ext cx="4104456" cy="12961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6080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20</a:t>
            </a:fld>
            <a:endParaRPr lang="zh-CN" altLang="en-US" sz="2000" dirty="0">
              <a:solidFill>
                <a:prstClr val="black"/>
              </a:solidFill>
              <a:latin typeface="Century Gothic" panose="020B0502020202020204"/>
              <a:ea typeface="幼圆" panose="02010509060101010101" pitchFamily="49" charset="-122"/>
            </a:endParaRPr>
          </a:p>
        </p:txBody>
      </p:sp>
      <p:sp>
        <p:nvSpPr>
          <p:cNvPr id="3" name="文本框 2">
            <a:extLst>
              <a:ext uri="{FF2B5EF4-FFF2-40B4-BE49-F238E27FC236}">
                <a16:creationId xmlns:a16="http://schemas.microsoft.com/office/drawing/2014/main" id="{0E1C275C-FD04-9B04-2C59-78AF09D76358}"/>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en-US" altLang="zh-CN" sz="2800" b="1" dirty="0">
                <a:solidFill>
                  <a:prstClr val="black"/>
                </a:solidFill>
                <a:latin typeface="Times  New Roman"/>
                <a:ea typeface="楷体" panose="02010609060101010101" pitchFamily="49" charset="-122"/>
              </a:rPr>
              <a:t>GPT-4</a:t>
            </a:r>
            <a:r>
              <a:rPr lang="zh-CN" altLang="en-US" sz="2800" b="1" dirty="0">
                <a:solidFill>
                  <a:prstClr val="black"/>
                </a:solidFill>
                <a:latin typeface="楷体" panose="02010609060101010101" pitchFamily="49" charset="-122"/>
                <a:ea typeface="楷体" panose="02010609060101010101" pitchFamily="49" charset="-122"/>
              </a:rPr>
              <a:t>现存缺陷</a:t>
            </a:r>
            <a:endParaRPr lang="en-US" altLang="zh-CN" sz="2400" b="1" dirty="0">
              <a:solidFill>
                <a:prstClr val="black"/>
              </a:solidFill>
              <a:latin typeface="楷体" panose="02010609060101010101" pitchFamily="49" charset="-122"/>
              <a:ea typeface="楷体" panose="02010609060101010101" pitchFamily="49" charset="-122"/>
            </a:endParaRPr>
          </a:p>
        </p:txBody>
      </p:sp>
      <p:sp>
        <p:nvSpPr>
          <p:cNvPr id="4" name="文本框 3">
            <a:extLst>
              <a:ext uri="{FF2B5EF4-FFF2-40B4-BE49-F238E27FC236}">
                <a16:creationId xmlns:a16="http://schemas.microsoft.com/office/drawing/2014/main" id="{0C67A2F4-7635-C556-3431-60809DCBA255}"/>
              </a:ext>
            </a:extLst>
          </p:cNvPr>
          <p:cNvSpPr txBox="1"/>
          <p:nvPr/>
        </p:nvSpPr>
        <p:spPr>
          <a:xfrm>
            <a:off x="13557" y="1753717"/>
            <a:ext cx="11771075" cy="559769"/>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400" dirty="0">
                <a:solidFill>
                  <a:prstClr val="black"/>
                </a:solidFill>
                <a:latin typeface="楷体" panose="02010609060101010101" pitchFamily="49" charset="-122"/>
                <a:ea typeface="楷体" panose="02010609060101010101" pitchFamily="49" charset="-122"/>
              </a:rPr>
              <a:t>在算术</a:t>
            </a:r>
            <a:r>
              <a:rPr lang="en-US" altLang="zh-CN" sz="2400" dirty="0">
                <a:solidFill>
                  <a:prstClr val="black"/>
                </a:solidFill>
                <a:latin typeface="楷体" panose="02010609060101010101" pitchFamily="49" charset="-122"/>
                <a:ea typeface="楷体" panose="02010609060101010101" pitchFamily="49" charset="-122"/>
              </a:rPr>
              <a:t>/</a:t>
            </a:r>
            <a:r>
              <a:rPr lang="zh-CN" altLang="en-US" sz="2400" dirty="0">
                <a:solidFill>
                  <a:prstClr val="black"/>
                </a:solidFill>
                <a:latin typeface="楷体" panose="02010609060101010101" pitchFamily="49" charset="-122"/>
                <a:ea typeface="楷体" panose="02010609060101010101" pitchFamily="49" charset="-122"/>
              </a:rPr>
              <a:t>推理问题中缺乏规划</a:t>
            </a:r>
            <a:r>
              <a:rPr lang="en-US" altLang="zh-CN" sz="2400" dirty="0">
                <a:solidFill>
                  <a:prstClr val="black"/>
                </a:solidFill>
                <a:latin typeface="楷体" panose="02010609060101010101" pitchFamily="49" charset="-122"/>
                <a:ea typeface="楷体" panose="02010609060101010101" pitchFamily="49" charset="-122"/>
              </a:rPr>
              <a:t>—</a:t>
            </a:r>
            <a:r>
              <a:rPr lang="zh-CN" altLang="en-US" sz="2400" dirty="0">
                <a:solidFill>
                  <a:prstClr val="black"/>
                </a:solidFill>
                <a:latin typeface="楷体" panose="02010609060101010101" pitchFamily="49" charset="-122"/>
                <a:ea typeface="楷体" panose="02010609060101010101" pitchFamily="49" charset="-122"/>
              </a:rPr>
              <a:t>简单问题也可能出错</a:t>
            </a:r>
            <a:endParaRPr lang="en-US" altLang="zh-CN" sz="2400" dirty="0">
              <a:latin typeface="楷体" panose="02010609060101010101" pitchFamily="49" charset="-122"/>
              <a:ea typeface="楷体" panose="020106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问题</a:t>
            </a:r>
          </a:p>
        </p:txBody>
      </p:sp>
      <p:sp>
        <p:nvSpPr>
          <p:cNvPr id="9" name="文本框 8">
            <a:extLst>
              <a:ext uri="{FF2B5EF4-FFF2-40B4-BE49-F238E27FC236}">
                <a16:creationId xmlns:a16="http://schemas.microsoft.com/office/drawing/2014/main" id="{95F391AF-97D9-8A56-1CF6-05A3824C74FC}"/>
              </a:ext>
            </a:extLst>
          </p:cNvPr>
          <p:cNvSpPr txBox="1"/>
          <p:nvPr/>
        </p:nvSpPr>
        <p:spPr>
          <a:xfrm>
            <a:off x="8976320" y="6580921"/>
            <a:ext cx="3024336" cy="246221"/>
          </a:xfrm>
          <a:prstGeom prst="rect">
            <a:avLst/>
          </a:prstGeom>
          <a:noFill/>
        </p:spPr>
        <p:txBody>
          <a:bodyPr wrap="square">
            <a:spAutoFit/>
          </a:bodyPr>
          <a:lstStyle/>
          <a:p>
            <a:r>
              <a:rPr lang="en-US" altLang="zh-CN" sz="1000" dirty="0"/>
              <a:t>Ref:</a:t>
            </a:r>
            <a:r>
              <a:rPr lang="zh-CN" altLang="en-US" sz="1000" dirty="0"/>
              <a:t>人工通用智能的星星之火</a:t>
            </a:r>
            <a:r>
              <a:rPr lang="en-US" altLang="zh-CN" sz="1000" dirty="0"/>
              <a:t>-GPT-4</a:t>
            </a:r>
            <a:r>
              <a:rPr lang="zh-CN" altLang="en-US" sz="1000" dirty="0"/>
              <a:t>的早期实验</a:t>
            </a:r>
          </a:p>
        </p:txBody>
      </p:sp>
      <p:pic>
        <p:nvPicPr>
          <p:cNvPr id="6" name="图片 5">
            <a:extLst>
              <a:ext uri="{FF2B5EF4-FFF2-40B4-BE49-F238E27FC236}">
                <a16:creationId xmlns:a16="http://schemas.microsoft.com/office/drawing/2014/main" id="{A787321C-BCDE-3C70-E488-6819AB4A330D}"/>
              </a:ext>
            </a:extLst>
          </p:cNvPr>
          <p:cNvPicPr>
            <a:picLocks noChangeAspect="1"/>
          </p:cNvPicPr>
          <p:nvPr/>
        </p:nvPicPr>
        <p:blipFill>
          <a:blip r:embed="rId3"/>
          <a:stretch>
            <a:fillRect/>
          </a:stretch>
        </p:blipFill>
        <p:spPr>
          <a:xfrm>
            <a:off x="467262" y="2313486"/>
            <a:ext cx="8810498" cy="4280768"/>
          </a:xfrm>
          <a:prstGeom prst="rect">
            <a:avLst/>
          </a:prstGeom>
        </p:spPr>
      </p:pic>
      <p:sp>
        <p:nvSpPr>
          <p:cNvPr id="5" name="文本框 4">
            <a:extLst>
              <a:ext uri="{FF2B5EF4-FFF2-40B4-BE49-F238E27FC236}">
                <a16:creationId xmlns:a16="http://schemas.microsoft.com/office/drawing/2014/main" id="{E43CB606-9FB6-214D-B4AC-0BC364269E78}"/>
              </a:ext>
            </a:extLst>
          </p:cNvPr>
          <p:cNvSpPr txBox="1"/>
          <p:nvPr/>
        </p:nvSpPr>
        <p:spPr>
          <a:xfrm>
            <a:off x="9365045" y="2557542"/>
            <a:ext cx="2332301" cy="128625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pPr>
            <a:r>
              <a:rPr lang="zh-CN" altLang="en-US" dirty="0">
                <a:latin typeface="楷体" panose="02010609060101010101" pitchFamily="49" charset="-122"/>
                <a:ea typeface="楷体" panose="02010609060101010101" pitchFamily="49" charset="-122"/>
              </a:rPr>
              <a:t>目前在</a:t>
            </a:r>
            <a:r>
              <a:rPr lang="en-US" altLang="zh-CN" dirty="0">
                <a:latin typeface="Times  New Roman"/>
                <a:ea typeface="楷体" panose="02010609060101010101" pitchFamily="49" charset="-122"/>
              </a:rPr>
              <a:t>GPT-4</a:t>
            </a:r>
            <a:r>
              <a:rPr lang="zh-CN" altLang="en-US" dirty="0">
                <a:latin typeface="楷体" panose="02010609060101010101" pitchFamily="49" charset="-122"/>
                <a:ea typeface="楷体" panose="02010609060101010101" pitchFamily="49" charset="-122"/>
              </a:rPr>
              <a:t>中已修复此</a:t>
            </a:r>
            <a:r>
              <a:rPr lang="en-US" altLang="zh-CN" dirty="0">
                <a:latin typeface="Times  New Roman"/>
                <a:ea typeface="楷体" panose="02010609060101010101" pitchFamily="49" charset="-122"/>
              </a:rPr>
              <a:t>bug</a:t>
            </a:r>
            <a:r>
              <a:rPr lang="zh-CN" altLang="en-US" dirty="0">
                <a:latin typeface="Times  New Roman"/>
                <a:ea typeface="楷体" panose="02010609060101010101" pitchFamily="49" charset="-122"/>
              </a:rPr>
              <a:t>，但仍需警惕同类问题</a:t>
            </a:r>
            <a:endParaRPr lang="zh-CN" altLang="en-US"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4940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21</a:t>
            </a:fld>
            <a:endParaRPr lang="zh-CN" altLang="en-US" sz="2000" dirty="0">
              <a:solidFill>
                <a:prstClr val="black"/>
              </a:solidFill>
              <a:latin typeface="Century Gothic" panose="020B0502020202020204"/>
              <a:ea typeface="幼圆" panose="02010509060101010101" pitchFamily="49" charset="-122"/>
            </a:endParaRPr>
          </a:p>
        </p:txBody>
      </p:sp>
      <p:sp>
        <p:nvSpPr>
          <p:cNvPr id="3" name="文本框 2">
            <a:extLst>
              <a:ext uri="{FF2B5EF4-FFF2-40B4-BE49-F238E27FC236}">
                <a16:creationId xmlns:a16="http://schemas.microsoft.com/office/drawing/2014/main" id="{0E1C275C-FD04-9B04-2C59-78AF09D76358}"/>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en-US" altLang="zh-CN" sz="2800" b="1" dirty="0">
                <a:solidFill>
                  <a:prstClr val="black"/>
                </a:solidFill>
                <a:latin typeface="Times  New Roman"/>
                <a:ea typeface="楷体" panose="02010609060101010101" pitchFamily="49" charset="-122"/>
              </a:rPr>
              <a:t>GPT-4</a:t>
            </a:r>
            <a:r>
              <a:rPr lang="zh-CN" altLang="en-US" sz="2800" b="1" dirty="0">
                <a:solidFill>
                  <a:prstClr val="black"/>
                </a:solidFill>
                <a:latin typeface="楷体" panose="02010609060101010101" pitchFamily="49" charset="-122"/>
                <a:ea typeface="楷体" panose="02010609060101010101" pitchFamily="49" charset="-122"/>
              </a:rPr>
              <a:t>现存缺陷</a:t>
            </a:r>
            <a:endParaRPr lang="en-US" altLang="zh-CN" sz="2400" b="1" dirty="0">
              <a:solidFill>
                <a:prstClr val="black"/>
              </a:solidFill>
              <a:latin typeface="楷体" panose="02010609060101010101" pitchFamily="49" charset="-122"/>
              <a:ea typeface="楷体" panose="02010609060101010101" pitchFamily="49" charset="-122"/>
            </a:endParaRPr>
          </a:p>
        </p:txBody>
      </p:sp>
      <p:sp>
        <p:nvSpPr>
          <p:cNvPr id="4" name="文本框 3">
            <a:extLst>
              <a:ext uri="{FF2B5EF4-FFF2-40B4-BE49-F238E27FC236}">
                <a16:creationId xmlns:a16="http://schemas.microsoft.com/office/drawing/2014/main" id="{0C67A2F4-7635-C556-3431-60809DCBA255}"/>
              </a:ext>
            </a:extLst>
          </p:cNvPr>
          <p:cNvSpPr txBox="1"/>
          <p:nvPr/>
        </p:nvSpPr>
        <p:spPr>
          <a:xfrm>
            <a:off x="13557" y="1753717"/>
            <a:ext cx="11771075" cy="576248"/>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400" dirty="0">
                <a:solidFill>
                  <a:prstClr val="black"/>
                </a:solidFill>
                <a:latin typeface="楷体" panose="02010609060101010101" pitchFamily="49" charset="-122"/>
                <a:ea typeface="楷体" panose="02010609060101010101" pitchFamily="49" charset="-122"/>
              </a:rPr>
              <a:t>错误信息和操纵</a:t>
            </a:r>
            <a:r>
              <a:rPr lang="en-US" altLang="zh-CN" sz="2400" dirty="0">
                <a:solidFill>
                  <a:prstClr val="black"/>
                </a:solidFill>
                <a:latin typeface="楷体" panose="02010609060101010101" pitchFamily="49" charset="-122"/>
                <a:ea typeface="楷体" panose="02010609060101010101" pitchFamily="49" charset="-122"/>
              </a:rPr>
              <a:t>—</a:t>
            </a:r>
            <a:r>
              <a:rPr lang="en-US" altLang="zh-CN" sz="2400" dirty="0">
                <a:solidFill>
                  <a:prstClr val="black"/>
                </a:solidFill>
                <a:latin typeface="Times  New Roman"/>
                <a:ea typeface="楷体" panose="02010609060101010101" pitchFamily="49" charset="-122"/>
              </a:rPr>
              <a:t>GPT-4</a:t>
            </a:r>
            <a:r>
              <a:rPr lang="zh-CN" altLang="en-US" sz="2400" dirty="0">
                <a:solidFill>
                  <a:prstClr val="black"/>
                </a:solidFill>
                <a:latin typeface="楷体" panose="02010609060101010101" pitchFamily="49" charset="-122"/>
                <a:ea typeface="楷体" panose="02010609060101010101" pitchFamily="49" charset="-122"/>
              </a:rPr>
              <a:t>可经诱导生成虚假信息或者对抗性信息</a:t>
            </a:r>
            <a:endParaRPr lang="en-US" altLang="zh-CN" sz="2400" dirty="0">
              <a:latin typeface="楷体" panose="02010609060101010101" pitchFamily="49" charset="-122"/>
              <a:ea typeface="楷体" panose="020106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问题</a:t>
            </a:r>
          </a:p>
        </p:txBody>
      </p:sp>
      <p:sp>
        <p:nvSpPr>
          <p:cNvPr id="9" name="文本框 8">
            <a:extLst>
              <a:ext uri="{FF2B5EF4-FFF2-40B4-BE49-F238E27FC236}">
                <a16:creationId xmlns:a16="http://schemas.microsoft.com/office/drawing/2014/main" id="{95F391AF-97D9-8A56-1CF6-05A3824C74FC}"/>
              </a:ext>
            </a:extLst>
          </p:cNvPr>
          <p:cNvSpPr txBox="1"/>
          <p:nvPr/>
        </p:nvSpPr>
        <p:spPr>
          <a:xfrm>
            <a:off x="8976320" y="6580921"/>
            <a:ext cx="3024336" cy="246221"/>
          </a:xfrm>
          <a:prstGeom prst="rect">
            <a:avLst/>
          </a:prstGeom>
          <a:noFill/>
        </p:spPr>
        <p:txBody>
          <a:bodyPr wrap="square">
            <a:spAutoFit/>
          </a:bodyPr>
          <a:lstStyle/>
          <a:p>
            <a:r>
              <a:rPr lang="en-US" altLang="zh-CN" sz="1000" dirty="0"/>
              <a:t>Ref:</a:t>
            </a:r>
            <a:r>
              <a:rPr lang="zh-CN" altLang="en-US" sz="1000" dirty="0"/>
              <a:t>人工通用智能的星星之火</a:t>
            </a:r>
            <a:r>
              <a:rPr lang="en-US" altLang="zh-CN" sz="1000" dirty="0"/>
              <a:t>-GPT-4</a:t>
            </a:r>
            <a:r>
              <a:rPr lang="zh-CN" altLang="en-US" sz="1000" dirty="0"/>
              <a:t>的早期实验</a:t>
            </a:r>
          </a:p>
        </p:txBody>
      </p:sp>
      <p:pic>
        <p:nvPicPr>
          <p:cNvPr id="7" name="图片 6">
            <a:extLst>
              <a:ext uri="{FF2B5EF4-FFF2-40B4-BE49-F238E27FC236}">
                <a16:creationId xmlns:a16="http://schemas.microsoft.com/office/drawing/2014/main" id="{A7B321CF-BDB1-0DC2-5AF9-694363003ABA}"/>
              </a:ext>
            </a:extLst>
          </p:cNvPr>
          <p:cNvPicPr>
            <a:picLocks noChangeAspect="1"/>
          </p:cNvPicPr>
          <p:nvPr/>
        </p:nvPicPr>
        <p:blipFill>
          <a:blip r:embed="rId3"/>
          <a:stretch>
            <a:fillRect/>
          </a:stretch>
        </p:blipFill>
        <p:spPr>
          <a:xfrm>
            <a:off x="43910" y="2596331"/>
            <a:ext cx="6412130" cy="3725095"/>
          </a:xfrm>
          <a:prstGeom prst="rect">
            <a:avLst/>
          </a:prstGeom>
        </p:spPr>
      </p:pic>
      <p:pic>
        <p:nvPicPr>
          <p:cNvPr id="8" name="图片 7">
            <a:extLst>
              <a:ext uri="{FF2B5EF4-FFF2-40B4-BE49-F238E27FC236}">
                <a16:creationId xmlns:a16="http://schemas.microsoft.com/office/drawing/2014/main" id="{E151DE5D-8E0A-B07E-4698-39A68AC970B8}"/>
              </a:ext>
            </a:extLst>
          </p:cNvPr>
          <p:cNvPicPr>
            <a:picLocks noChangeAspect="1"/>
          </p:cNvPicPr>
          <p:nvPr/>
        </p:nvPicPr>
        <p:blipFill>
          <a:blip r:embed="rId4"/>
          <a:stretch>
            <a:fillRect/>
          </a:stretch>
        </p:blipFill>
        <p:spPr>
          <a:xfrm>
            <a:off x="6364531" y="2614340"/>
            <a:ext cx="5783559" cy="2665859"/>
          </a:xfrm>
          <a:prstGeom prst="rect">
            <a:avLst/>
          </a:prstGeom>
        </p:spPr>
      </p:pic>
      <p:sp>
        <p:nvSpPr>
          <p:cNvPr id="11" name="文本框 10">
            <a:extLst>
              <a:ext uri="{FF2B5EF4-FFF2-40B4-BE49-F238E27FC236}">
                <a16:creationId xmlns:a16="http://schemas.microsoft.com/office/drawing/2014/main" id="{8873622F-AC47-17BF-5B1B-C8FC1FF4C353}"/>
              </a:ext>
            </a:extLst>
          </p:cNvPr>
          <p:cNvSpPr txBox="1"/>
          <p:nvPr/>
        </p:nvSpPr>
        <p:spPr>
          <a:xfrm>
            <a:off x="6456040" y="5373618"/>
            <a:ext cx="5434007" cy="8583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zh-CN" altLang="en-US" dirty="0">
                <a:latin typeface="楷体" panose="02010609060101010101" pitchFamily="49" charset="-122"/>
                <a:ea typeface="楷体" panose="02010609060101010101" pitchFamily="49" charset="-122"/>
              </a:rPr>
              <a:t>大语言模型具有较强的泛化能力，降低了任何人创建对抗性用例的门槛，可能产生不利后果。</a:t>
            </a:r>
          </a:p>
        </p:txBody>
      </p:sp>
    </p:spTree>
    <p:extLst>
      <p:ext uri="{BB962C8B-B14F-4D97-AF65-F5344CB8AC3E}">
        <p14:creationId xmlns:p14="http://schemas.microsoft.com/office/powerpoint/2010/main" val="7748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22</a:t>
            </a:fld>
            <a:endParaRPr lang="zh-CN" altLang="en-US" sz="2000" dirty="0">
              <a:solidFill>
                <a:prstClr val="black"/>
              </a:solidFill>
              <a:latin typeface="Century Gothic" panose="020B0502020202020204"/>
              <a:ea typeface="幼圆" panose="02010509060101010101" pitchFamily="49" charset="-122"/>
            </a:endParaRPr>
          </a:p>
        </p:txBody>
      </p:sp>
      <p:sp>
        <p:nvSpPr>
          <p:cNvPr id="3" name="文本框 2">
            <a:extLst>
              <a:ext uri="{FF2B5EF4-FFF2-40B4-BE49-F238E27FC236}">
                <a16:creationId xmlns:a16="http://schemas.microsoft.com/office/drawing/2014/main" id="{0E1C275C-FD04-9B04-2C59-78AF09D76358}"/>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en-US" altLang="zh-CN" sz="2800" b="1" dirty="0">
                <a:solidFill>
                  <a:prstClr val="black"/>
                </a:solidFill>
                <a:latin typeface="Times  New Roman"/>
                <a:ea typeface="楷体" panose="02010609060101010101" pitchFamily="49" charset="-122"/>
              </a:rPr>
              <a:t>GPT-4</a:t>
            </a:r>
            <a:r>
              <a:rPr lang="zh-CN" altLang="en-US" sz="2800" b="1" dirty="0">
                <a:solidFill>
                  <a:prstClr val="black"/>
                </a:solidFill>
                <a:latin typeface="楷体" panose="02010609060101010101" pitchFamily="49" charset="-122"/>
                <a:ea typeface="楷体" panose="02010609060101010101" pitchFamily="49" charset="-122"/>
              </a:rPr>
              <a:t>现存缺陷</a:t>
            </a:r>
            <a:endParaRPr lang="en-US" altLang="zh-CN" sz="2400" b="1" dirty="0">
              <a:solidFill>
                <a:prstClr val="black"/>
              </a:solidFill>
              <a:latin typeface="楷体" panose="02010609060101010101" pitchFamily="49" charset="-122"/>
              <a:ea typeface="楷体" panose="02010609060101010101" pitchFamily="49" charset="-122"/>
            </a:endParaRPr>
          </a:p>
        </p:txBody>
      </p:sp>
      <p:sp>
        <p:nvSpPr>
          <p:cNvPr id="4" name="文本框 3">
            <a:extLst>
              <a:ext uri="{FF2B5EF4-FFF2-40B4-BE49-F238E27FC236}">
                <a16:creationId xmlns:a16="http://schemas.microsoft.com/office/drawing/2014/main" id="{0C67A2F4-7635-C556-3431-60809DCBA255}"/>
              </a:ext>
            </a:extLst>
          </p:cNvPr>
          <p:cNvSpPr txBox="1"/>
          <p:nvPr/>
        </p:nvSpPr>
        <p:spPr>
          <a:xfrm>
            <a:off x="13557" y="1753717"/>
            <a:ext cx="11987099" cy="559769"/>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400" dirty="0">
                <a:solidFill>
                  <a:prstClr val="black"/>
                </a:solidFill>
                <a:latin typeface="楷体" panose="02010609060101010101" pitchFamily="49" charset="-122"/>
                <a:ea typeface="楷体" panose="02010609060101010101" pitchFamily="49" charset="-122"/>
              </a:rPr>
              <a:t>隐私问题</a:t>
            </a:r>
            <a:r>
              <a:rPr lang="en-US" altLang="zh-CN" sz="2400" dirty="0">
                <a:solidFill>
                  <a:prstClr val="black"/>
                </a:solidFill>
                <a:latin typeface="楷体" panose="02010609060101010101" pitchFamily="49" charset="-122"/>
                <a:ea typeface="楷体" panose="02010609060101010101" pitchFamily="49" charset="-122"/>
              </a:rPr>
              <a:t>bug--</a:t>
            </a:r>
            <a:r>
              <a:rPr lang="zh-CN" altLang="en-US" sz="2400" dirty="0">
                <a:solidFill>
                  <a:prstClr val="black"/>
                </a:solidFill>
                <a:latin typeface="楷体" panose="02010609060101010101" pitchFamily="49" charset="-122"/>
                <a:ea typeface="楷体" panose="02010609060101010101" pitchFamily="49" charset="-122"/>
              </a:rPr>
              <a:t>疯狂输出重复词之后，出现没有源头的姓名、职位、邮箱、电话等信息</a:t>
            </a:r>
            <a:endParaRPr lang="en-US" altLang="zh-CN" sz="2400" dirty="0">
              <a:latin typeface="楷体" panose="02010609060101010101" pitchFamily="49" charset="-122"/>
              <a:ea typeface="楷体" panose="020106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问题</a:t>
            </a:r>
          </a:p>
        </p:txBody>
      </p:sp>
      <p:sp>
        <p:nvSpPr>
          <p:cNvPr id="9" name="文本框 8">
            <a:extLst>
              <a:ext uri="{FF2B5EF4-FFF2-40B4-BE49-F238E27FC236}">
                <a16:creationId xmlns:a16="http://schemas.microsoft.com/office/drawing/2014/main" id="{95F391AF-97D9-8A56-1CF6-05A3824C74FC}"/>
              </a:ext>
            </a:extLst>
          </p:cNvPr>
          <p:cNvSpPr txBox="1"/>
          <p:nvPr/>
        </p:nvSpPr>
        <p:spPr>
          <a:xfrm>
            <a:off x="6744072" y="6580921"/>
            <a:ext cx="5256584" cy="246221"/>
          </a:xfrm>
          <a:prstGeom prst="rect">
            <a:avLst/>
          </a:prstGeom>
          <a:noFill/>
        </p:spPr>
        <p:txBody>
          <a:bodyPr wrap="square">
            <a:spAutoFit/>
          </a:bodyPr>
          <a:lstStyle/>
          <a:p>
            <a:r>
              <a:rPr lang="en-US" altLang="zh-CN" sz="1000" dirty="0"/>
              <a:t>Ref:</a:t>
            </a:r>
            <a:r>
              <a:rPr lang="zh-CN" altLang="en-US" sz="1000" dirty="0">
                <a:hlinkClick r:id="rId3"/>
              </a:rPr>
              <a:t>只让 </a:t>
            </a:r>
            <a:r>
              <a:rPr lang="en-US" altLang="zh-CN" sz="1000" dirty="0">
                <a:hlinkClick r:id="rId3"/>
              </a:rPr>
              <a:t>ChatGPT </a:t>
            </a:r>
            <a:r>
              <a:rPr lang="zh-CN" altLang="en-US" sz="1000" dirty="0">
                <a:hlinkClick r:id="rId3"/>
              </a:rPr>
              <a:t>永远重复输出一个词，它就能告诉你很多秘密数据？！ </a:t>
            </a:r>
            <a:r>
              <a:rPr lang="en-US" altLang="zh-CN" sz="1000" dirty="0">
                <a:hlinkClick r:id="rId3"/>
              </a:rPr>
              <a:t>(qq.com)</a:t>
            </a:r>
            <a:endParaRPr lang="zh-CN" altLang="en-US" sz="1000" dirty="0"/>
          </a:p>
        </p:txBody>
      </p:sp>
      <p:sp>
        <p:nvSpPr>
          <p:cNvPr id="11" name="文本框 10">
            <a:extLst>
              <a:ext uri="{FF2B5EF4-FFF2-40B4-BE49-F238E27FC236}">
                <a16:creationId xmlns:a16="http://schemas.microsoft.com/office/drawing/2014/main" id="{8873622F-AC47-17BF-5B1B-C8FC1FF4C353}"/>
              </a:ext>
            </a:extLst>
          </p:cNvPr>
          <p:cNvSpPr txBox="1"/>
          <p:nvPr/>
        </p:nvSpPr>
        <p:spPr>
          <a:xfrm>
            <a:off x="3985416" y="5237021"/>
            <a:ext cx="3761117" cy="12738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pPr>
            <a:r>
              <a:rPr lang="zh-CN" altLang="en-US" dirty="0">
                <a:latin typeface="楷体" panose="02010609060101010101" pitchFamily="49" charset="-122"/>
                <a:ea typeface="楷体" panose="02010609060101010101" pitchFamily="49" charset="-122"/>
              </a:rPr>
              <a:t>目前在</a:t>
            </a:r>
            <a:r>
              <a:rPr lang="en-US" altLang="zh-CN" dirty="0">
                <a:latin typeface="Times  New Roman"/>
                <a:ea typeface="楷体" panose="02010609060101010101" pitchFamily="49" charset="-122"/>
              </a:rPr>
              <a:t>GPT-4</a:t>
            </a:r>
            <a:r>
              <a:rPr lang="zh-CN" altLang="en-US" dirty="0">
                <a:latin typeface="楷体" panose="02010609060101010101" pitchFamily="49" charset="-122"/>
                <a:ea typeface="楷体" panose="02010609060101010101" pitchFamily="49" charset="-122"/>
              </a:rPr>
              <a:t>中已修复此</a:t>
            </a:r>
            <a:r>
              <a:rPr lang="en-US" altLang="zh-CN" dirty="0">
                <a:latin typeface="Times  New Roman"/>
                <a:ea typeface="楷体" panose="02010609060101010101" pitchFamily="49" charset="-122"/>
              </a:rPr>
              <a:t>bug</a:t>
            </a:r>
            <a:r>
              <a:rPr lang="zh-CN" altLang="en-US" dirty="0">
                <a:latin typeface="楷体" panose="02010609060101010101" pitchFamily="49" charset="-122"/>
                <a:ea typeface="楷体" panose="02010609060101010101" pitchFamily="49" charset="-122"/>
              </a:rPr>
              <a:t>，但难以排除隐私数据尤其是预训练数据集泄露的可能。</a:t>
            </a:r>
          </a:p>
        </p:txBody>
      </p:sp>
      <p:pic>
        <p:nvPicPr>
          <p:cNvPr id="5" name="图片 4">
            <a:extLst>
              <a:ext uri="{FF2B5EF4-FFF2-40B4-BE49-F238E27FC236}">
                <a16:creationId xmlns:a16="http://schemas.microsoft.com/office/drawing/2014/main" id="{97A1E24A-F0F5-37FD-DA7C-117C02B9AD9D}"/>
              </a:ext>
            </a:extLst>
          </p:cNvPr>
          <p:cNvPicPr>
            <a:picLocks noChangeAspect="1"/>
          </p:cNvPicPr>
          <p:nvPr/>
        </p:nvPicPr>
        <p:blipFill>
          <a:blip r:embed="rId4"/>
          <a:stretch>
            <a:fillRect/>
          </a:stretch>
        </p:blipFill>
        <p:spPr>
          <a:xfrm>
            <a:off x="327328" y="2394728"/>
            <a:ext cx="3318575" cy="4299573"/>
          </a:xfrm>
          <a:prstGeom prst="rect">
            <a:avLst/>
          </a:prstGeom>
        </p:spPr>
      </p:pic>
      <p:pic>
        <p:nvPicPr>
          <p:cNvPr id="6" name="图片 5">
            <a:extLst>
              <a:ext uri="{FF2B5EF4-FFF2-40B4-BE49-F238E27FC236}">
                <a16:creationId xmlns:a16="http://schemas.microsoft.com/office/drawing/2014/main" id="{EF4DD942-C3A0-A3FD-5E13-77D19698B5A3}"/>
              </a:ext>
            </a:extLst>
          </p:cNvPr>
          <p:cNvPicPr>
            <a:picLocks noChangeAspect="1"/>
          </p:cNvPicPr>
          <p:nvPr/>
        </p:nvPicPr>
        <p:blipFill>
          <a:blip r:embed="rId5"/>
          <a:stretch>
            <a:fillRect/>
          </a:stretch>
        </p:blipFill>
        <p:spPr>
          <a:xfrm>
            <a:off x="3924797" y="2394728"/>
            <a:ext cx="3882357" cy="2690456"/>
          </a:xfrm>
          <a:prstGeom prst="rect">
            <a:avLst/>
          </a:prstGeom>
        </p:spPr>
      </p:pic>
      <p:pic>
        <p:nvPicPr>
          <p:cNvPr id="10" name="图片 9">
            <a:extLst>
              <a:ext uri="{FF2B5EF4-FFF2-40B4-BE49-F238E27FC236}">
                <a16:creationId xmlns:a16="http://schemas.microsoft.com/office/drawing/2014/main" id="{D100DAF6-CEC6-8169-9831-5D6F53C60420}"/>
              </a:ext>
            </a:extLst>
          </p:cNvPr>
          <p:cNvPicPr>
            <a:picLocks noChangeAspect="1"/>
          </p:cNvPicPr>
          <p:nvPr/>
        </p:nvPicPr>
        <p:blipFill>
          <a:blip r:embed="rId6"/>
          <a:stretch>
            <a:fillRect/>
          </a:stretch>
        </p:blipFill>
        <p:spPr>
          <a:xfrm>
            <a:off x="8065659" y="2624136"/>
            <a:ext cx="3090136" cy="3806970"/>
          </a:xfrm>
          <a:prstGeom prst="rect">
            <a:avLst/>
          </a:prstGeom>
        </p:spPr>
      </p:pic>
      <p:sp>
        <p:nvSpPr>
          <p:cNvPr id="12" name="矩形 11">
            <a:extLst>
              <a:ext uri="{FF2B5EF4-FFF2-40B4-BE49-F238E27FC236}">
                <a16:creationId xmlns:a16="http://schemas.microsoft.com/office/drawing/2014/main" id="{66955BA3-C3A9-1EA2-143C-0B65E14E28F9}"/>
              </a:ext>
            </a:extLst>
          </p:cNvPr>
          <p:cNvSpPr/>
          <p:nvPr/>
        </p:nvSpPr>
        <p:spPr>
          <a:xfrm>
            <a:off x="8065659" y="4527621"/>
            <a:ext cx="3214917" cy="1061619"/>
          </a:xfrm>
          <a:prstGeom prst="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1830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23</a:t>
            </a:fld>
            <a:endParaRPr lang="zh-CN" altLang="en-US" sz="2000" dirty="0">
              <a:solidFill>
                <a:prstClr val="black"/>
              </a:solidFill>
              <a:latin typeface="Century Gothic" panose="020B0502020202020204"/>
              <a:ea typeface="幼圆" panose="02010509060101010101" pitchFamily="49" charset="-122"/>
            </a:endParaRPr>
          </a:p>
        </p:txBody>
      </p:sp>
      <p:sp>
        <p:nvSpPr>
          <p:cNvPr id="3" name="文本框 2">
            <a:extLst>
              <a:ext uri="{FF2B5EF4-FFF2-40B4-BE49-F238E27FC236}">
                <a16:creationId xmlns:a16="http://schemas.microsoft.com/office/drawing/2014/main" id="{0E1C275C-FD04-9B04-2C59-78AF09D76358}"/>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其他实际使用过程中遇到的问题</a:t>
            </a:r>
            <a:endParaRPr lang="en-US" altLang="zh-CN" sz="2400" b="1" dirty="0">
              <a:solidFill>
                <a:prstClr val="black"/>
              </a:solidFill>
              <a:latin typeface="楷体" panose="02010609060101010101" pitchFamily="49" charset="-122"/>
              <a:ea typeface="楷体" panose="02010609060101010101" pitchFamily="49" charset="-122"/>
            </a:endParaRPr>
          </a:p>
        </p:txBody>
      </p:sp>
      <p:sp>
        <p:nvSpPr>
          <p:cNvPr id="4" name="文本框 3">
            <a:extLst>
              <a:ext uri="{FF2B5EF4-FFF2-40B4-BE49-F238E27FC236}">
                <a16:creationId xmlns:a16="http://schemas.microsoft.com/office/drawing/2014/main" id="{0C67A2F4-7635-C556-3431-60809DCBA255}"/>
              </a:ext>
            </a:extLst>
          </p:cNvPr>
          <p:cNvSpPr txBox="1"/>
          <p:nvPr/>
        </p:nvSpPr>
        <p:spPr>
          <a:xfrm>
            <a:off x="13557" y="1753717"/>
            <a:ext cx="8098667" cy="3329758"/>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400" dirty="0">
                <a:solidFill>
                  <a:prstClr val="black"/>
                </a:solidFill>
                <a:latin typeface="楷体" panose="02010609060101010101" pitchFamily="49" charset="-122"/>
                <a:ea typeface="楷体" panose="02010609060101010101" pitchFamily="49" charset="-122"/>
              </a:rPr>
              <a:t>算力问题</a:t>
            </a:r>
            <a:r>
              <a:rPr lang="en-US" altLang="zh-CN" sz="2400" dirty="0">
                <a:solidFill>
                  <a:prstClr val="black"/>
                </a:solidFill>
                <a:latin typeface="楷体" panose="02010609060101010101" pitchFamily="49" charset="-122"/>
                <a:ea typeface="楷体" panose="02010609060101010101" pitchFamily="49" charset="-122"/>
              </a:rPr>
              <a:t>—</a:t>
            </a:r>
            <a:r>
              <a:rPr lang="zh-CN" altLang="en-US" sz="2400" dirty="0">
                <a:solidFill>
                  <a:prstClr val="black"/>
                </a:solidFill>
                <a:latin typeface="楷体" panose="02010609060101010101" pitchFamily="49" charset="-122"/>
                <a:ea typeface="楷体" panose="02010609060101010101" pitchFamily="49" charset="-122"/>
              </a:rPr>
              <a:t>高峰期</a:t>
            </a:r>
            <a:r>
              <a:rPr lang="en-US" altLang="zh-CN" sz="2400" dirty="0">
                <a:solidFill>
                  <a:prstClr val="black"/>
                </a:solidFill>
                <a:latin typeface="Times  New Roman"/>
                <a:ea typeface="楷体" panose="02010609060101010101" pitchFamily="49" charset="-122"/>
              </a:rPr>
              <a:t>GPT-4</a:t>
            </a:r>
            <a:r>
              <a:rPr lang="zh-CN" altLang="en-US" sz="2400" dirty="0">
                <a:solidFill>
                  <a:prstClr val="black"/>
                </a:solidFill>
                <a:latin typeface="楷体" panose="02010609060101010101" pitchFamily="49" charset="-122"/>
                <a:ea typeface="楷体" panose="02010609060101010101" pitchFamily="49" charset="-122"/>
              </a:rPr>
              <a:t>反应较慢，同时可能会胡编乱造；</a:t>
            </a:r>
            <a:endParaRPr lang="en-US" altLang="zh-CN" sz="24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400" dirty="0">
                <a:latin typeface="楷体" panose="02010609060101010101" pitchFamily="49" charset="-122"/>
                <a:ea typeface="楷体" panose="02010609060101010101" pitchFamily="49" charset="-122"/>
              </a:rPr>
              <a:t>画图问题</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细节粗糙，暂时完全无法用于科研</a:t>
            </a:r>
            <a:endParaRPr lang="en-US" altLang="zh-CN" sz="2400" dirty="0">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400" dirty="0">
                <a:latin typeface="楷体" panose="02010609060101010101" pitchFamily="49" charset="-122"/>
                <a:ea typeface="楷体" panose="02010609060101010101" pitchFamily="49" charset="-122"/>
              </a:rPr>
              <a:t>“立场不坚定”</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无法对自己的回答进行评估，甚至会在“威逼利诱”下左右摇摆（主要是</a:t>
            </a:r>
            <a:r>
              <a:rPr lang="en-US" altLang="zh-CN" sz="2400" dirty="0">
                <a:latin typeface="Times  New Roman"/>
                <a:ea typeface="楷体" panose="02010609060101010101" pitchFamily="49" charset="-122"/>
              </a:rPr>
              <a:t>GPT-3.5</a:t>
            </a:r>
            <a:r>
              <a:rPr lang="zh-CN" altLang="en-US" sz="2400" dirty="0">
                <a:latin typeface="楷体" panose="02010609060101010101" pitchFamily="49" charset="-122"/>
                <a:ea typeface="楷体" panose="02010609060101010101" pitchFamily="49" charset="-122"/>
              </a:rPr>
              <a:t>及以下）</a:t>
            </a:r>
            <a:endParaRPr lang="en-US" altLang="zh-CN" sz="2400" dirty="0">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2400" dirty="0">
                <a:latin typeface="楷体" panose="02010609060101010101" pitchFamily="49" charset="-122"/>
                <a:ea typeface="楷体" panose="02010609060101010101" pitchFamily="49" charset="-122"/>
              </a:rPr>
              <a:t>认可度问题</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目前多数期刊不认可</a:t>
            </a:r>
            <a:r>
              <a:rPr lang="en-US" altLang="zh-CN" sz="2400" dirty="0">
                <a:latin typeface="Times  New Roman"/>
                <a:ea typeface="楷体" panose="02010609060101010101" pitchFamily="49" charset="-122"/>
              </a:rPr>
              <a:t>ChatGPT</a:t>
            </a:r>
            <a:r>
              <a:rPr lang="zh-CN" altLang="en-US" sz="2400" dirty="0">
                <a:latin typeface="楷体" panose="02010609060101010101" pitchFamily="49" charset="-122"/>
                <a:ea typeface="楷体" panose="02010609060101010101" pitchFamily="49" charset="-122"/>
              </a:rPr>
              <a:t>修改的论文，或需要特殊说明</a:t>
            </a:r>
            <a:endParaRPr lang="en-US" altLang="zh-CN" sz="2400" dirty="0">
              <a:latin typeface="楷体" panose="02010609060101010101" pitchFamily="49" charset="-122"/>
              <a:ea typeface="楷体" panose="020106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问题</a:t>
            </a:r>
          </a:p>
        </p:txBody>
      </p:sp>
      <p:pic>
        <p:nvPicPr>
          <p:cNvPr id="8" name="图片 7">
            <a:extLst>
              <a:ext uri="{FF2B5EF4-FFF2-40B4-BE49-F238E27FC236}">
                <a16:creationId xmlns:a16="http://schemas.microsoft.com/office/drawing/2014/main" id="{A24BCE79-F225-C3D8-AB0B-2A7D2158E518}"/>
              </a:ext>
            </a:extLst>
          </p:cNvPr>
          <p:cNvPicPr>
            <a:picLocks noChangeAspect="1"/>
          </p:cNvPicPr>
          <p:nvPr/>
        </p:nvPicPr>
        <p:blipFill>
          <a:blip r:embed="rId3"/>
          <a:stretch>
            <a:fillRect/>
          </a:stretch>
        </p:blipFill>
        <p:spPr>
          <a:xfrm>
            <a:off x="1145392" y="5083475"/>
            <a:ext cx="6096000" cy="1695450"/>
          </a:xfrm>
          <a:prstGeom prst="rect">
            <a:avLst/>
          </a:prstGeom>
        </p:spPr>
      </p:pic>
      <p:pic>
        <p:nvPicPr>
          <p:cNvPr id="13" name="图片 12">
            <a:extLst>
              <a:ext uri="{FF2B5EF4-FFF2-40B4-BE49-F238E27FC236}">
                <a16:creationId xmlns:a16="http://schemas.microsoft.com/office/drawing/2014/main" id="{47AAE99E-3481-B7E4-F382-7AD6A6A92A19}"/>
              </a:ext>
            </a:extLst>
          </p:cNvPr>
          <p:cNvPicPr>
            <a:picLocks noChangeAspect="1"/>
          </p:cNvPicPr>
          <p:nvPr/>
        </p:nvPicPr>
        <p:blipFill rotWithShape="1">
          <a:blip r:embed="rId4"/>
          <a:srcRect b="9631"/>
          <a:stretch/>
        </p:blipFill>
        <p:spPr>
          <a:xfrm>
            <a:off x="7986755" y="2385449"/>
            <a:ext cx="4011991" cy="4189543"/>
          </a:xfrm>
          <a:prstGeom prst="rect">
            <a:avLst/>
          </a:prstGeom>
        </p:spPr>
      </p:pic>
      <p:sp>
        <p:nvSpPr>
          <p:cNvPr id="15" name="文本框 14">
            <a:extLst>
              <a:ext uri="{FF2B5EF4-FFF2-40B4-BE49-F238E27FC236}">
                <a16:creationId xmlns:a16="http://schemas.microsoft.com/office/drawing/2014/main" id="{01D293AD-4221-29D6-BF78-2843047BF2F0}"/>
              </a:ext>
            </a:extLst>
          </p:cNvPr>
          <p:cNvSpPr txBox="1"/>
          <p:nvPr/>
        </p:nvSpPr>
        <p:spPr>
          <a:xfrm>
            <a:off x="8112224" y="1838751"/>
            <a:ext cx="1451563" cy="461665"/>
          </a:xfrm>
          <a:prstGeom prst="rect">
            <a:avLst/>
          </a:prstGeom>
          <a:noFill/>
        </p:spPr>
        <p:txBody>
          <a:bodyPr wrap="square">
            <a:spAutoFit/>
          </a:bodyPr>
          <a:lstStyle/>
          <a:p>
            <a:r>
              <a:rPr lang="zh-CN" altLang="en-US" sz="2400" dirty="0">
                <a:latin typeface="楷体" panose="02010609060101010101" pitchFamily="49" charset="-122"/>
                <a:ea typeface="楷体" panose="02010609060101010101" pitchFamily="49" charset="-122"/>
              </a:rPr>
              <a:t>成本问题</a:t>
            </a:r>
          </a:p>
        </p:txBody>
      </p:sp>
    </p:spTree>
    <p:extLst>
      <p:ext uri="{BB962C8B-B14F-4D97-AF65-F5344CB8AC3E}">
        <p14:creationId xmlns:p14="http://schemas.microsoft.com/office/powerpoint/2010/main" val="423296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24</a:t>
            </a:fld>
            <a:endParaRPr lang="zh-CN" altLang="en-US" sz="2000" dirty="0">
              <a:solidFill>
                <a:prstClr val="black"/>
              </a:solidFill>
              <a:latin typeface="Century Gothic" panose="020B0502020202020204"/>
              <a:ea typeface="幼圆" panose="02010509060101010101" pitchFamily="49" charset="-122"/>
            </a:endParaRPr>
          </a:p>
        </p:txBody>
      </p:sp>
      <p:sp>
        <p:nvSpPr>
          <p:cNvPr id="3" name="文本框 2">
            <a:extLst>
              <a:ext uri="{FF2B5EF4-FFF2-40B4-BE49-F238E27FC236}">
                <a16:creationId xmlns:a16="http://schemas.microsoft.com/office/drawing/2014/main" id="{0E1C275C-FD04-9B04-2C59-78AF09D76358}"/>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目前实验室的使用情况（小范围调研）</a:t>
            </a:r>
            <a:endParaRPr lang="en-US" altLang="zh-CN" sz="2400" b="1" dirty="0">
              <a:solidFill>
                <a:prstClr val="black"/>
              </a:solidFill>
              <a:latin typeface="楷体" panose="02010609060101010101" pitchFamily="49" charset="-122"/>
              <a:ea typeface="楷体" panose="02010609060101010101" pitchFamily="49" charset="-122"/>
            </a:endParaRPr>
          </a:p>
        </p:txBody>
      </p:sp>
      <p:sp>
        <p:nvSpPr>
          <p:cNvPr id="4" name="文本框 3">
            <a:extLst>
              <a:ext uri="{FF2B5EF4-FFF2-40B4-BE49-F238E27FC236}">
                <a16:creationId xmlns:a16="http://schemas.microsoft.com/office/drawing/2014/main" id="{0C67A2F4-7635-C556-3431-60809DCBA255}"/>
              </a:ext>
            </a:extLst>
          </p:cNvPr>
          <p:cNvSpPr txBox="1"/>
          <p:nvPr/>
        </p:nvSpPr>
        <p:spPr>
          <a:xfrm>
            <a:off x="13557" y="1753717"/>
            <a:ext cx="8098667" cy="576248"/>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400" dirty="0">
                <a:solidFill>
                  <a:prstClr val="black"/>
                </a:solidFill>
                <a:latin typeface="楷体" panose="02010609060101010101" pitchFamily="49" charset="-122"/>
                <a:ea typeface="楷体" panose="02010609060101010101" pitchFamily="49" charset="-122"/>
              </a:rPr>
              <a:t>调研对象（</a:t>
            </a:r>
            <a:r>
              <a:rPr lang="en-US" altLang="zh-CN" sz="2400" dirty="0">
                <a:solidFill>
                  <a:prstClr val="black"/>
                </a:solidFill>
                <a:latin typeface="楷体" panose="02010609060101010101" pitchFamily="49" charset="-122"/>
                <a:ea typeface="楷体" panose="02010609060101010101" pitchFamily="49" charset="-122"/>
              </a:rPr>
              <a:t>14</a:t>
            </a:r>
            <a:r>
              <a:rPr lang="zh-CN" altLang="en-US" sz="2400" dirty="0">
                <a:solidFill>
                  <a:prstClr val="black"/>
                </a:solidFill>
                <a:latin typeface="楷体" panose="02010609060101010101" pitchFamily="49" charset="-122"/>
                <a:ea typeface="楷体" panose="02010609060101010101" pitchFamily="49" charset="-122"/>
              </a:rPr>
              <a:t>人：</a:t>
            </a:r>
            <a:r>
              <a:rPr lang="en-US" altLang="zh-CN" sz="2400" dirty="0">
                <a:solidFill>
                  <a:prstClr val="black"/>
                </a:solidFill>
                <a:latin typeface="楷体" panose="02010609060101010101" pitchFamily="49" charset="-122"/>
                <a:ea typeface="楷体" panose="02010609060101010101" pitchFamily="49" charset="-122"/>
              </a:rPr>
              <a:t>7</a:t>
            </a:r>
            <a:r>
              <a:rPr lang="zh-CN" altLang="en-US" sz="2400" dirty="0">
                <a:solidFill>
                  <a:prstClr val="black"/>
                </a:solidFill>
                <a:latin typeface="楷体" panose="02010609060101010101" pitchFamily="49" charset="-122"/>
                <a:ea typeface="楷体" panose="02010609060101010101" pitchFamily="49" charset="-122"/>
              </a:rPr>
              <a:t>博</a:t>
            </a:r>
            <a:r>
              <a:rPr lang="en-US" altLang="zh-CN" sz="2400" dirty="0">
                <a:solidFill>
                  <a:prstClr val="black"/>
                </a:solidFill>
                <a:latin typeface="楷体" panose="02010609060101010101" pitchFamily="49" charset="-122"/>
                <a:ea typeface="楷体" panose="02010609060101010101" pitchFamily="49" charset="-122"/>
              </a:rPr>
              <a:t>/7</a:t>
            </a:r>
            <a:r>
              <a:rPr lang="zh-CN" altLang="en-US" sz="2400" dirty="0">
                <a:solidFill>
                  <a:prstClr val="black"/>
                </a:solidFill>
                <a:latin typeface="楷体" panose="02010609060101010101" pitchFamily="49" charset="-122"/>
                <a:ea typeface="楷体" panose="02010609060101010101" pitchFamily="49" charset="-122"/>
              </a:rPr>
              <a:t>硕；</a:t>
            </a:r>
            <a:r>
              <a:rPr lang="en-US" altLang="zh-CN" sz="2400" dirty="0">
                <a:solidFill>
                  <a:prstClr val="black"/>
                </a:solidFill>
                <a:latin typeface="Times  New Roman"/>
                <a:ea typeface="楷体" panose="02010609060101010101" pitchFamily="49" charset="-122"/>
              </a:rPr>
              <a:t>10</a:t>
            </a:r>
            <a:r>
              <a:rPr lang="zh-CN" altLang="en-US" sz="2400" dirty="0">
                <a:solidFill>
                  <a:prstClr val="black"/>
                </a:solidFill>
                <a:latin typeface="Times  New Roman"/>
                <a:ea typeface="楷体" panose="02010609060101010101" pitchFamily="49" charset="-122"/>
              </a:rPr>
              <a:t>♂</a:t>
            </a:r>
            <a:r>
              <a:rPr lang="en-US" altLang="zh-CN" sz="2400" dirty="0">
                <a:solidFill>
                  <a:prstClr val="black"/>
                </a:solidFill>
                <a:latin typeface="Times  New Roman"/>
                <a:ea typeface="楷体" panose="02010609060101010101" pitchFamily="49" charset="-122"/>
              </a:rPr>
              <a:t>4</a:t>
            </a:r>
            <a:r>
              <a:rPr lang="zh-CN" altLang="en-US" sz="2400" dirty="0">
                <a:solidFill>
                  <a:prstClr val="black"/>
                </a:solidFill>
                <a:latin typeface="Times  New Roman"/>
                <a:ea typeface="楷体" panose="02010609060101010101" pitchFamily="49" charset="-122"/>
              </a:rPr>
              <a:t>♀</a:t>
            </a:r>
            <a:r>
              <a:rPr lang="zh-CN" altLang="en-US" sz="2400" dirty="0">
                <a:solidFill>
                  <a:prstClr val="black"/>
                </a:solidFill>
                <a:latin typeface="楷体" panose="02010609060101010101" pitchFamily="49" charset="-122"/>
                <a:ea typeface="楷体" panose="02010609060101010101" pitchFamily="49" charset="-122"/>
              </a:rPr>
              <a:t>）</a:t>
            </a:r>
            <a:endParaRPr lang="en-US" altLang="zh-CN" sz="2400" dirty="0">
              <a:latin typeface="楷体" panose="02010609060101010101" pitchFamily="49" charset="-122"/>
              <a:ea typeface="楷体" panose="020106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补充</a:t>
            </a:r>
          </a:p>
        </p:txBody>
      </p:sp>
      <p:pic>
        <p:nvPicPr>
          <p:cNvPr id="14" name="图片 13">
            <a:extLst>
              <a:ext uri="{FF2B5EF4-FFF2-40B4-BE49-F238E27FC236}">
                <a16:creationId xmlns:a16="http://schemas.microsoft.com/office/drawing/2014/main" id="{F1C4F36D-29AE-5A57-99F1-0C1C26710BA4}"/>
              </a:ext>
            </a:extLst>
          </p:cNvPr>
          <p:cNvPicPr>
            <a:picLocks noChangeAspect="1"/>
          </p:cNvPicPr>
          <p:nvPr/>
        </p:nvPicPr>
        <p:blipFill>
          <a:blip r:embed="rId3"/>
          <a:stretch>
            <a:fillRect/>
          </a:stretch>
        </p:blipFill>
        <p:spPr>
          <a:xfrm>
            <a:off x="6594277" y="4291574"/>
            <a:ext cx="4447059" cy="2520000"/>
          </a:xfrm>
          <a:prstGeom prst="rect">
            <a:avLst/>
          </a:prstGeom>
        </p:spPr>
      </p:pic>
      <p:pic>
        <p:nvPicPr>
          <p:cNvPr id="15" name="图片 14">
            <a:extLst>
              <a:ext uri="{FF2B5EF4-FFF2-40B4-BE49-F238E27FC236}">
                <a16:creationId xmlns:a16="http://schemas.microsoft.com/office/drawing/2014/main" id="{833F0F6B-FBAF-D021-DE10-221E58045A8A}"/>
              </a:ext>
            </a:extLst>
          </p:cNvPr>
          <p:cNvPicPr>
            <a:picLocks noChangeAspect="1"/>
          </p:cNvPicPr>
          <p:nvPr/>
        </p:nvPicPr>
        <p:blipFill>
          <a:blip r:embed="rId4"/>
          <a:stretch>
            <a:fillRect/>
          </a:stretch>
        </p:blipFill>
        <p:spPr>
          <a:xfrm>
            <a:off x="6710397" y="1992283"/>
            <a:ext cx="3811765" cy="2160000"/>
          </a:xfrm>
          <a:prstGeom prst="rect">
            <a:avLst/>
          </a:prstGeom>
        </p:spPr>
      </p:pic>
      <p:pic>
        <p:nvPicPr>
          <p:cNvPr id="16" name="图片 15">
            <a:extLst>
              <a:ext uri="{FF2B5EF4-FFF2-40B4-BE49-F238E27FC236}">
                <a16:creationId xmlns:a16="http://schemas.microsoft.com/office/drawing/2014/main" id="{D0DBB931-A8BC-318E-D548-AD016EDE27AA}"/>
              </a:ext>
            </a:extLst>
          </p:cNvPr>
          <p:cNvPicPr>
            <a:picLocks noChangeAspect="1"/>
          </p:cNvPicPr>
          <p:nvPr/>
        </p:nvPicPr>
        <p:blipFill>
          <a:blip r:embed="rId5"/>
          <a:stretch>
            <a:fillRect/>
          </a:stretch>
        </p:blipFill>
        <p:spPr>
          <a:xfrm>
            <a:off x="986947" y="2313486"/>
            <a:ext cx="3811765" cy="2160000"/>
          </a:xfrm>
          <a:prstGeom prst="rect">
            <a:avLst/>
          </a:prstGeom>
        </p:spPr>
      </p:pic>
      <p:graphicFrame>
        <p:nvGraphicFramePr>
          <p:cNvPr id="19" name="图表 18">
            <a:extLst>
              <a:ext uri="{FF2B5EF4-FFF2-40B4-BE49-F238E27FC236}">
                <a16:creationId xmlns:a16="http://schemas.microsoft.com/office/drawing/2014/main" id="{B0751395-DD2A-9845-1A7A-45D832BD4BB5}"/>
              </a:ext>
            </a:extLst>
          </p:cNvPr>
          <p:cNvGraphicFramePr>
            <a:graphicFrameLocks/>
          </p:cNvGraphicFramePr>
          <p:nvPr>
            <p:extLst>
              <p:ext uri="{D42A27DB-BD31-4B8C-83A1-F6EECF244321}">
                <p14:modId xmlns:p14="http://schemas.microsoft.com/office/powerpoint/2010/main" val="586119413"/>
              </p:ext>
            </p:extLst>
          </p:nvPr>
        </p:nvGraphicFramePr>
        <p:xfrm>
          <a:off x="335360" y="4472006"/>
          <a:ext cx="5631795" cy="238599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4093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25</a:t>
            </a:fld>
            <a:endParaRPr lang="zh-CN" altLang="en-US" sz="2000" dirty="0">
              <a:solidFill>
                <a:prstClr val="black"/>
              </a:solidFill>
              <a:latin typeface="Century Gothic" panose="020B0502020202020204"/>
              <a:ea typeface="幼圆" panose="02010509060101010101" pitchFamily="49" charset="-122"/>
            </a:endParaRPr>
          </a:p>
        </p:txBody>
      </p:sp>
      <p:sp>
        <p:nvSpPr>
          <p:cNvPr id="5" name="TextBox 89">
            <a:extLst>
              <a:ext uri="{FF2B5EF4-FFF2-40B4-BE49-F238E27FC236}">
                <a16:creationId xmlns:a16="http://schemas.microsoft.com/office/drawing/2014/main" id="{F0809015-EE36-7D9D-1F03-3B6B01E0B3FC}"/>
              </a:ext>
            </a:extLst>
          </p:cNvPr>
          <p:cNvSpPr txBox="1"/>
          <p:nvPr/>
        </p:nvSpPr>
        <p:spPr>
          <a:xfrm>
            <a:off x="9230054" y="4942360"/>
            <a:ext cx="2117887" cy="830997"/>
          </a:xfrm>
          <a:prstGeom prst="rect">
            <a:avLst/>
          </a:prstGeom>
          <a:noFill/>
        </p:spPr>
        <p:txBody>
          <a:bodyPr wrap="none" rtlCol="0">
            <a:spAutoFit/>
          </a:bodyPr>
          <a:lstStyle/>
          <a:p>
            <a:pPr algn="r"/>
            <a:r>
              <a:rPr lang="zh-CN" altLang="en-US" sz="2400" b="1" dirty="0">
                <a:solidFill>
                  <a:schemeClr val="tx1">
                    <a:lumMod val="75000"/>
                    <a:lumOff val="25000"/>
                  </a:schemeClr>
                </a:solidFill>
                <a:latin typeface="华文楷体" panose="02010600040101010101" pitchFamily="2" charset="-122"/>
                <a:ea typeface="华文楷体" panose="02010600040101010101" pitchFamily="2" charset="-122"/>
              </a:rPr>
              <a:t>杨鑫</a:t>
            </a:r>
            <a:endParaRPr lang="en-US" altLang="zh-CN" sz="2400" b="1" dirty="0">
              <a:solidFill>
                <a:schemeClr val="tx1">
                  <a:lumMod val="75000"/>
                  <a:lumOff val="25000"/>
                </a:schemeClr>
              </a:solidFill>
              <a:latin typeface="华文楷体" panose="02010600040101010101" pitchFamily="2" charset="-122"/>
              <a:ea typeface="华文楷体" panose="02010600040101010101" pitchFamily="2" charset="-122"/>
            </a:endParaRPr>
          </a:p>
          <a:p>
            <a:pPr algn="r"/>
            <a:r>
              <a:rPr lang="en-US" altLang="zh-CN" sz="2400" b="1" dirty="0">
                <a:solidFill>
                  <a:schemeClr val="tx1">
                    <a:lumMod val="75000"/>
                    <a:lumOff val="25000"/>
                  </a:schemeClr>
                </a:solidFill>
                <a:latin typeface="华文楷体" panose="02010600040101010101" pitchFamily="2" charset="-122"/>
                <a:ea typeface="华文楷体" panose="02010600040101010101" pitchFamily="2" charset="-122"/>
              </a:rPr>
              <a:t>2023</a:t>
            </a:r>
            <a:r>
              <a:rPr lang="zh-CN" altLang="en-US" sz="2400" b="1" dirty="0">
                <a:solidFill>
                  <a:schemeClr val="tx1">
                    <a:lumMod val="75000"/>
                    <a:lumOff val="25000"/>
                  </a:schemeClr>
                </a:solidFill>
                <a:latin typeface="华文楷体" panose="02010600040101010101" pitchFamily="2" charset="-122"/>
                <a:ea typeface="华文楷体" panose="02010600040101010101" pitchFamily="2" charset="-122"/>
              </a:rPr>
              <a:t>年</a:t>
            </a:r>
            <a:r>
              <a:rPr lang="en-US" altLang="zh-CN" sz="2400" b="1" dirty="0">
                <a:solidFill>
                  <a:schemeClr val="tx1">
                    <a:lumMod val="75000"/>
                    <a:lumOff val="25000"/>
                  </a:schemeClr>
                </a:solidFill>
                <a:latin typeface="华文楷体" panose="02010600040101010101" pitchFamily="2" charset="-122"/>
                <a:ea typeface="华文楷体" panose="02010600040101010101" pitchFamily="2" charset="-122"/>
              </a:rPr>
              <a:t>12</a:t>
            </a:r>
            <a:r>
              <a:rPr lang="zh-CN" altLang="en-US" sz="2400" b="1" dirty="0">
                <a:solidFill>
                  <a:schemeClr val="tx1">
                    <a:lumMod val="75000"/>
                    <a:lumOff val="25000"/>
                  </a:schemeClr>
                </a:solidFill>
                <a:latin typeface="华文楷体" panose="02010600040101010101" pitchFamily="2" charset="-122"/>
                <a:ea typeface="华文楷体" panose="02010600040101010101" pitchFamily="2" charset="-122"/>
              </a:rPr>
              <a:t>月</a:t>
            </a:r>
            <a:r>
              <a:rPr lang="en-US" altLang="zh-CN" sz="2400" b="1" dirty="0">
                <a:solidFill>
                  <a:schemeClr val="tx1">
                    <a:lumMod val="75000"/>
                    <a:lumOff val="25000"/>
                  </a:schemeClr>
                </a:solidFill>
                <a:latin typeface="华文楷体" panose="02010600040101010101" pitchFamily="2" charset="-122"/>
                <a:ea typeface="华文楷体" panose="02010600040101010101" pitchFamily="2" charset="-122"/>
              </a:rPr>
              <a:t>4</a:t>
            </a:r>
            <a:r>
              <a:rPr lang="zh-CN" altLang="en-US" sz="2400" b="1" dirty="0">
                <a:solidFill>
                  <a:schemeClr val="tx1">
                    <a:lumMod val="75000"/>
                    <a:lumOff val="25000"/>
                  </a:schemeClr>
                </a:solidFill>
                <a:latin typeface="华文楷体" panose="02010600040101010101" pitchFamily="2" charset="-122"/>
                <a:ea typeface="华文楷体" panose="02010600040101010101" pitchFamily="2" charset="-122"/>
              </a:rPr>
              <a:t>日</a:t>
            </a:r>
          </a:p>
        </p:txBody>
      </p:sp>
      <p:cxnSp>
        <p:nvCxnSpPr>
          <p:cNvPr id="7" name="直接连接符 6">
            <a:extLst>
              <a:ext uri="{FF2B5EF4-FFF2-40B4-BE49-F238E27FC236}">
                <a16:creationId xmlns:a16="http://schemas.microsoft.com/office/drawing/2014/main" id="{4D274D9C-33AA-EB56-316E-ECB4157AA97B}"/>
              </a:ext>
            </a:extLst>
          </p:cNvPr>
          <p:cNvCxnSpPr/>
          <p:nvPr/>
        </p:nvCxnSpPr>
        <p:spPr>
          <a:xfrm>
            <a:off x="9425301" y="4851112"/>
            <a:ext cx="181395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5">
            <a:extLst>
              <a:ext uri="{FF2B5EF4-FFF2-40B4-BE49-F238E27FC236}">
                <a16:creationId xmlns:a16="http://schemas.microsoft.com/office/drawing/2014/main" id="{B09452E1-3B3F-D7D0-8463-65FDF87E954A}"/>
              </a:ext>
            </a:extLst>
          </p:cNvPr>
          <p:cNvSpPr txBox="1"/>
          <p:nvPr/>
        </p:nvSpPr>
        <p:spPr>
          <a:xfrm>
            <a:off x="9624392" y="3994323"/>
            <a:ext cx="1415772" cy="830997"/>
          </a:xfrm>
          <a:prstGeom prst="rect">
            <a:avLst/>
          </a:prstGeom>
          <a:noFill/>
        </p:spPr>
        <p:txBody>
          <a:bodyPr wrap="none" rtlCol="0">
            <a:spAutoFit/>
          </a:bodyPr>
          <a:lstStyle/>
          <a:p>
            <a:pPr algn="r"/>
            <a:r>
              <a:rPr lang="zh-CN" altLang="en-US" sz="4800" b="1" dirty="0">
                <a:solidFill>
                  <a:schemeClr val="tx1">
                    <a:lumMod val="75000"/>
                    <a:lumOff val="25000"/>
                  </a:schemeClr>
                </a:solidFill>
                <a:latin typeface="华文楷体" panose="02010600040101010101" pitchFamily="2" charset="-122"/>
                <a:ea typeface="华文楷体" panose="02010600040101010101" pitchFamily="2" charset="-122"/>
              </a:rPr>
              <a:t>谢谢</a:t>
            </a:r>
          </a:p>
        </p:txBody>
      </p:sp>
      <p:sp>
        <p:nvSpPr>
          <p:cNvPr id="2" name="文本框 1">
            <a:extLst>
              <a:ext uri="{FF2B5EF4-FFF2-40B4-BE49-F238E27FC236}">
                <a16:creationId xmlns:a16="http://schemas.microsoft.com/office/drawing/2014/main" id="{7F9E3F8B-B4E9-B876-AD4B-CBD4FC64BC8C}"/>
              </a:ext>
            </a:extLst>
          </p:cNvPr>
          <p:cNvSpPr txBox="1"/>
          <p:nvPr/>
        </p:nvSpPr>
        <p:spPr>
          <a:xfrm>
            <a:off x="13557" y="1071274"/>
            <a:ext cx="8602723" cy="1222579"/>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鸣谢</a:t>
            </a:r>
            <a:endParaRPr lang="en-US" altLang="zh-CN" sz="2800" b="1" dirty="0">
              <a:solidFill>
                <a:prstClr val="black"/>
              </a:solidFill>
              <a:latin typeface="Times  New Roman"/>
              <a:ea typeface="楷体" panose="02010609060101010101" pitchFamily="49" charset="-122"/>
            </a:endParaRPr>
          </a:p>
          <a:p>
            <a:pPr marL="800100" lvl="1" indent="-342900">
              <a:lnSpc>
                <a:spcPct val="150000"/>
              </a:lnSpc>
              <a:buFont typeface="Wingdings" panose="05000000000000000000" pitchFamily="2" charset="2"/>
              <a:buChar char="Ø"/>
              <a:defRPr/>
            </a:pPr>
            <a:r>
              <a:rPr lang="zh-CN" altLang="en-US" sz="2400" b="1" dirty="0">
                <a:solidFill>
                  <a:prstClr val="black"/>
                </a:solidFill>
                <a:latin typeface="Times  New Roman"/>
                <a:ea typeface="楷体" panose="02010609060101010101" pitchFamily="49" charset="-122"/>
              </a:rPr>
              <a:t>感谢王瀚晨师兄提供了大部分的文献及资料</a:t>
            </a:r>
            <a:endParaRPr lang="en-US" altLang="zh-CN" sz="2400" b="1" dirty="0">
              <a:solidFill>
                <a:prstClr val="black"/>
              </a:solidFill>
              <a:latin typeface="楷体" panose="02010609060101010101" pitchFamily="49" charset="-122"/>
              <a:ea typeface="楷体" panose="02010609060101010101" pitchFamily="49" charset="-122"/>
            </a:endParaRPr>
          </a:p>
        </p:txBody>
      </p:sp>
      <p:sp>
        <p:nvSpPr>
          <p:cNvPr id="3" name="文本框 2">
            <a:extLst>
              <a:ext uri="{FF2B5EF4-FFF2-40B4-BE49-F238E27FC236}">
                <a16:creationId xmlns:a16="http://schemas.microsoft.com/office/drawing/2014/main" id="{5A9B3A0F-D1DE-4A0A-DC65-045CE81FB22A}"/>
              </a:ext>
            </a:extLst>
          </p:cNvPr>
          <p:cNvSpPr txBox="1"/>
          <p:nvPr/>
        </p:nvSpPr>
        <p:spPr>
          <a:xfrm>
            <a:off x="35361" y="2446253"/>
            <a:ext cx="8602723" cy="3282117"/>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主要参考文献</a:t>
            </a:r>
            <a:endParaRPr lang="en-US" altLang="zh-CN" sz="2800" b="1" dirty="0">
              <a:solidFill>
                <a:prstClr val="black"/>
              </a:solidFill>
              <a:latin typeface="Times  New Roman"/>
              <a:ea typeface="楷体" panose="02010609060101010101" pitchFamily="49" charset="-122"/>
            </a:endParaRPr>
          </a:p>
          <a:p>
            <a:pPr marL="800100" lvl="1" indent="-342900">
              <a:lnSpc>
                <a:spcPct val="150000"/>
              </a:lnSpc>
              <a:buFont typeface="Wingdings" panose="05000000000000000000" pitchFamily="2" charset="2"/>
              <a:buChar char="Ø"/>
              <a:defRPr/>
            </a:pPr>
            <a:r>
              <a:rPr lang="en-US" altLang="zh-CN" sz="1400" dirty="0">
                <a:solidFill>
                  <a:prstClr val="black"/>
                </a:solidFill>
                <a:latin typeface="Times  New Roman"/>
                <a:ea typeface="楷体" panose="02010609060101010101" pitchFamily="49" charset="-122"/>
              </a:rPr>
              <a:t>Vaswani A, </a:t>
            </a:r>
            <a:r>
              <a:rPr lang="en-US" altLang="zh-CN" sz="1400" dirty="0" err="1">
                <a:solidFill>
                  <a:prstClr val="black"/>
                </a:solidFill>
                <a:latin typeface="Times  New Roman"/>
                <a:ea typeface="楷体" panose="02010609060101010101" pitchFamily="49" charset="-122"/>
              </a:rPr>
              <a:t>Shazeer</a:t>
            </a:r>
            <a:r>
              <a:rPr lang="en-US" altLang="zh-CN" sz="1400" dirty="0">
                <a:solidFill>
                  <a:prstClr val="black"/>
                </a:solidFill>
                <a:latin typeface="Times  New Roman"/>
                <a:ea typeface="楷体" panose="02010609060101010101" pitchFamily="49" charset="-122"/>
              </a:rPr>
              <a:t> N, Parmar N, et al. Attention is all you need[J]. Advances in neural information processing systems, 2017, 30.</a:t>
            </a:r>
          </a:p>
          <a:p>
            <a:pPr marL="800100" lvl="1" indent="-342900">
              <a:lnSpc>
                <a:spcPct val="150000"/>
              </a:lnSpc>
              <a:buFont typeface="Wingdings" panose="05000000000000000000" pitchFamily="2" charset="2"/>
              <a:buChar char="Ø"/>
              <a:defRPr/>
            </a:pPr>
            <a:r>
              <a:rPr lang="en-US" altLang="zh-CN" sz="1400" dirty="0">
                <a:solidFill>
                  <a:prstClr val="black"/>
                </a:solidFill>
                <a:latin typeface="Times  New Roman"/>
                <a:ea typeface="楷体" panose="02010609060101010101" pitchFamily="49" charset="-122"/>
              </a:rPr>
              <a:t>Yang J, Jin H, Tang R, et al. Harnessing the power of </a:t>
            </a:r>
            <a:r>
              <a:rPr lang="en-US" altLang="zh-CN" sz="1400" dirty="0" err="1">
                <a:solidFill>
                  <a:prstClr val="black"/>
                </a:solidFill>
                <a:latin typeface="Times  New Roman"/>
                <a:ea typeface="楷体" panose="02010609060101010101" pitchFamily="49" charset="-122"/>
              </a:rPr>
              <a:t>llms</a:t>
            </a:r>
            <a:r>
              <a:rPr lang="en-US" altLang="zh-CN" sz="1400" dirty="0">
                <a:solidFill>
                  <a:prstClr val="black"/>
                </a:solidFill>
                <a:latin typeface="Times  New Roman"/>
                <a:ea typeface="楷体" panose="02010609060101010101" pitchFamily="49" charset="-122"/>
              </a:rPr>
              <a:t> in practice: A survey on </a:t>
            </a:r>
            <a:r>
              <a:rPr lang="en-US" altLang="zh-CN" sz="1400" dirty="0" err="1">
                <a:solidFill>
                  <a:prstClr val="black"/>
                </a:solidFill>
                <a:latin typeface="Times  New Roman"/>
                <a:ea typeface="楷体" panose="02010609060101010101" pitchFamily="49" charset="-122"/>
              </a:rPr>
              <a:t>chatgpt</a:t>
            </a:r>
            <a:r>
              <a:rPr lang="en-US" altLang="zh-CN" sz="1400" dirty="0">
                <a:solidFill>
                  <a:prstClr val="black"/>
                </a:solidFill>
                <a:latin typeface="Times  New Roman"/>
                <a:ea typeface="楷体" panose="02010609060101010101" pitchFamily="49" charset="-122"/>
              </a:rPr>
              <a:t> and beyond[J]. </a:t>
            </a:r>
            <a:r>
              <a:rPr lang="en-US" altLang="zh-CN" sz="1400" dirty="0" err="1">
                <a:solidFill>
                  <a:prstClr val="black"/>
                </a:solidFill>
                <a:latin typeface="Times  New Roman"/>
                <a:ea typeface="楷体" panose="02010609060101010101" pitchFamily="49" charset="-122"/>
              </a:rPr>
              <a:t>arXiv</a:t>
            </a:r>
            <a:r>
              <a:rPr lang="en-US" altLang="zh-CN" sz="1400" dirty="0">
                <a:solidFill>
                  <a:prstClr val="black"/>
                </a:solidFill>
                <a:latin typeface="Times  New Roman"/>
                <a:ea typeface="楷体" panose="02010609060101010101" pitchFamily="49" charset="-122"/>
              </a:rPr>
              <a:t> preprint arXiv:2304.13712, 2023.</a:t>
            </a:r>
          </a:p>
          <a:p>
            <a:pPr marL="800100" lvl="1" indent="-342900">
              <a:lnSpc>
                <a:spcPct val="150000"/>
              </a:lnSpc>
              <a:buFont typeface="Wingdings" panose="05000000000000000000" pitchFamily="2" charset="2"/>
              <a:buChar char="Ø"/>
              <a:defRPr/>
            </a:pPr>
            <a:r>
              <a:rPr lang="en-US" altLang="zh-CN" sz="1400" dirty="0">
                <a:solidFill>
                  <a:prstClr val="black"/>
                </a:solidFill>
                <a:latin typeface="Times  New Roman"/>
                <a:ea typeface="楷体" panose="02010609060101010101" pitchFamily="49" charset="-122"/>
              </a:rPr>
              <a:t>Liang W, Zhang Y, Cao H, et al. Can large language models provide useful feedback on research papers? A large-scale empirical analysis[J]. </a:t>
            </a:r>
            <a:r>
              <a:rPr lang="en-US" altLang="zh-CN" sz="1400" dirty="0" err="1">
                <a:solidFill>
                  <a:prstClr val="black"/>
                </a:solidFill>
                <a:latin typeface="Times  New Roman"/>
                <a:ea typeface="楷体" panose="02010609060101010101" pitchFamily="49" charset="-122"/>
              </a:rPr>
              <a:t>arXiv</a:t>
            </a:r>
            <a:r>
              <a:rPr lang="en-US" altLang="zh-CN" sz="1400" dirty="0">
                <a:solidFill>
                  <a:prstClr val="black"/>
                </a:solidFill>
                <a:latin typeface="Times  New Roman"/>
                <a:ea typeface="楷体" panose="02010609060101010101" pitchFamily="49" charset="-122"/>
              </a:rPr>
              <a:t> preprint arXiv:2310.01783, 2023.</a:t>
            </a:r>
          </a:p>
          <a:p>
            <a:pPr marL="800100" lvl="1" indent="-342900">
              <a:lnSpc>
                <a:spcPct val="150000"/>
              </a:lnSpc>
              <a:buFont typeface="Wingdings" panose="05000000000000000000" pitchFamily="2" charset="2"/>
              <a:buChar char="Ø"/>
              <a:defRPr/>
            </a:pPr>
            <a:r>
              <a:rPr lang="en-US" altLang="zh-CN" sz="1400" dirty="0">
                <a:hlinkClick r:id="rId3"/>
              </a:rPr>
              <a:t>ChatGPT </a:t>
            </a:r>
            <a:r>
              <a:rPr lang="zh-CN" altLang="en-US" sz="1400" dirty="0">
                <a:hlinkClick r:id="rId3"/>
              </a:rPr>
              <a:t>元年：野心，战略，以及绕不开的困难｜</a:t>
            </a:r>
            <a:r>
              <a:rPr lang="en-US" altLang="zh-CN" sz="1400" dirty="0">
                <a:hlinkClick r:id="rId3"/>
              </a:rPr>
              <a:t>TECH TUESDAY (qq.com)</a:t>
            </a:r>
            <a:endParaRPr lang="en-US" altLang="zh-CN" sz="1400" dirty="0"/>
          </a:p>
          <a:p>
            <a:pPr marL="800100" lvl="1" indent="-342900">
              <a:lnSpc>
                <a:spcPct val="150000"/>
              </a:lnSpc>
              <a:buFont typeface="Wingdings" panose="05000000000000000000" pitchFamily="2" charset="2"/>
              <a:buChar char="Ø"/>
              <a:defRPr/>
            </a:pPr>
            <a:r>
              <a:rPr lang="zh-CN" altLang="en-US" sz="1400" dirty="0"/>
              <a:t>人工通用智能的星星之火</a:t>
            </a:r>
            <a:r>
              <a:rPr lang="en-US" altLang="zh-CN" sz="1400" dirty="0"/>
              <a:t>-GPT-4</a:t>
            </a:r>
            <a:r>
              <a:rPr lang="zh-CN" altLang="en-US" sz="1400" dirty="0"/>
              <a:t>的早期实验</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4A919A39-2825-2D37-CF90-170A635B3711}"/>
              </a:ext>
            </a:extLst>
          </p:cNvPr>
          <p:cNvPicPr>
            <a:picLocks noChangeAspect="1"/>
          </p:cNvPicPr>
          <p:nvPr/>
        </p:nvPicPr>
        <p:blipFill rotWithShape="1">
          <a:blip r:embed="rId4">
            <a:extLst>
              <a:ext uri="{28A0092B-C50C-407E-A947-70E740481C1C}">
                <a14:useLocalDpi xmlns:a14="http://schemas.microsoft.com/office/drawing/2010/main" val="0"/>
              </a:ext>
            </a:extLst>
          </a:blip>
          <a:srcRect b="12660"/>
          <a:stretch/>
        </p:blipFill>
        <p:spPr>
          <a:xfrm>
            <a:off x="8302977" y="1182929"/>
            <a:ext cx="3505504" cy="2030047"/>
          </a:xfrm>
          <a:prstGeom prst="rect">
            <a:avLst/>
          </a:prstGeom>
        </p:spPr>
      </p:pic>
    </p:spTree>
    <p:extLst>
      <p:ext uri="{BB962C8B-B14F-4D97-AF65-F5344CB8AC3E}">
        <p14:creationId xmlns:p14="http://schemas.microsoft.com/office/powerpoint/2010/main" val="121741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3</a:t>
            </a:fld>
            <a:endParaRPr lang="zh-CN" altLang="en-US" sz="2000" dirty="0">
              <a:solidFill>
                <a:prstClr val="black"/>
              </a:solidFill>
              <a:latin typeface="Century Gothic" panose="020B0502020202020204"/>
              <a:ea typeface="幼圆" panose="02010509060101010101" pitchFamily="49" charset="-122"/>
            </a:endParaRPr>
          </a:p>
        </p:txBody>
      </p:sp>
      <p:pic>
        <p:nvPicPr>
          <p:cNvPr id="7" name="图片 6">
            <a:extLst>
              <a:ext uri="{FF2B5EF4-FFF2-40B4-BE49-F238E27FC236}">
                <a16:creationId xmlns:a16="http://schemas.microsoft.com/office/drawing/2014/main" id="{B327BE31-184A-D009-832E-0402BA37EBBE}"/>
              </a:ext>
            </a:extLst>
          </p:cNvPr>
          <p:cNvPicPr>
            <a:picLocks noChangeAspect="1"/>
          </p:cNvPicPr>
          <p:nvPr/>
        </p:nvPicPr>
        <p:blipFill>
          <a:blip r:embed="rId3"/>
          <a:stretch>
            <a:fillRect/>
          </a:stretch>
        </p:blipFill>
        <p:spPr>
          <a:xfrm>
            <a:off x="0" y="1098000"/>
            <a:ext cx="11271149" cy="5760000"/>
          </a:xfrm>
          <a:prstGeom prst="rect">
            <a:avLst/>
          </a:prstGeom>
        </p:spPr>
      </p:pic>
      <p:sp>
        <p:nvSpPr>
          <p:cNvPr id="3" name="文本框 2">
            <a:extLst>
              <a:ext uri="{FF2B5EF4-FFF2-40B4-BE49-F238E27FC236}">
                <a16:creationId xmlns:a16="http://schemas.microsoft.com/office/drawing/2014/main" id="{F532C8C2-3426-2B4F-64F5-AA1407D759E5}"/>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简介</a:t>
            </a:r>
          </a:p>
        </p:txBody>
      </p:sp>
      <p:sp>
        <p:nvSpPr>
          <p:cNvPr id="2" name="矩形 1">
            <a:extLst>
              <a:ext uri="{FF2B5EF4-FFF2-40B4-BE49-F238E27FC236}">
                <a16:creationId xmlns:a16="http://schemas.microsoft.com/office/drawing/2014/main" id="{542CF2BD-5683-8EB2-9151-0E066C6E1349}"/>
              </a:ext>
            </a:extLst>
          </p:cNvPr>
          <p:cNvSpPr/>
          <p:nvPr/>
        </p:nvSpPr>
        <p:spPr>
          <a:xfrm>
            <a:off x="516407" y="4909978"/>
            <a:ext cx="3573376" cy="13681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3531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F10E536-FB2F-E126-8FBB-139A8AB20ADE}"/>
              </a:ext>
            </a:extLst>
          </p:cNvPr>
          <p:cNvPicPr>
            <a:picLocks noChangeAspect="1"/>
          </p:cNvPicPr>
          <p:nvPr/>
        </p:nvPicPr>
        <p:blipFill>
          <a:blip r:embed="rId3"/>
          <a:stretch>
            <a:fillRect/>
          </a:stretch>
        </p:blipFill>
        <p:spPr>
          <a:xfrm>
            <a:off x="9088404" y="1789456"/>
            <a:ext cx="2912252" cy="4297920"/>
          </a:xfrm>
          <a:prstGeom prst="rect">
            <a:avLst/>
          </a:prstGeom>
        </p:spPr>
      </p:pic>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4</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起源</a:t>
            </a:r>
          </a:p>
        </p:txBody>
      </p:sp>
      <p:sp>
        <p:nvSpPr>
          <p:cNvPr id="5" name="文本框 4">
            <a:extLst>
              <a:ext uri="{FF2B5EF4-FFF2-40B4-BE49-F238E27FC236}">
                <a16:creationId xmlns:a16="http://schemas.microsoft.com/office/drawing/2014/main" id="{559DA51B-8739-14C5-5DB1-BB291B61CAAA}"/>
              </a:ext>
            </a:extLst>
          </p:cNvPr>
          <p:cNvSpPr txBox="1"/>
          <p:nvPr/>
        </p:nvSpPr>
        <p:spPr>
          <a:xfrm>
            <a:off x="13557" y="1071274"/>
            <a:ext cx="11987099"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a:t>
            </a:r>
            <a:r>
              <a:rPr lang="en-US" altLang="zh-CN" sz="2800" b="1" dirty="0">
                <a:solidFill>
                  <a:prstClr val="black"/>
                </a:solidFill>
                <a:latin typeface="Times  New Roman"/>
                <a:ea typeface="楷体" panose="02010609060101010101" pitchFamily="49" charset="-122"/>
              </a:rPr>
              <a:t>Attention is All You Need</a:t>
            </a:r>
            <a:r>
              <a:rPr lang="zh-CN" altLang="en-US" sz="2800" b="1" dirty="0">
                <a:solidFill>
                  <a:prstClr val="black"/>
                </a:solidFill>
                <a:latin typeface="Times  New Roman"/>
                <a:ea typeface="楷体" panose="02010609060101010101" pitchFamily="49" charset="-122"/>
              </a:rPr>
              <a:t>”</a:t>
            </a:r>
            <a:r>
              <a:rPr lang="zh-CN" altLang="en-US" sz="2800" b="1" dirty="0">
                <a:solidFill>
                  <a:prstClr val="black"/>
                </a:solidFill>
                <a:latin typeface="楷体" panose="02010609060101010101" pitchFamily="49" charset="-122"/>
                <a:ea typeface="楷体" panose="02010609060101010101" pitchFamily="49" charset="-122"/>
              </a:rPr>
              <a:t>：</a:t>
            </a:r>
            <a:r>
              <a:rPr lang="en-US" altLang="zh-CN" sz="2800" b="1" dirty="0">
                <a:solidFill>
                  <a:prstClr val="black"/>
                </a:solidFill>
                <a:latin typeface="Times  New Roman"/>
                <a:ea typeface="楷体" panose="02010609060101010101" pitchFamily="49" charset="-122"/>
              </a:rPr>
              <a:t>Transformer</a:t>
            </a:r>
            <a:r>
              <a:rPr lang="zh-CN" altLang="en-US" sz="2800" b="1" dirty="0">
                <a:solidFill>
                  <a:prstClr val="black"/>
                </a:solidFill>
                <a:latin typeface="楷体" panose="02010609060101010101" pitchFamily="49" charset="-122"/>
                <a:ea typeface="楷体" panose="02010609060101010101" pitchFamily="49" charset="-122"/>
              </a:rPr>
              <a:t>模型</a:t>
            </a:r>
            <a:endParaRPr lang="en-US" altLang="zh-CN" sz="2400" b="1" dirty="0">
              <a:solidFill>
                <a:prstClr val="black"/>
              </a:solidFill>
              <a:latin typeface="楷体" panose="02010609060101010101" pitchFamily="49" charset="-122"/>
              <a:ea typeface="楷体" panose="02010609060101010101" pitchFamily="49" charset="-122"/>
            </a:endParaRPr>
          </a:p>
        </p:txBody>
      </p:sp>
      <p:sp>
        <p:nvSpPr>
          <p:cNvPr id="7" name="文本框 6">
            <a:extLst>
              <a:ext uri="{FF2B5EF4-FFF2-40B4-BE49-F238E27FC236}">
                <a16:creationId xmlns:a16="http://schemas.microsoft.com/office/drawing/2014/main" id="{56048640-08FB-8B5D-DFC7-3D746A900F99}"/>
              </a:ext>
            </a:extLst>
          </p:cNvPr>
          <p:cNvSpPr txBox="1"/>
          <p:nvPr/>
        </p:nvSpPr>
        <p:spPr>
          <a:xfrm>
            <a:off x="4771893" y="1826370"/>
            <a:ext cx="4190730" cy="18792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并行计算力   </a:t>
            </a:r>
            <a:r>
              <a:rPr lang="en-US" altLang="zh-CN" sz="2000" dirty="0">
                <a:solidFill>
                  <a:prstClr val="black"/>
                </a:solidFill>
                <a:latin typeface="楷体" panose="02010609060101010101" pitchFamily="49" charset="-122"/>
                <a:ea typeface="楷体" panose="02010609060101010101" pitchFamily="49" charset="-122"/>
                <a:sym typeface="Wingdings" panose="05000000000000000000" pitchFamily="2" charset="2"/>
              </a:rPr>
              <a:t></a:t>
            </a:r>
            <a:r>
              <a:rPr lang="en-US" altLang="zh-CN" sz="2000" dirty="0">
                <a:solidFill>
                  <a:prstClr val="black"/>
                </a:solidFill>
                <a:latin typeface="楷体" panose="02010609060101010101" pitchFamily="49" charset="-122"/>
                <a:ea typeface="楷体" panose="02010609060101010101" pitchFamily="49" charset="-122"/>
              </a:rPr>
              <a:t>“</a:t>
            </a:r>
            <a:r>
              <a:rPr lang="zh-CN" altLang="en-US" sz="2000" dirty="0">
                <a:solidFill>
                  <a:prstClr val="black"/>
                </a:solidFill>
                <a:latin typeface="楷体" panose="02010609060101010101" pitchFamily="49" charset="-122"/>
                <a:ea typeface="楷体" panose="02010609060101010101" pitchFamily="49" charset="-122"/>
              </a:rPr>
              <a:t>分散式思维”</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自注意力机制 </a:t>
            </a:r>
            <a:r>
              <a:rPr lang="en-US" altLang="zh-CN" sz="2000" dirty="0">
                <a:solidFill>
                  <a:prstClr val="black"/>
                </a:solidFill>
                <a:latin typeface="楷体" panose="02010609060101010101" pitchFamily="49" charset="-122"/>
                <a:ea typeface="楷体" panose="02010609060101010101" pitchFamily="49" charset="-122"/>
                <a:sym typeface="Wingdings" panose="05000000000000000000" pitchFamily="2" charset="2"/>
              </a:rPr>
              <a:t></a:t>
            </a:r>
            <a:r>
              <a:rPr lang="en-US" altLang="zh-CN" sz="2000" dirty="0">
                <a:solidFill>
                  <a:prstClr val="black"/>
                </a:solidFill>
                <a:latin typeface="楷体" panose="02010609060101010101" pitchFamily="49" charset="-122"/>
                <a:ea typeface="楷体" panose="02010609060101010101" pitchFamily="49" charset="-122"/>
              </a:rPr>
              <a:t>“</a:t>
            </a:r>
            <a:r>
              <a:rPr lang="zh-CN" altLang="en-US" sz="2000" dirty="0">
                <a:solidFill>
                  <a:prstClr val="black"/>
                </a:solidFill>
                <a:latin typeface="楷体" panose="02010609060101010101" pitchFamily="49" charset="-122"/>
                <a:ea typeface="楷体" panose="02010609060101010101" pitchFamily="49" charset="-122"/>
              </a:rPr>
              <a:t>自我聚焦”</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序列顺序灵活 </a:t>
            </a:r>
            <a:r>
              <a:rPr lang="en-US" altLang="zh-CN" sz="2000" dirty="0">
                <a:solidFill>
                  <a:prstClr val="black"/>
                </a:solidFill>
                <a:latin typeface="楷体" panose="02010609060101010101" pitchFamily="49" charset="-122"/>
                <a:ea typeface="楷体" panose="02010609060101010101" pitchFamily="49" charset="-122"/>
                <a:sym typeface="Wingdings" panose="05000000000000000000" pitchFamily="2" charset="2"/>
              </a:rPr>
              <a:t></a:t>
            </a:r>
            <a:r>
              <a:rPr lang="en-US" altLang="zh-CN" sz="2000" dirty="0">
                <a:solidFill>
                  <a:prstClr val="black"/>
                </a:solidFill>
                <a:latin typeface="楷体" panose="02010609060101010101" pitchFamily="49" charset="-122"/>
                <a:ea typeface="楷体" panose="02010609060101010101" pitchFamily="49" charset="-122"/>
              </a:rPr>
              <a:t>“</a:t>
            </a:r>
            <a:r>
              <a:rPr lang="zh-CN" altLang="en-US" sz="2000" dirty="0">
                <a:solidFill>
                  <a:prstClr val="black"/>
                </a:solidFill>
                <a:latin typeface="楷体" panose="02010609060101010101" pitchFamily="49" charset="-122"/>
                <a:ea typeface="楷体" panose="02010609060101010101" pitchFamily="49" charset="-122"/>
              </a:rPr>
              <a:t>时空松弛”</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模型简化     </a:t>
            </a:r>
            <a:r>
              <a:rPr lang="en-US" altLang="zh-CN" sz="2000" dirty="0">
                <a:solidFill>
                  <a:prstClr val="black"/>
                </a:solidFill>
                <a:latin typeface="楷体" panose="02010609060101010101" pitchFamily="49" charset="-122"/>
                <a:ea typeface="楷体" panose="02010609060101010101" pitchFamily="49" charset="-122"/>
                <a:sym typeface="Wingdings" panose="05000000000000000000" pitchFamily="2" charset="2"/>
              </a:rPr>
              <a:t></a:t>
            </a:r>
            <a:r>
              <a:rPr lang="en-US" altLang="zh-CN" sz="2000" dirty="0">
                <a:solidFill>
                  <a:prstClr val="black"/>
                </a:solidFill>
                <a:latin typeface="楷体" panose="02010609060101010101" pitchFamily="49" charset="-122"/>
                <a:ea typeface="楷体" panose="02010609060101010101" pitchFamily="49" charset="-122"/>
              </a:rPr>
              <a:t>“</a:t>
            </a:r>
            <a:r>
              <a:rPr lang="zh-CN" altLang="en-US" sz="2000" dirty="0">
                <a:solidFill>
                  <a:prstClr val="black"/>
                </a:solidFill>
                <a:latin typeface="楷体" panose="02010609060101010101" pitchFamily="49" charset="-122"/>
                <a:ea typeface="楷体" panose="02010609060101010101" pitchFamily="49" charset="-122"/>
              </a:rPr>
              <a:t>极简主义”</a:t>
            </a:r>
            <a:endParaRPr lang="en-US" altLang="zh-CN" sz="2000" dirty="0">
              <a:solidFill>
                <a:prstClr val="black"/>
              </a:solidFill>
              <a:latin typeface="楷体" panose="02010609060101010101" pitchFamily="49" charset="-122"/>
              <a:ea typeface="楷体" panose="02010609060101010101" pitchFamily="49" charset="-122"/>
            </a:endParaRPr>
          </a:p>
        </p:txBody>
      </p:sp>
      <p:pic>
        <p:nvPicPr>
          <p:cNvPr id="9" name="图片 8">
            <a:extLst>
              <a:ext uri="{FF2B5EF4-FFF2-40B4-BE49-F238E27FC236}">
                <a16:creationId xmlns:a16="http://schemas.microsoft.com/office/drawing/2014/main" id="{32AD553B-A7E9-F81E-F17F-503613B273BA}"/>
              </a:ext>
            </a:extLst>
          </p:cNvPr>
          <p:cNvPicPr>
            <a:picLocks noChangeAspect="1"/>
          </p:cNvPicPr>
          <p:nvPr/>
        </p:nvPicPr>
        <p:blipFill>
          <a:blip r:embed="rId4"/>
          <a:stretch>
            <a:fillRect/>
          </a:stretch>
        </p:blipFill>
        <p:spPr>
          <a:xfrm>
            <a:off x="133033" y="1827205"/>
            <a:ext cx="4464496" cy="4793901"/>
          </a:xfrm>
          <a:prstGeom prst="rect">
            <a:avLst/>
          </a:prstGeom>
        </p:spPr>
      </p:pic>
      <p:sp>
        <p:nvSpPr>
          <p:cNvPr id="11" name="文本框 10">
            <a:extLst>
              <a:ext uri="{FF2B5EF4-FFF2-40B4-BE49-F238E27FC236}">
                <a16:creationId xmlns:a16="http://schemas.microsoft.com/office/drawing/2014/main" id="{A2D96E62-B5D8-5FA6-1E10-C25D68011F67}"/>
              </a:ext>
            </a:extLst>
          </p:cNvPr>
          <p:cNvSpPr txBox="1"/>
          <p:nvPr/>
        </p:nvSpPr>
        <p:spPr>
          <a:xfrm>
            <a:off x="4448778" y="6192315"/>
            <a:ext cx="7439794" cy="569771"/>
          </a:xfrm>
          <a:prstGeom prst="rect">
            <a:avLst/>
          </a:prstGeom>
          <a:noFill/>
        </p:spPr>
        <p:txBody>
          <a:bodyPr wrap="square">
            <a:spAutoFit/>
          </a:bodyPr>
          <a:lstStyle/>
          <a:p>
            <a:pPr>
              <a:lnSpc>
                <a:spcPct val="150000"/>
              </a:lnSpc>
              <a:defRPr/>
            </a:pPr>
            <a:r>
              <a:rPr lang="en-US" altLang="zh-CN" sz="1100" dirty="0">
                <a:solidFill>
                  <a:prstClr val="black"/>
                </a:solidFill>
                <a:latin typeface="Times  New Roman"/>
                <a:ea typeface="楷体" panose="02010609060101010101" pitchFamily="49" charset="-122"/>
              </a:rPr>
              <a:t>Ref: Vaswani A, </a:t>
            </a:r>
            <a:r>
              <a:rPr lang="en-US" altLang="zh-CN" sz="1100" dirty="0" err="1">
                <a:solidFill>
                  <a:prstClr val="black"/>
                </a:solidFill>
                <a:latin typeface="Times  New Roman"/>
                <a:ea typeface="楷体" panose="02010609060101010101" pitchFamily="49" charset="-122"/>
              </a:rPr>
              <a:t>Shazeer</a:t>
            </a:r>
            <a:r>
              <a:rPr lang="en-US" altLang="zh-CN" sz="1100" dirty="0">
                <a:solidFill>
                  <a:prstClr val="black"/>
                </a:solidFill>
                <a:latin typeface="Times  New Roman"/>
                <a:ea typeface="楷体" panose="02010609060101010101" pitchFamily="49" charset="-122"/>
              </a:rPr>
              <a:t> N, Parmar N, et al. Attention is all you need[J]. Advances in neural information processing systems, 2017, 30.</a:t>
            </a:r>
          </a:p>
        </p:txBody>
      </p:sp>
      <p:sp>
        <p:nvSpPr>
          <p:cNvPr id="14" name="文本框 13">
            <a:extLst>
              <a:ext uri="{FF2B5EF4-FFF2-40B4-BE49-F238E27FC236}">
                <a16:creationId xmlns:a16="http://schemas.microsoft.com/office/drawing/2014/main" id="{D9ECDE8D-3C45-90C2-5898-E42BC0049C34}"/>
              </a:ext>
            </a:extLst>
          </p:cNvPr>
          <p:cNvSpPr txBox="1"/>
          <p:nvPr/>
        </p:nvSpPr>
        <p:spPr>
          <a:xfrm>
            <a:off x="4583832" y="3816463"/>
            <a:ext cx="4464496" cy="2117246"/>
          </a:xfrm>
          <a:prstGeom prst="rect">
            <a:avLst/>
          </a:prstGeom>
          <a:noFill/>
        </p:spPr>
        <p:txBody>
          <a:bodyPr wrap="square">
            <a:spAutoFit/>
          </a:bodyPr>
          <a:lstStyle/>
          <a:p>
            <a:pPr>
              <a:lnSpc>
                <a:spcPct val="150000"/>
              </a:lnSpc>
              <a:defRPr/>
            </a:pPr>
            <a:r>
              <a:rPr lang="en-US" altLang="zh-CN" u="sng" dirty="0">
                <a:solidFill>
                  <a:prstClr val="black"/>
                </a:solidFill>
                <a:latin typeface="Times  New Roman"/>
                <a:ea typeface="楷体" panose="02010609060101010101" pitchFamily="49" charset="-122"/>
              </a:rPr>
              <a:t>Transformer </a:t>
            </a:r>
            <a:r>
              <a:rPr lang="zh-CN" altLang="en-US" u="sng" dirty="0">
                <a:solidFill>
                  <a:prstClr val="black"/>
                </a:solidFill>
                <a:latin typeface="Times  New Roman"/>
                <a:ea typeface="楷体" panose="02010609060101010101" pitchFamily="49" charset="-122"/>
              </a:rPr>
              <a:t>模型通过</a:t>
            </a:r>
            <a:r>
              <a:rPr lang="zh-CN" altLang="en-US" u="sng" dirty="0">
                <a:solidFill>
                  <a:prstClr val="black"/>
                </a:solidFill>
                <a:highlight>
                  <a:srgbClr val="FFFF00"/>
                </a:highlight>
                <a:latin typeface="Times  New Roman"/>
                <a:ea typeface="楷体" panose="02010609060101010101" pitchFamily="49" charset="-122"/>
              </a:rPr>
              <a:t>自注意力机制</a:t>
            </a:r>
            <a:r>
              <a:rPr lang="zh-CN" altLang="en-US" u="sng" dirty="0">
                <a:solidFill>
                  <a:prstClr val="black"/>
                </a:solidFill>
                <a:latin typeface="Times  New Roman"/>
                <a:ea typeface="楷体" panose="02010609060101010101" pitchFamily="49" charset="-122"/>
              </a:rPr>
              <a:t>，</a:t>
            </a:r>
            <a:endParaRPr lang="en-US" altLang="zh-CN" u="sng" dirty="0">
              <a:solidFill>
                <a:prstClr val="black"/>
              </a:solidFill>
              <a:latin typeface="Times  New Roman"/>
              <a:ea typeface="楷体" panose="02010609060101010101" pitchFamily="49" charset="-122"/>
            </a:endParaRPr>
          </a:p>
          <a:p>
            <a:pPr>
              <a:lnSpc>
                <a:spcPct val="150000"/>
              </a:lnSpc>
              <a:defRPr/>
            </a:pPr>
            <a:r>
              <a:rPr lang="zh-CN" altLang="en-US" u="sng" dirty="0">
                <a:solidFill>
                  <a:prstClr val="black"/>
                </a:solidFill>
                <a:latin typeface="Times  New Roman"/>
                <a:ea typeface="楷体" panose="02010609060101010101" pitchFamily="49" charset="-122"/>
              </a:rPr>
              <a:t>在自然语言处理领域中引发了一场革命，</a:t>
            </a:r>
            <a:endParaRPr lang="en-US" altLang="zh-CN" u="sng" dirty="0">
              <a:solidFill>
                <a:prstClr val="black"/>
              </a:solidFill>
              <a:latin typeface="Times  New Roman"/>
              <a:ea typeface="楷体" panose="02010609060101010101" pitchFamily="49" charset="-122"/>
            </a:endParaRPr>
          </a:p>
          <a:p>
            <a:pPr>
              <a:lnSpc>
                <a:spcPct val="150000"/>
              </a:lnSpc>
              <a:defRPr/>
            </a:pPr>
            <a:r>
              <a:rPr lang="zh-CN" altLang="en-US" u="sng" dirty="0">
                <a:solidFill>
                  <a:prstClr val="black"/>
                </a:solidFill>
                <a:latin typeface="Times  New Roman"/>
                <a:ea typeface="楷体" panose="02010609060101010101" pitchFamily="49" charset="-122"/>
              </a:rPr>
              <a:t>它是许多最新的自然语言处理模型的基础，例如</a:t>
            </a:r>
            <a:r>
              <a:rPr lang="en-US" altLang="zh-CN" u="sng" dirty="0">
                <a:solidFill>
                  <a:prstClr val="black"/>
                </a:solidFill>
                <a:latin typeface="Times  New Roman"/>
                <a:ea typeface="楷体" panose="02010609060101010101" pitchFamily="49" charset="-122"/>
              </a:rPr>
              <a:t>BERT</a:t>
            </a:r>
            <a:r>
              <a:rPr lang="zh-CN" altLang="en-US" u="sng" dirty="0">
                <a:solidFill>
                  <a:prstClr val="black"/>
                </a:solidFill>
                <a:latin typeface="Times  New Roman"/>
                <a:ea typeface="楷体" panose="02010609060101010101" pitchFamily="49" charset="-122"/>
              </a:rPr>
              <a:t>、</a:t>
            </a:r>
            <a:r>
              <a:rPr lang="en-US" altLang="zh-CN" u="sng" dirty="0">
                <a:solidFill>
                  <a:prstClr val="black"/>
                </a:solidFill>
                <a:highlight>
                  <a:srgbClr val="FFFF00"/>
                </a:highlight>
                <a:latin typeface="Times  New Roman"/>
                <a:ea typeface="楷体" panose="02010609060101010101" pitchFamily="49" charset="-122"/>
              </a:rPr>
              <a:t>GPT</a:t>
            </a:r>
            <a:r>
              <a:rPr lang="zh-CN" altLang="en-US" u="sng" dirty="0">
                <a:solidFill>
                  <a:prstClr val="black"/>
                </a:solidFill>
                <a:latin typeface="Times  New Roman"/>
                <a:ea typeface="楷体" panose="02010609060101010101" pitchFamily="49" charset="-122"/>
              </a:rPr>
              <a:t>等</a:t>
            </a:r>
            <a:endParaRPr lang="en-US" altLang="zh-CN" u="sng" dirty="0">
              <a:solidFill>
                <a:prstClr val="black"/>
              </a:solidFill>
              <a:latin typeface="Times  New Roman"/>
              <a:ea typeface="楷体" panose="02010609060101010101" pitchFamily="49" charset="-122"/>
            </a:endParaRPr>
          </a:p>
          <a:p>
            <a:pPr>
              <a:lnSpc>
                <a:spcPct val="150000"/>
              </a:lnSpc>
              <a:defRPr/>
            </a:pPr>
            <a:r>
              <a:rPr lang="en-US" altLang="zh-CN" b="1" u="sng" dirty="0">
                <a:solidFill>
                  <a:prstClr val="black"/>
                </a:solidFill>
                <a:latin typeface="Times  New Roman"/>
                <a:ea typeface="楷体" panose="02010609060101010101" pitchFamily="49" charset="-122"/>
              </a:rPr>
              <a:t>GPT</a:t>
            </a:r>
            <a:r>
              <a:rPr lang="zh-CN" altLang="en-US" b="1" u="sng" dirty="0">
                <a:solidFill>
                  <a:prstClr val="black"/>
                </a:solidFill>
                <a:latin typeface="Times  New Roman"/>
                <a:ea typeface="楷体" panose="02010609060101010101" pitchFamily="49" charset="-122"/>
              </a:rPr>
              <a:t>：</a:t>
            </a:r>
            <a:r>
              <a:rPr lang="en-US" altLang="zh-CN" b="1" i="0" u="sng" dirty="0">
                <a:effectLst/>
                <a:latin typeface="Times  New Roman"/>
              </a:rPr>
              <a:t>Generative Pre-trained Transformer</a:t>
            </a:r>
            <a:endParaRPr lang="en-US" altLang="zh-CN" u="sng" dirty="0">
              <a:solidFill>
                <a:prstClr val="black"/>
              </a:solidFill>
              <a:latin typeface="Times  New Roman"/>
              <a:ea typeface="楷体" panose="02010609060101010101" pitchFamily="49" charset="-122"/>
            </a:endParaRPr>
          </a:p>
        </p:txBody>
      </p:sp>
      <p:sp>
        <p:nvSpPr>
          <p:cNvPr id="15" name="椭圆 14">
            <a:extLst>
              <a:ext uri="{FF2B5EF4-FFF2-40B4-BE49-F238E27FC236}">
                <a16:creationId xmlns:a16="http://schemas.microsoft.com/office/drawing/2014/main" id="{85BCE47C-ABB3-2BA3-D9FF-3AD0E371A234}"/>
              </a:ext>
            </a:extLst>
          </p:cNvPr>
          <p:cNvSpPr/>
          <p:nvPr/>
        </p:nvSpPr>
        <p:spPr>
          <a:xfrm>
            <a:off x="9389312" y="1826370"/>
            <a:ext cx="864000" cy="504000"/>
          </a:xfrm>
          <a:prstGeom prst="ellipse">
            <a:avLst/>
          </a:prstGeom>
          <a:ln>
            <a:solidFill>
              <a:srgbClr val="AED7E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600" b="1" dirty="0">
                <a:solidFill>
                  <a:schemeClr val="tx1"/>
                </a:solidFill>
                <a:latin typeface="Times  New Roman"/>
              </a:rPr>
              <a:t>2017</a:t>
            </a:r>
            <a:endParaRPr lang="zh-CN" altLang="en-US" sz="1600" b="1" dirty="0">
              <a:solidFill>
                <a:schemeClr val="tx1"/>
              </a:solidFill>
              <a:latin typeface="Times  New Roman"/>
            </a:endParaRPr>
          </a:p>
        </p:txBody>
      </p:sp>
    </p:spTree>
    <p:extLst>
      <p:ext uri="{BB962C8B-B14F-4D97-AF65-F5344CB8AC3E}">
        <p14:creationId xmlns:p14="http://schemas.microsoft.com/office/powerpoint/2010/main" val="419873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5</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发展</a:t>
            </a:r>
          </a:p>
        </p:txBody>
      </p:sp>
      <p:pic>
        <p:nvPicPr>
          <p:cNvPr id="3" name="图片 2">
            <a:extLst>
              <a:ext uri="{FF2B5EF4-FFF2-40B4-BE49-F238E27FC236}">
                <a16:creationId xmlns:a16="http://schemas.microsoft.com/office/drawing/2014/main" id="{4DBFF02F-6E2F-B5AF-F7C3-544E5A373CFA}"/>
              </a:ext>
            </a:extLst>
          </p:cNvPr>
          <p:cNvPicPr>
            <a:picLocks noChangeAspect="1"/>
          </p:cNvPicPr>
          <p:nvPr/>
        </p:nvPicPr>
        <p:blipFill>
          <a:blip r:embed="rId3"/>
          <a:stretch>
            <a:fillRect/>
          </a:stretch>
        </p:blipFill>
        <p:spPr>
          <a:xfrm>
            <a:off x="0" y="1801146"/>
            <a:ext cx="6261273" cy="4897643"/>
          </a:xfrm>
          <a:prstGeom prst="rect">
            <a:avLst/>
          </a:prstGeom>
        </p:spPr>
      </p:pic>
      <p:sp>
        <p:nvSpPr>
          <p:cNvPr id="5" name="文本框 4">
            <a:extLst>
              <a:ext uri="{FF2B5EF4-FFF2-40B4-BE49-F238E27FC236}">
                <a16:creationId xmlns:a16="http://schemas.microsoft.com/office/drawing/2014/main" id="{559DA51B-8739-14C5-5DB1-BB291B61CAAA}"/>
              </a:ext>
            </a:extLst>
          </p:cNvPr>
          <p:cNvSpPr txBox="1"/>
          <p:nvPr/>
        </p:nvSpPr>
        <p:spPr>
          <a:xfrm>
            <a:off x="13557" y="1071274"/>
            <a:ext cx="8602723" cy="637675"/>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楷体" panose="02010609060101010101" pitchFamily="49" charset="-122"/>
                <a:ea typeface="楷体" panose="02010609060101010101" pitchFamily="49" charset="-122"/>
              </a:rPr>
              <a:t>大语言模型进化树</a:t>
            </a:r>
            <a:endParaRPr lang="en-US" altLang="zh-CN" sz="2400" b="1" dirty="0">
              <a:solidFill>
                <a:prstClr val="black"/>
              </a:solidFill>
              <a:latin typeface="楷体" panose="02010609060101010101" pitchFamily="49" charset="-122"/>
              <a:ea typeface="楷体" panose="02010609060101010101" pitchFamily="49" charset="-122"/>
            </a:endParaRPr>
          </a:p>
        </p:txBody>
      </p:sp>
      <p:sp>
        <p:nvSpPr>
          <p:cNvPr id="7" name="文本框 6">
            <a:extLst>
              <a:ext uri="{FF2B5EF4-FFF2-40B4-BE49-F238E27FC236}">
                <a16:creationId xmlns:a16="http://schemas.microsoft.com/office/drawing/2014/main" id="{56048640-08FB-8B5D-DFC7-3D746A900F99}"/>
              </a:ext>
            </a:extLst>
          </p:cNvPr>
          <p:cNvSpPr txBox="1"/>
          <p:nvPr/>
        </p:nvSpPr>
        <p:spPr>
          <a:xfrm>
            <a:off x="6261273" y="1780081"/>
            <a:ext cx="5938427" cy="4854983"/>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灰色：词向量及早期训练模型</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蓝色：仅解码器模型</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粉红色：仅编码器模型</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绿色：编码器</a:t>
            </a:r>
            <a:r>
              <a:rPr lang="en-US" altLang="zh-CN" sz="2000" dirty="0">
                <a:solidFill>
                  <a:prstClr val="black"/>
                </a:solidFill>
                <a:latin typeface="楷体" panose="02010609060101010101" pitchFamily="49" charset="-122"/>
                <a:ea typeface="楷体" panose="02010609060101010101" pitchFamily="49" charset="-122"/>
              </a:rPr>
              <a:t>-</a:t>
            </a:r>
            <a:r>
              <a:rPr lang="zh-CN" altLang="en-US" sz="2000" dirty="0">
                <a:solidFill>
                  <a:prstClr val="black"/>
                </a:solidFill>
                <a:latin typeface="楷体" panose="02010609060101010101" pitchFamily="49" charset="-122"/>
                <a:ea typeface="楷体" panose="02010609060101010101" pitchFamily="49" charset="-122"/>
              </a:rPr>
              <a:t>解码器模型</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模型时间线的垂直位置：代表发布日期</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开源模型：实心方框</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闭源模型：空心方框</a:t>
            </a:r>
          </a:p>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右下角堆叠条形图：来自各公司机构的模型数量</a:t>
            </a:r>
            <a:endParaRPr lang="en-US" altLang="zh-CN" sz="2000" dirty="0">
              <a:solidFill>
                <a:prstClr val="black"/>
              </a:solidFill>
              <a:latin typeface="楷体" panose="02010609060101010101" pitchFamily="49" charset="-122"/>
              <a:ea typeface="楷体" panose="02010609060101010101" pitchFamily="49" charset="-122"/>
            </a:endParaRPr>
          </a:p>
          <a:p>
            <a:pPr>
              <a:lnSpc>
                <a:spcPct val="150000"/>
              </a:lnSpc>
              <a:defRPr/>
            </a:pPr>
            <a:endParaRPr lang="en-US" altLang="zh-CN" sz="2000" dirty="0">
              <a:solidFill>
                <a:prstClr val="black"/>
              </a:solidFill>
              <a:latin typeface="楷体" panose="02010609060101010101" pitchFamily="49" charset="-122"/>
              <a:ea typeface="楷体" panose="02010609060101010101" pitchFamily="49" charset="-122"/>
            </a:endParaRPr>
          </a:p>
          <a:p>
            <a:pPr>
              <a:lnSpc>
                <a:spcPct val="150000"/>
              </a:lnSpc>
              <a:defRPr/>
            </a:pPr>
            <a:r>
              <a:rPr lang="en-US" altLang="zh-CN" sz="1400" dirty="0">
                <a:solidFill>
                  <a:prstClr val="black"/>
                </a:solidFill>
                <a:latin typeface="Times  New Roman"/>
                <a:ea typeface="楷体" panose="02010609060101010101" pitchFamily="49" charset="-122"/>
              </a:rPr>
              <a:t>Ref: Yang J, Jin H, Tang R, et al. Harnessing the power of </a:t>
            </a:r>
            <a:r>
              <a:rPr lang="en-US" altLang="zh-CN" sz="1400" dirty="0" err="1">
                <a:solidFill>
                  <a:prstClr val="black"/>
                </a:solidFill>
                <a:latin typeface="Times  New Roman"/>
                <a:ea typeface="楷体" panose="02010609060101010101" pitchFamily="49" charset="-122"/>
              </a:rPr>
              <a:t>llms</a:t>
            </a:r>
            <a:r>
              <a:rPr lang="en-US" altLang="zh-CN" sz="1400" dirty="0">
                <a:solidFill>
                  <a:prstClr val="black"/>
                </a:solidFill>
                <a:latin typeface="Times  New Roman"/>
                <a:ea typeface="楷体" panose="02010609060101010101" pitchFamily="49" charset="-122"/>
              </a:rPr>
              <a:t> in practice: A survey on </a:t>
            </a:r>
            <a:r>
              <a:rPr lang="en-US" altLang="zh-CN" sz="1400" dirty="0" err="1">
                <a:solidFill>
                  <a:prstClr val="black"/>
                </a:solidFill>
                <a:latin typeface="Times  New Roman"/>
                <a:ea typeface="楷体" panose="02010609060101010101" pitchFamily="49" charset="-122"/>
              </a:rPr>
              <a:t>chatgpt</a:t>
            </a:r>
            <a:r>
              <a:rPr lang="en-US" altLang="zh-CN" sz="1400" dirty="0">
                <a:solidFill>
                  <a:prstClr val="black"/>
                </a:solidFill>
                <a:latin typeface="Times  New Roman"/>
                <a:ea typeface="楷体" panose="02010609060101010101" pitchFamily="49" charset="-122"/>
              </a:rPr>
              <a:t> and beyond[J]. </a:t>
            </a:r>
            <a:r>
              <a:rPr lang="en-US" altLang="zh-CN" sz="1400" dirty="0" err="1">
                <a:solidFill>
                  <a:prstClr val="black"/>
                </a:solidFill>
                <a:latin typeface="Times  New Roman"/>
                <a:ea typeface="楷体" panose="02010609060101010101" pitchFamily="49" charset="-122"/>
              </a:rPr>
              <a:t>arXiv</a:t>
            </a:r>
            <a:r>
              <a:rPr lang="en-US" altLang="zh-CN" sz="1400" dirty="0">
                <a:solidFill>
                  <a:prstClr val="black"/>
                </a:solidFill>
                <a:latin typeface="Times  New Roman"/>
                <a:ea typeface="楷体" panose="02010609060101010101" pitchFamily="49" charset="-122"/>
              </a:rPr>
              <a:t> preprint arXiv:2304.13712, 2023.</a:t>
            </a:r>
          </a:p>
        </p:txBody>
      </p:sp>
    </p:spTree>
    <p:extLst>
      <p:ext uri="{BB962C8B-B14F-4D97-AF65-F5344CB8AC3E}">
        <p14:creationId xmlns:p14="http://schemas.microsoft.com/office/powerpoint/2010/main" val="44613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6</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发展</a:t>
            </a:r>
          </a:p>
        </p:txBody>
      </p:sp>
      <p:pic>
        <p:nvPicPr>
          <p:cNvPr id="4" name="图片 3">
            <a:extLst>
              <a:ext uri="{FF2B5EF4-FFF2-40B4-BE49-F238E27FC236}">
                <a16:creationId xmlns:a16="http://schemas.microsoft.com/office/drawing/2014/main" id="{88936FDF-5EA7-9F9E-3E12-ABB54CBAA59D}"/>
              </a:ext>
            </a:extLst>
          </p:cNvPr>
          <p:cNvPicPr>
            <a:picLocks noChangeAspect="1"/>
          </p:cNvPicPr>
          <p:nvPr/>
        </p:nvPicPr>
        <p:blipFill rotWithShape="1">
          <a:blip r:embed="rId3"/>
          <a:srcRect b="10562"/>
          <a:stretch/>
        </p:blipFill>
        <p:spPr>
          <a:xfrm>
            <a:off x="29980" y="2232667"/>
            <a:ext cx="7119727" cy="4402397"/>
          </a:xfrm>
          <a:prstGeom prst="rect">
            <a:avLst/>
          </a:prstGeom>
        </p:spPr>
      </p:pic>
      <p:pic>
        <p:nvPicPr>
          <p:cNvPr id="6" name="图片 5">
            <a:extLst>
              <a:ext uri="{FF2B5EF4-FFF2-40B4-BE49-F238E27FC236}">
                <a16:creationId xmlns:a16="http://schemas.microsoft.com/office/drawing/2014/main" id="{7C05C887-ADDE-DEBF-6DFA-2418FB5F4281}"/>
              </a:ext>
            </a:extLst>
          </p:cNvPr>
          <p:cNvPicPr>
            <a:picLocks noChangeAspect="1"/>
          </p:cNvPicPr>
          <p:nvPr/>
        </p:nvPicPr>
        <p:blipFill>
          <a:blip r:embed="rId4"/>
          <a:stretch>
            <a:fillRect/>
          </a:stretch>
        </p:blipFill>
        <p:spPr>
          <a:xfrm>
            <a:off x="5519936" y="1135612"/>
            <a:ext cx="2365597" cy="1208605"/>
          </a:xfrm>
          <a:prstGeom prst="rect">
            <a:avLst/>
          </a:prstGeom>
        </p:spPr>
      </p:pic>
      <p:pic>
        <p:nvPicPr>
          <p:cNvPr id="5" name="图片 4">
            <a:extLst>
              <a:ext uri="{FF2B5EF4-FFF2-40B4-BE49-F238E27FC236}">
                <a16:creationId xmlns:a16="http://schemas.microsoft.com/office/drawing/2014/main" id="{4BB95FBA-4700-64F4-68A8-BB07312FD22B}"/>
              </a:ext>
            </a:extLst>
          </p:cNvPr>
          <p:cNvPicPr>
            <a:picLocks noChangeAspect="1"/>
          </p:cNvPicPr>
          <p:nvPr/>
        </p:nvPicPr>
        <p:blipFill rotWithShape="1">
          <a:blip r:embed="rId5"/>
          <a:srcRect t="7290" b="8950"/>
          <a:stretch/>
        </p:blipFill>
        <p:spPr>
          <a:xfrm>
            <a:off x="7913402" y="1073418"/>
            <a:ext cx="4158697" cy="5744209"/>
          </a:xfrm>
          <a:prstGeom prst="rect">
            <a:avLst/>
          </a:prstGeom>
        </p:spPr>
      </p:pic>
      <p:sp>
        <p:nvSpPr>
          <p:cNvPr id="7" name="文本框 6">
            <a:extLst>
              <a:ext uri="{FF2B5EF4-FFF2-40B4-BE49-F238E27FC236}">
                <a16:creationId xmlns:a16="http://schemas.microsoft.com/office/drawing/2014/main" id="{E3ED29D1-B218-C0D4-55AE-2A3B877D33D8}"/>
              </a:ext>
            </a:extLst>
          </p:cNvPr>
          <p:cNvSpPr txBox="1"/>
          <p:nvPr/>
        </p:nvSpPr>
        <p:spPr>
          <a:xfrm>
            <a:off x="13557" y="1071274"/>
            <a:ext cx="8602723" cy="637675"/>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楷体" panose="02010609060101010101" pitchFamily="49" charset="-122"/>
                <a:ea typeface="楷体" panose="02010609060101010101" pitchFamily="49" charset="-122"/>
              </a:rPr>
              <a:t>主要模型计算参数量规模</a:t>
            </a:r>
            <a:endParaRPr lang="en-US" altLang="zh-CN" sz="2800" b="1" dirty="0">
              <a:solidFill>
                <a:prstClr val="black"/>
              </a:solidFill>
              <a:latin typeface="楷体" panose="02010609060101010101" pitchFamily="49" charset="-122"/>
              <a:ea typeface="楷体" panose="02010609060101010101" pitchFamily="49" charset="-122"/>
            </a:endParaRPr>
          </a:p>
        </p:txBody>
      </p:sp>
      <p:sp>
        <p:nvSpPr>
          <p:cNvPr id="9" name="文本框 8">
            <a:extLst>
              <a:ext uri="{FF2B5EF4-FFF2-40B4-BE49-F238E27FC236}">
                <a16:creationId xmlns:a16="http://schemas.microsoft.com/office/drawing/2014/main" id="{660EC6EA-9981-05DD-9516-F38FD6900042}"/>
              </a:ext>
            </a:extLst>
          </p:cNvPr>
          <p:cNvSpPr txBox="1"/>
          <p:nvPr/>
        </p:nvSpPr>
        <p:spPr>
          <a:xfrm>
            <a:off x="370409" y="1708949"/>
            <a:ext cx="3944509" cy="481863"/>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2000" dirty="0">
                <a:solidFill>
                  <a:prstClr val="black"/>
                </a:solidFill>
                <a:latin typeface="楷体" panose="02010609060101010101" pitchFamily="49" charset="-122"/>
                <a:ea typeface="楷体" panose="02010609060101010101" pitchFamily="49" charset="-122"/>
              </a:rPr>
              <a:t>计算参数每年增长约</a:t>
            </a:r>
            <a:r>
              <a:rPr lang="en-US" altLang="zh-CN" sz="2000" dirty="0">
                <a:solidFill>
                  <a:prstClr val="black"/>
                </a:solidFill>
                <a:latin typeface="楷体" panose="02010609060101010101" pitchFamily="49" charset="-122"/>
                <a:ea typeface="楷体" panose="02010609060101010101" pitchFamily="49" charset="-122"/>
              </a:rPr>
              <a:t>10</a:t>
            </a:r>
            <a:r>
              <a:rPr lang="zh-CN" altLang="en-US" sz="2000" dirty="0">
                <a:solidFill>
                  <a:prstClr val="black"/>
                </a:solidFill>
                <a:latin typeface="楷体" panose="02010609060101010101" pitchFamily="49" charset="-122"/>
                <a:ea typeface="楷体" panose="02010609060101010101" pitchFamily="49" charset="-122"/>
              </a:rPr>
              <a:t>倍</a:t>
            </a:r>
          </a:p>
        </p:txBody>
      </p:sp>
      <p:sp>
        <p:nvSpPr>
          <p:cNvPr id="10" name="文本框 9">
            <a:extLst>
              <a:ext uri="{FF2B5EF4-FFF2-40B4-BE49-F238E27FC236}">
                <a16:creationId xmlns:a16="http://schemas.microsoft.com/office/drawing/2014/main" id="{EC2F62BC-0E14-D939-759E-04520285B44A}"/>
              </a:ext>
            </a:extLst>
          </p:cNvPr>
          <p:cNvSpPr txBox="1"/>
          <p:nvPr/>
        </p:nvSpPr>
        <p:spPr>
          <a:xfrm>
            <a:off x="7320136" y="6584207"/>
            <a:ext cx="6100726" cy="273793"/>
          </a:xfrm>
          <a:prstGeom prst="rect">
            <a:avLst/>
          </a:prstGeom>
          <a:noFill/>
        </p:spPr>
        <p:txBody>
          <a:bodyPr wrap="square">
            <a:spAutoFit/>
          </a:bodyPr>
          <a:lstStyle/>
          <a:p>
            <a:pPr>
              <a:lnSpc>
                <a:spcPct val="150000"/>
              </a:lnSpc>
              <a:defRPr/>
            </a:pPr>
            <a:r>
              <a:rPr lang="en-US" altLang="zh-CN" sz="900" dirty="0">
                <a:solidFill>
                  <a:prstClr val="black"/>
                </a:solidFill>
                <a:latin typeface="Times  New Roman"/>
                <a:ea typeface="楷体" panose="02010609060101010101" pitchFamily="49" charset="-122"/>
              </a:rPr>
              <a:t>Ref: Late Post-</a:t>
            </a:r>
            <a:r>
              <a:rPr lang="en-US" altLang="zh-CN" sz="900" dirty="0">
                <a:hlinkClick r:id="rId6"/>
              </a:rPr>
              <a:t>ChatGPT </a:t>
            </a:r>
            <a:r>
              <a:rPr lang="zh-CN" altLang="en-US" sz="900" dirty="0">
                <a:hlinkClick r:id="rId6"/>
              </a:rPr>
              <a:t>元年：野心，战略，以及绕不开的困难｜</a:t>
            </a:r>
            <a:r>
              <a:rPr lang="en-US" altLang="zh-CN" sz="900" dirty="0">
                <a:hlinkClick r:id="rId6"/>
              </a:rPr>
              <a:t>TECH TUESDAY (qq.com)</a:t>
            </a:r>
            <a:endParaRPr lang="en-US" altLang="zh-CN" sz="900" dirty="0">
              <a:solidFill>
                <a:prstClr val="black"/>
              </a:solidFill>
              <a:latin typeface="Times  New Roman"/>
              <a:ea typeface="楷体" panose="02010609060101010101" pitchFamily="49" charset="-122"/>
            </a:endParaRPr>
          </a:p>
        </p:txBody>
      </p:sp>
    </p:spTree>
    <p:extLst>
      <p:ext uri="{BB962C8B-B14F-4D97-AF65-F5344CB8AC3E}">
        <p14:creationId xmlns:p14="http://schemas.microsoft.com/office/powerpoint/2010/main" val="314767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7</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发展</a:t>
            </a:r>
          </a:p>
        </p:txBody>
      </p:sp>
      <p:pic>
        <p:nvPicPr>
          <p:cNvPr id="4" name="图片 3">
            <a:extLst>
              <a:ext uri="{FF2B5EF4-FFF2-40B4-BE49-F238E27FC236}">
                <a16:creationId xmlns:a16="http://schemas.microsoft.com/office/drawing/2014/main" id="{224EEC18-D9DC-B50E-6312-B448A5C54A50}"/>
              </a:ext>
            </a:extLst>
          </p:cNvPr>
          <p:cNvPicPr>
            <a:picLocks noChangeAspect="1"/>
          </p:cNvPicPr>
          <p:nvPr/>
        </p:nvPicPr>
        <p:blipFill>
          <a:blip r:embed="rId3"/>
          <a:stretch>
            <a:fillRect/>
          </a:stretch>
        </p:blipFill>
        <p:spPr>
          <a:xfrm>
            <a:off x="547936" y="1663557"/>
            <a:ext cx="10523564" cy="5005803"/>
          </a:xfrm>
          <a:prstGeom prst="rect">
            <a:avLst/>
          </a:prstGeom>
        </p:spPr>
      </p:pic>
      <p:sp>
        <p:nvSpPr>
          <p:cNvPr id="6" name="文本框 5">
            <a:extLst>
              <a:ext uri="{FF2B5EF4-FFF2-40B4-BE49-F238E27FC236}">
                <a16:creationId xmlns:a16="http://schemas.microsoft.com/office/drawing/2014/main" id="{07A606E4-4479-BD4D-76A6-F51A495E4D27}"/>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en-US" altLang="zh-CN" sz="2800" b="1" dirty="0">
                <a:solidFill>
                  <a:prstClr val="black"/>
                </a:solidFill>
                <a:latin typeface="Times  New Roman"/>
                <a:ea typeface="楷体" panose="02010609060101010101" pitchFamily="49" charset="-122"/>
              </a:rPr>
              <a:t>GPT</a:t>
            </a:r>
            <a:r>
              <a:rPr lang="zh-CN" altLang="en-US" sz="2800" b="1" dirty="0">
                <a:solidFill>
                  <a:prstClr val="black"/>
                </a:solidFill>
                <a:latin typeface="楷体" panose="02010609060101010101" pitchFamily="49" charset="-122"/>
                <a:ea typeface="楷体" panose="02010609060101010101" pitchFamily="49" charset="-122"/>
              </a:rPr>
              <a:t>模型发展及特点</a:t>
            </a:r>
            <a:endParaRPr lang="en-US" altLang="zh-CN" sz="2800" b="1" dirty="0">
              <a:solidFill>
                <a:prstClr val="black"/>
              </a:solidFill>
              <a:latin typeface="楷体" panose="02010609060101010101" pitchFamily="49" charset="-122"/>
              <a:ea typeface="楷体" panose="02010609060101010101" pitchFamily="49" charset="-122"/>
            </a:endParaRPr>
          </a:p>
        </p:txBody>
      </p:sp>
      <p:sp>
        <p:nvSpPr>
          <p:cNvPr id="9" name="文本框 8">
            <a:extLst>
              <a:ext uri="{FF2B5EF4-FFF2-40B4-BE49-F238E27FC236}">
                <a16:creationId xmlns:a16="http://schemas.microsoft.com/office/drawing/2014/main" id="{3269E63D-AD87-DAF6-20B3-A98823CDD6FC}"/>
              </a:ext>
            </a:extLst>
          </p:cNvPr>
          <p:cNvSpPr txBox="1"/>
          <p:nvPr/>
        </p:nvSpPr>
        <p:spPr>
          <a:xfrm>
            <a:off x="6312024" y="6586795"/>
            <a:ext cx="4176464" cy="230832"/>
          </a:xfrm>
          <a:prstGeom prst="rect">
            <a:avLst/>
          </a:prstGeom>
          <a:noFill/>
        </p:spPr>
        <p:txBody>
          <a:bodyPr wrap="square">
            <a:spAutoFit/>
          </a:bodyPr>
          <a:lstStyle/>
          <a:p>
            <a:r>
              <a:rPr lang="en-US" altLang="zh-CN" sz="900" dirty="0">
                <a:hlinkClick r:id="rId4"/>
              </a:rPr>
              <a:t>Ref: </a:t>
            </a:r>
            <a:r>
              <a:rPr lang="zh-CN" altLang="en-US" sz="900" dirty="0">
                <a:hlinkClick r:id="rId4"/>
              </a:rPr>
              <a:t>清华</a:t>
            </a:r>
            <a:r>
              <a:rPr lang="en-US" altLang="zh-CN" sz="900" dirty="0">
                <a:hlinkClick r:id="rId4"/>
              </a:rPr>
              <a:t>AIGC</a:t>
            </a:r>
            <a:r>
              <a:rPr lang="zh-CN" altLang="en-US" sz="900" dirty="0">
                <a:hlinkClick r:id="rId4"/>
              </a:rPr>
              <a:t>和</a:t>
            </a:r>
            <a:r>
              <a:rPr lang="en-US" altLang="zh-CN" sz="900" dirty="0">
                <a:hlinkClick r:id="rId4"/>
              </a:rPr>
              <a:t>ChatGPT</a:t>
            </a:r>
            <a:r>
              <a:rPr lang="zh-CN" altLang="en-US" sz="900" dirty="0">
                <a:hlinkClick r:id="rId4"/>
              </a:rPr>
              <a:t>发展研究报告</a:t>
            </a:r>
            <a:r>
              <a:rPr lang="en-US" altLang="zh-CN" sz="900" dirty="0">
                <a:hlinkClick r:id="rId4"/>
              </a:rPr>
              <a:t>1.0-</a:t>
            </a:r>
            <a:r>
              <a:rPr lang="zh-CN" altLang="en-US" sz="900" dirty="0">
                <a:hlinkClick r:id="rId4"/>
              </a:rPr>
              <a:t>清华大学</a:t>
            </a:r>
            <a:r>
              <a:rPr lang="en-US" altLang="zh-CN" sz="900" dirty="0">
                <a:hlinkClick r:id="rId4"/>
              </a:rPr>
              <a:t>-2023.5.18-192</a:t>
            </a:r>
            <a:r>
              <a:rPr lang="zh-CN" altLang="en-US" sz="900" dirty="0">
                <a:hlinkClick r:id="rId4"/>
              </a:rPr>
              <a:t>页</a:t>
            </a:r>
            <a:r>
              <a:rPr lang="en-US" altLang="zh-CN" sz="900" dirty="0">
                <a:hlinkClick r:id="rId4"/>
              </a:rPr>
              <a:t>.pdf</a:t>
            </a:r>
            <a:endParaRPr lang="zh-CN" altLang="en-US" sz="900" dirty="0"/>
          </a:p>
        </p:txBody>
      </p:sp>
    </p:spTree>
    <p:extLst>
      <p:ext uri="{BB962C8B-B14F-4D97-AF65-F5344CB8AC3E}">
        <p14:creationId xmlns:p14="http://schemas.microsoft.com/office/powerpoint/2010/main" val="37524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8</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发展</a:t>
            </a:r>
          </a:p>
        </p:txBody>
      </p:sp>
      <p:sp>
        <p:nvSpPr>
          <p:cNvPr id="6" name="文本框 5">
            <a:extLst>
              <a:ext uri="{FF2B5EF4-FFF2-40B4-BE49-F238E27FC236}">
                <a16:creationId xmlns:a16="http://schemas.microsoft.com/office/drawing/2014/main" id="{07A606E4-4479-BD4D-76A6-F51A495E4D27}"/>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en-US" altLang="zh-CN" sz="2800" b="1" dirty="0">
                <a:solidFill>
                  <a:prstClr val="black"/>
                </a:solidFill>
                <a:latin typeface="Times  New Roman"/>
                <a:ea typeface="楷体" panose="02010609060101010101" pitchFamily="49" charset="-122"/>
              </a:rPr>
              <a:t>AIGC</a:t>
            </a:r>
            <a:r>
              <a:rPr lang="zh-CN" altLang="en-US" sz="2800" b="1" dirty="0">
                <a:solidFill>
                  <a:prstClr val="black"/>
                </a:solidFill>
                <a:latin typeface="Times  New Roman"/>
                <a:ea typeface="楷体" panose="02010609060101010101" pitchFamily="49" charset="-122"/>
              </a:rPr>
              <a:t>（人工智能生成内容）产业图谱</a:t>
            </a:r>
            <a:endParaRPr lang="en-US" altLang="zh-CN" sz="2800" b="1" dirty="0">
              <a:solidFill>
                <a:prstClr val="black"/>
              </a:solidFill>
              <a:latin typeface="楷体" panose="02010609060101010101" pitchFamily="49" charset="-122"/>
              <a:ea typeface="楷体" panose="02010609060101010101" pitchFamily="49" charset="-122"/>
            </a:endParaRPr>
          </a:p>
        </p:txBody>
      </p:sp>
      <p:pic>
        <p:nvPicPr>
          <p:cNvPr id="5" name="图片 4">
            <a:extLst>
              <a:ext uri="{FF2B5EF4-FFF2-40B4-BE49-F238E27FC236}">
                <a16:creationId xmlns:a16="http://schemas.microsoft.com/office/drawing/2014/main" id="{6975B558-AE27-7911-76A4-60A042627E94}"/>
              </a:ext>
            </a:extLst>
          </p:cNvPr>
          <p:cNvPicPr>
            <a:picLocks noChangeAspect="1"/>
          </p:cNvPicPr>
          <p:nvPr/>
        </p:nvPicPr>
        <p:blipFill>
          <a:blip r:embed="rId3"/>
          <a:stretch>
            <a:fillRect/>
          </a:stretch>
        </p:blipFill>
        <p:spPr>
          <a:xfrm>
            <a:off x="623392" y="1662838"/>
            <a:ext cx="9239672" cy="5195162"/>
          </a:xfrm>
          <a:prstGeom prst="rect">
            <a:avLst/>
          </a:prstGeom>
        </p:spPr>
      </p:pic>
      <p:sp>
        <p:nvSpPr>
          <p:cNvPr id="7" name="文本框 6">
            <a:extLst>
              <a:ext uri="{FF2B5EF4-FFF2-40B4-BE49-F238E27FC236}">
                <a16:creationId xmlns:a16="http://schemas.microsoft.com/office/drawing/2014/main" id="{E18DC7FB-8F0C-3783-3E3C-6D5A514FB320}"/>
              </a:ext>
            </a:extLst>
          </p:cNvPr>
          <p:cNvSpPr txBox="1"/>
          <p:nvPr/>
        </p:nvSpPr>
        <p:spPr>
          <a:xfrm>
            <a:off x="6312024" y="6586795"/>
            <a:ext cx="4176464" cy="230832"/>
          </a:xfrm>
          <a:prstGeom prst="rect">
            <a:avLst/>
          </a:prstGeom>
          <a:noFill/>
        </p:spPr>
        <p:txBody>
          <a:bodyPr wrap="square">
            <a:spAutoFit/>
          </a:bodyPr>
          <a:lstStyle/>
          <a:p>
            <a:r>
              <a:rPr lang="en-US" altLang="zh-CN" sz="900" dirty="0">
                <a:hlinkClick r:id="rId4"/>
              </a:rPr>
              <a:t>Ref: </a:t>
            </a:r>
            <a:r>
              <a:rPr lang="zh-CN" altLang="en-US" sz="900" dirty="0">
                <a:hlinkClick r:id="rId4"/>
              </a:rPr>
              <a:t>清华</a:t>
            </a:r>
            <a:r>
              <a:rPr lang="en-US" altLang="zh-CN" sz="900" dirty="0">
                <a:hlinkClick r:id="rId4"/>
              </a:rPr>
              <a:t>AIGC</a:t>
            </a:r>
            <a:r>
              <a:rPr lang="zh-CN" altLang="en-US" sz="900" dirty="0">
                <a:hlinkClick r:id="rId4"/>
              </a:rPr>
              <a:t>和</a:t>
            </a:r>
            <a:r>
              <a:rPr lang="en-US" altLang="zh-CN" sz="900" dirty="0">
                <a:hlinkClick r:id="rId4"/>
              </a:rPr>
              <a:t>ChatGPT</a:t>
            </a:r>
            <a:r>
              <a:rPr lang="zh-CN" altLang="en-US" sz="900" dirty="0">
                <a:hlinkClick r:id="rId4"/>
              </a:rPr>
              <a:t>发展研究报告</a:t>
            </a:r>
            <a:r>
              <a:rPr lang="en-US" altLang="zh-CN" sz="900" dirty="0">
                <a:hlinkClick r:id="rId4"/>
              </a:rPr>
              <a:t>1.0-</a:t>
            </a:r>
            <a:r>
              <a:rPr lang="zh-CN" altLang="en-US" sz="900" dirty="0">
                <a:hlinkClick r:id="rId4"/>
              </a:rPr>
              <a:t>清华大学</a:t>
            </a:r>
            <a:r>
              <a:rPr lang="en-US" altLang="zh-CN" sz="900" dirty="0">
                <a:hlinkClick r:id="rId4"/>
              </a:rPr>
              <a:t>-2023.5.18-192</a:t>
            </a:r>
            <a:r>
              <a:rPr lang="zh-CN" altLang="en-US" sz="900" dirty="0">
                <a:hlinkClick r:id="rId4"/>
              </a:rPr>
              <a:t>页</a:t>
            </a:r>
            <a:r>
              <a:rPr lang="en-US" altLang="zh-CN" sz="900" dirty="0">
                <a:hlinkClick r:id="rId4"/>
              </a:rPr>
              <a:t>.pdf</a:t>
            </a:r>
            <a:endParaRPr lang="zh-CN" altLang="en-US" sz="900" dirty="0"/>
          </a:p>
        </p:txBody>
      </p:sp>
    </p:spTree>
    <p:extLst>
      <p:ext uri="{BB962C8B-B14F-4D97-AF65-F5344CB8AC3E}">
        <p14:creationId xmlns:p14="http://schemas.microsoft.com/office/powerpoint/2010/main" val="155364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6">
            <a:extLst>
              <a:ext uri="{FF2B5EF4-FFF2-40B4-BE49-F238E27FC236}">
                <a16:creationId xmlns:a16="http://schemas.microsoft.com/office/drawing/2014/main" id="{D0E3205A-6D01-E27F-85B3-BC54DC3D6FFA}"/>
              </a:ext>
            </a:extLst>
          </p:cNvPr>
          <p:cNvSpPr txBox="1">
            <a:spLocks/>
          </p:cNvSpPr>
          <p:nvPr/>
        </p:nvSpPr>
        <p:spPr>
          <a:xfrm>
            <a:off x="9448800" y="6452502"/>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1EAD7B6C-E63E-4844-B8E2-3EC7130DF46B}" type="slidenum">
              <a:rPr lang="zh-CN" altLang="en-US" sz="2000" smtClean="0">
                <a:solidFill>
                  <a:prstClr val="black"/>
                </a:solidFill>
                <a:latin typeface="Century Gothic" panose="020B0502020202020204"/>
                <a:ea typeface="幼圆" panose="02010509060101010101" pitchFamily="49" charset="-122"/>
              </a:rPr>
              <a:pPr algn="r" defTabSz="457200">
                <a:defRPr/>
              </a:pPr>
              <a:t>9</a:t>
            </a:fld>
            <a:endParaRPr lang="zh-CN" altLang="en-US" sz="2000" dirty="0">
              <a:solidFill>
                <a:prstClr val="black"/>
              </a:solidFill>
              <a:latin typeface="Century Gothic" panose="020B0502020202020204"/>
              <a:ea typeface="幼圆" panose="02010509060101010101" pitchFamily="49" charset="-122"/>
            </a:endParaRPr>
          </a:p>
        </p:txBody>
      </p:sp>
      <p:sp>
        <p:nvSpPr>
          <p:cNvPr id="2" name="文本框 1">
            <a:extLst>
              <a:ext uri="{FF2B5EF4-FFF2-40B4-BE49-F238E27FC236}">
                <a16:creationId xmlns:a16="http://schemas.microsoft.com/office/drawing/2014/main" id="{7B28214C-0703-C394-7B7B-ED388A00DF83}"/>
              </a:ext>
            </a:extLst>
          </p:cNvPr>
          <p:cNvSpPr txBox="1"/>
          <p:nvPr/>
        </p:nvSpPr>
        <p:spPr>
          <a:xfrm>
            <a:off x="8976320" y="277079"/>
            <a:ext cx="2032862" cy="64633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txBody>
          <a:bodyPr wrap="square" rtlCol="0" anchor="b">
            <a:spAutoFit/>
          </a:bodyPr>
          <a:lstStyle/>
          <a:p>
            <a:pPr algn="ctr" defTabSz="914377">
              <a:defRPr/>
            </a:pPr>
            <a:r>
              <a:rPr lang="zh-CN" altLang="en-US" sz="3600" dirty="0">
                <a:latin typeface="华文楷体" panose="02010600040101010101" pitchFamily="2" charset="-122"/>
                <a:ea typeface="华文楷体" panose="02010600040101010101" pitchFamily="2" charset="-122"/>
              </a:rPr>
              <a:t>发展</a:t>
            </a:r>
          </a:p>
        </p:txBody>
      </p:sp>
      <p:pic>
        <p:nvPicPr>
          <p:cNvPr id="7" name="图片 6">
            <a:extLst>
              <a:ext uri="{FF2B5EF4-FFF2-40B4-BE49-F238E27FC236}">
                <a16:creationId xmlns:a16="http://schemas.microsoft.com/office/drawing/2014/main" id="{A20F5CF2-7893-43FC-3C5F-74B9DC008CF2}"/>
              </a:ext>
            </a:extLst>
          </p:cNvPr>
          <p:cNvPicPr>
            <a:picLocks noChangeAspect="1"/>
          </p:cNvPicPr>
          <p:nvPr/>
        </p:nvPicPr>
        <p:blipFill rotWithShape="1">
          <a:blip r:embed="rId3"/>
          <a:srcRect b="9318"/>
          <a:stretch/>
        </p:blipFill>
        <p:spPr>
          <a:xfrm>
            <a:off x="58450" y="1974492"/>
            <a:ext cx="4122597" cy="4320000"/>
          </a:xfrm>
          <a:prstGeom prst="rect">
            <a:avLst/>
          </a:prstGeom>
        </p:spPr>
      </p:pic>
      <p:pic>
        <p:nvPicPr>
          <p:cNvPr id="8" name="图片 7">
            <a:extLst>
              <a:ext uri="{FF2B5EF4-FFF2-40B4-BE49-F238E27FC236}">
                <a16:creationId xmlns:a16="http://schemas.microsoft.com/office/drawing/2014/main" id="{DC3DB81C-E406-3DC6-C90E-76BAD8A28A0D}"/>
              </a:ext>
            </a:extLst>
          </p:cNvPr>
          <p:cNvPicPr>
            <a:picLocks noChangeAspect="1"/>
          </p:cNvPicPr>
          <p:nvPr/>
        </p:nvPicPr>
        <p:blipFill rotWithShape="1">
          <a:blip r:embed="rId4"/>
          <a:srcRect b="10526"/>
          <a:stretch/>
        </p:blipFill>
        <p:spPr>
          <a:xfrm>
            <a:off x="4056583" y="1974492"/>
            <a:ext cx="4178284" cy="4320000"/>
          </a:xfrm>
          <a:prstGeom prst="rect">
            <a:avLst/>
          </a:prstGeom>
        </p:spPr>
      </p:pic>
      <p:pic>
        <p:nvPicPr>
          <p:cNvPr id="9" name="图片 8">
            <a:extLst>
              <a:ext uri="{FF2B5EF4-FFF2-40B4-BE49-F238E27FC236}">
                <a16:creationId xmlns:a16="http://schemas.microsoft.com/office/drawing/2014/main" id="{D111FC70-B8F3-146B-4B9A-D6C461B15974}"/>
              </a:ext>
            </a:extLst>
          </p:cNvPr>
          <p:cNvPicPr>
            <a:picLocks noChangeAspect="1"/>
          </p:cNvPicPr>
          <p:nvPr/>
        </p:nvPicPr>
        <p:blipFill rotWithShape="1">
          <a:blip r:embed="rId5"/>
          <a:srcRect b="9819"/>
          <a:stretch/>
        </p:blipFill>
        <p:spPr>
          <a:xfrm>
            <a:off x="8046884" y="1974492"/>
            <a:ext cx="4145506" cy="4320000"/>
          </a:xfrm>
          <a:prstGeom prst="rect">
            <a:avLst/>
          </a:prstGeom>
        </p:spPr>
      </p:pic>
      <p:sp>
        <p:nvSpPr>
          <p:cNvPr id="3" name="文本框 2">
            <a:extLst>
              <a:ext uri="{FF2B5EF4-FFF2-40B4-BE49-F238E27FC236}">
                <a16:creationId xmlns:a16="http://schemas.microsoft.com/office/drawing/2014/main" id="{9BB22ACB-DFD9-82DB-1918-721D3FF017B3}"/>
              </a:ext>
            </a:extLst>
          </p:cNvPr>
          <p:cNvSpPr txBox="1"/>
          <p:nvPr/>
        </p:nvSpPr>
        <p:spPr>
          <a:xfrm>
            <a:off x="13557" y="1071274"/>
            <a:ext cx="8602723" cy="656846"/>
          </a:xfrm>
          <a:prstGeom prst="rect">
            <a:avLst/>
          </a:prstGeom>
          <a:noFill/>
        </p:spPr>
        <p:txBody>
          <a:bodyPr wrap="square">
            <a:spAutoFit/>
          </a:bodyPr>
          <a:lstStyle/>
          <a:p>
            <a:pPr marL="342900" indent="-342900">
              <a:lnSpc>
                <a:spcPct val="150000"/>
              </a:lnSpc>
              <a:buFont typeface="Wingdings" panose="05000000000000000000" pitchFamily="2" charset="2"/>
              <a:buChar char="p"/>
              <a:defRPr/>
            </a:pPr>
            <a:r>
              <a:rPr lang="zh-CN" altLang="en-US" sz="2800" b="1" dirty="0">
                <a:solidFill>
                  <a:prstClr val="black"/>
                </a:solidFill>
                <a:latin typeface="Times  New Roman"/>
                <a:ea typeface="楷体" panose="02010609060101010101" pitchFamily="49" charset="-122"/>
              </a:rPr>
              <a:t>市场反馈</a:t>
            </a:r>
            <a:endParaRPr lang="en-US" altLang="zh-CN" sz="2800" b="1" dirty="0">
              <a:solidFill>
                <a:prstClr val="black"/>
              </a:solidFill>
              <a:latin typeface="楷体" panose="02010609060101010101" pitchFamily="49" charset="-122"/>
              <a:ea typeface="楷体" panose="02010609060101010101" pitchFamily="49" charset="-122"/>
            </a:endParaRPr>
          </a:p>
        </p:txBody>
      </p:sp>
      <p:sp>
        <p:nvSpPr>
          <p:cNvPr id="6" name="文本框 5">
            <a:extLst>
              <a:ext uri="{FF2B5EF4-FFF2-40B4-BE49-F238E27FC236}">
                <a16:creationId xmlns:a16="http://schemas.microsoft.com/office/drawing/2014/main" id="{02B62FFF-C7B1-7FD0-796F-83AF61E08610}"/>
              </a:ext>
            </a:extLst>
          </p:cNvPr>
          <p:cNvSpPr txBox="1"/>
          <p:nvPr/>
        </p:nvSpPr>
        <p:spPr>
          <a:xfrm>
            <a:off x="7069274" y="6498167"/>
            <a:ext cx="4787366" cy="273793"/>
          </a:xfrm>
          <a:prstGeom prst="rect">
            <a:avLst/>
          </a:prstGeom>
          <a:noFill/>
        </p:spPr>
        <p:txBody>
          <a:bodyPr wrap="square">
            <a:spAutoFit/>
          </a:bodyPr>
          <a:lstStyle/>
          <a:p>
            <a:pPr>
              <a:lnSpc>
                <a:spcPct val="150000"/>
              </a:lnSpc>
              <a:defRPr/>
            </a:pPr>
            <a:r>
              <a:rPr lang="en-US" altLang="zh-CN" sz="900" dirty="0">
                <a:solidFill>
                  <a:prstClr val="black"/>
                </a:solidFill>
                <a:latin typeface="Times  New Roman"/>
                <a:ea typeface="楷体" panose="02010609060101010101" pitchFamily="49" charset="-122"/>
              </a:rPr>
              <a:t>Ref: Late Post-</a:t>
            </a:r>
            <a:r>
              <a:rPr lang="en-US" altLang="zh-CN" sz="900" dirty="0">
                <a:hlinkClick r:id="rId6"/>
              </a:rPr>
              <a:t>ChatGPT </a:t>
            </a:r>
            <a:r>
              <a:rPr lang="zh-CN" altLang="en-US" sz="900" dirty="0">
                <a:hlinkClick r:id="rId6"/>
              </a:rPr>
              <a:t>元年：野心，战略，以及绕不开的困难｜</a:t>
            </a:r>
            <a:r>
              <a:rPr lang="en-US" altLang="zh-CN" sz="900" dirty="0">
                <a:hlinkClick r:id="rId6"/>
              </a:rPr>
              <a:t>TECH TUESDAY (qq.com)</a:t>
            </a:r>
            <a:endParaRPr lang="en-US" altLang="zh-CN" sz="900" dirty="0">
              <a:solidFill>
                <a:prstClr val="black"/>
              </a:solidFill>
              <a:latin typeface="Times  New Roman"/>
              <a:ea typeface="楷体" panose="02010609060101010101" pitchFamily="49" charset="-122"/>
            </a:endParaRPr>
          </a:p>
        </p:txBody>
      </p:sp>
    </p:spTree>
    <p:extLst>
      <p:ext uri="{BB962C8B-B14F-4D97-AF65-F5344CB8AC3E}">
        <p14:creationId xmlns:p14="http://schemas.microsoft.com/office/powerpoint/2010/main" val="404682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首页">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上方图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b="1" dirty="0" smtClean="0"/>
        </a:defPPr>
      </a:lstStyle>
    </a:txDef>
  </a:objectDefaults>
  <a:extraClrSchemeLst/>
</a:theme>
</file>

<file path=ppt/theme/theme3.xml><?xml version="1.0" encoding="utf-8"?>
<a:theme xmlns:a="http://schemas.openxmlformats.org/drawingml/2006/main" name="背景图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背景图标_无分割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b="1" dirty="0" smtClean="0"/>
        </a:defPPr>
      </a:lstStyle>
    </a:txDef>
  </a:objectDefaults>
  <a:extraClrSchemeLst/>
</a:theme>
</file>

<file path=ppt/theme/theme5.xml><?xml version="1.0" encoding="utf-8"?>
<a:theme xmlns:a="http://schemas.openxmlformats.org/drawingml/2006/main" name="下方图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b="1" dirty="0" smtClean="0"/>
        </a:defPPr>
      </a:lstStyle>
    </a:txDef>
  </a:objectDefaults>
  <a:extraClrSchemeLst/>
</a:theme>
</file>

<file path=ppt/theme/theme6.xml><?xml version="1.0" encoding="utf-8"?>
<a:theme xmlns:a="http://schemas.openxmlformats.org/drawingml/2006/main" name="lab-2">
  <a:themeElements>
    <a:clrScheme name="自定义 2">
      <a:dk1>
        <a:sysClr val="windowText" lastClr="000000"/>
      </a:dk1>
      <a:lt1>
        <a:srgbClr val="FFFFFF"/>
      </a:lt1>
      <a:dk2>
        <a:srgbClr val="000000"/>
      </a:dk2>
      <a:lt2>
        <a:srgbClr val="FFFFFF"/>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b="1" dirty="0" smtClean="0"/>
        </a:defPPr>
      </a:lstStyle>
    </a:txDef>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82918</TotalTime>
  <Words>2068</Words>
  <Application>Microsoft Office PowerPoint</Application>
  <PresentationFormat>宽屏</PresentationFormat>
  <Paragraphs>223</Paragraphs>
  <Slides>25</Slides>
  <Notes>24</Notes>
  <HiddenSlides>0</HiddenSlides>
  <MMClips>0</MMClips>
  <ScaleCrop>false</ScaleCrop>
  <HeadingPairs>
    <vt:vector size="6" baseType="variant">
      <vt:variant>
        <vt:lpstr>已用的字体</vt:lpstr>
      </vt:variant>
      <vt:variant>
        <vt:i4>13</vt:i4>
      </vt:variant>
      <vt:variant>
        <vt:lpstr>主题</vt:lpstr>
      </vt:variant>
      <vt:variant>
        <vt:i4>6</vt:i4>
      </vt:variant>
      <vt:variant>
        <vt:lpstr>幻灯片标题</vt:lpstr>
      </vt:variant>
      <vt:variant>
        <vt:i4>25</vt:i4>
      </vt:variant>
    </vt:vector>
  </HeadingPairs>
  <TitlesOfParts>
    <vt:vector size="44" baseType="lpstr">
      <vt:lpstr>KaTeX_Main</vt:lpstr>
      <vt:lpstr>KaTeX_Math</vt:lpstr>
      <vt:lpstr>Söhne</vt:lpstr>
      <vt:lpstr>Times  New Roman</vt:lpstr>
      <vt:lpstr>黑体</vt:lpstr>
      <vt:lpstr>华文楷体</vt:lpstr>
      <vt:lpstr>楷体</vt:lpstr>
      <vt:lpstr>微软雅黑</vt:lpstr>
      <vt:lpstr>Arial</vt:lpstr>
      <vt:lpstr>Calibri</vt:lpstr>
      <vt:lpstr>Century Gothic</vt:lpstr>
      <vt:lpstr>Times New Roman</vt:lpstr>
      <vt:lpstr>Wingdings</vt:lpstr>
      <vt:lpstr>首页</vt:lpstr>
      <vt:lpstr>上方图标</vt:lpstr>
      <vt:lpstr>背景图标</vt:lpstr>
      <vt:lpstr>背景图标_无分割线</vt:lpstr>
      <vt:lpstr>下方图标</vt:lpstr>
      <vt:lpstr>lab-2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鑫 杨</cp:lastModifiedBy>
  <cp:revision>2685</cp:revision>
  <dcterms:created xsi:type="dcterms:W3CDTF">2012-09-28T12:41:30Z</dcterms:created>
  <dcterms:modified xsi:type="dcterms:W3CDTF">2023-12-04T11:17:35Z</dcterms:modified>
</cp:coreProperties>
</file>