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53" r:id="rId2"/>
    <p:sldMasterId id="2147483659" r:id="rId3"/>
    <p:sldMasterId id="2147483655" r:id="rId4"/>
    <p:sldMasterId id="2147483657" r:id="rId5"/>
  </p:sldMasterIdLst>
  <p:notesMasterIdLst>
    <p:notesMasterId r:id="rId18"/>
  </p:notesMasterIdLst>
  <p:handoutMasterIdLst>
    <p:handoutMasterId r:id="rId19"/>
  </p:handoutMasterIdLst>
  <p:sldIdLst>
    <p:sldId id="328" r:id="rId6"/>
    <p:sldId id="345" r:id="rId7"/>
    <p:sldId id="352" r:id="rId8"/>
    <p:sldId id="349" r:id="rId9"/>
    <p:sldId id="347" r:id="rId10"/>
    <p:sldId id="355" r:id="rId11"/>
    <p:sldId id="350" r:id="rId12"/>
    <p:sldId id="356" r:id="rId13"/>
    <p:sldId id="357" r:id="rId14"/>
    <p:sldId id="358" r:id="rId15"/>
    <p:sldId id="348" r:id="rId16"/>
    <p:sldId id="34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67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468C"/>
    <a:srgbClr val="763783"/>
    <a:srgbClr val="8D8D8D"/>
    <a:srgbClr val="743481"/>
    <a:srgbClr val="7030A0"/>
    <a:srgbClr val="E8F5FD"/>
    <a:srgbClr val="AED7EB"/>
    <a:srgbClr val="CAD6E6"/>
    <a:srgbClr val="57201F"/>
    <a:srgbClr val="3B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8" autoAdjust="0"/>
    <p:restoredTop sz="89541" autoAdjust="0"/>
  </p:normalViewPr>
  <p:slideViewPr>
    <p:cSldViewPr snapToObjects="1">
      <p:cViewPr varScale="1">
        <p:scale>
          <a:sx n="75" d="100"/>
          <a:sy n="75" d="100"/>
        </p:scale>
        <p:origin x="864" y="67"/>
      </p:cViewPr>
      <p:guideLst>
        <p:guide orient="horz" pos="1026"/>
        <p:guide pos="67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100" d="100"/>
          <a:sy n="100" d="100"/>
        </p:scale>
        <p:origin x="2400" y="-91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9A446-D50D-4DD3-A818-E1DB3145FA22}" type="datetimeFigureOut">
              <a:rPr lang="zh-CN" altLang="en-US" smtClean="0"/>
              <a:t>2024/5/27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9F63C2-87C6-475C-AFB7-8ED385FFE584}" type="slidenum">
              <a:rPr lang="zh-CN" altLang="en-US" smtClean="0"/>
              <a:t>‹#›</a:t>
            </a:fld>
            <a:endParaRPr lang="zh-CN" altLang="en-US"/>
          </a:p>
        </p:txBody>
      </p:sp>
    </p:spTree>
    <p:extLst>
      <p:ext uri="{BB962C8B-B14F-4D97-AF65-F5344CB8AC3E}">
        <p14:creationId xmlns:p14="http://schemas.microsoft.com/office/powerpoint/2010/main" val="2474109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2DBC6-D7C9-4F61-9CE4-A7601DBC5930}" type="datetimeFigureOut">
              <a:rPr lang="zh-CN" altLang="en-US" smtClean="0"/>
              <a:t>2024/5/27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29976-EF84-49C4-A00A-CD1250C470F1}" type="slidenum">
              <a:rPr lang="zh-CN" altLang="en-US" smtClean="0"/>
              <a:t>‹#›</a:t>
            </a:fld>
            <a:endParaRPr lang="zh-CN" altLang="en-US"/>
          </a:p>
        </p:txBody>
      </p:sp>
    </p:spTree>
    <p:extLst>
      <p:ext uri="{BB962C8B-B14F-4D97-AF65-F5344CB8AC3E}">
        <p14:creationId xmlns:p14="http://schemas.microsoft.com/office/powerpoint/2010/main" val="296350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i="0" dirty="0">
                <a:solidFill>
                  <a:srgbClr val="A60606"/>
                </a:solidFill>
                <a:effectLst/>
                <a:latin typeface="微软雅黑" panose="020B0503020204020204" pitchFamily="34" charset="-122"/>
                <a:ea typeface="微软雅黑" panose="020B0503020204020204" pitchFamily="34" charset="-122"/>
              </a:rPr>
              <a:t>大型语言模型</a:t>
            </a:r>
            <a:r>
              <a:rPr lang="en-US" altLang="zh-CN" b="1" i="0" dirty="0">
                <a:solidFill>
                  <a:srgbClr val="A60606"/>
                </a:solidFill>
                <a:effectLst/>
                <a:latin typeface="微软雅黑" panose="020B0503020204020204" pitchFamily="34" charset="-122"/>
                <a:ea typeface="微软雅黑" panose="020B0503020204020204" pitchFamily="34" charset="-122"/>
              </a:rPr>
              <a:t>(</a:t>
            </a:r>
            <a:r>
              <a:rPr lang="en-US" altLang="zh-CN" b="1" i="0" dirty="0" err="1">
                <a:solidFill>
                  <a:srgbClr val="A60606"/>
                </a:solidFill>
                <a:effectLst/>
                <a:latin typeface="微软雅黑" panose="020B0503020204020204" pitchFamily="34" charset="-122"/>
                <a:ea typeface="微软雅黑" panose="020B0503020204020204" pitchFamily="34" charset="-122"/>
              </a:rPr>
              <a:t>llm</a:t>
            </a:r>
            <a:r>
              <a:rPr lang="en-US" altLang="zh-CN" b="1" i="0" dirty="0">
                <a:solidFill>
                  <a:srgbClr val="A60606"/>
                </a:solidFill>
                <a:effectLst/>
                <a:latin typeface="微软雅黑" panose="020B0503020204020204" pitchFamily="34" charset="-122"/>
                <a:ea typeface="微软雅黑" panose="020B0503020204020204" pitchFamily="34" charset="-122"/>
              </a:rPr>
              <a:t>)</a:t>
            </a:r>
            <a:r>
              <a:rPr lang="zh-CN" altLang="en-US" b="1" i="0" dirty="0">
                <a:solidFill>
                  <a:srgbClr val="A60606"/>
                </a:solidFill>
                <a:effectLst/>
                <a:latin typeface="微软雅黑" panose="020B0503020204020204" pitchFamily="34" charset="-122"/>
                <a:ea typeface="微软雅黑" panose="020B0503020204020204" pitchFamily="34" charset="-122"/>
              </a:rPr>
              <a:t>和大型多模态模型</a:t>
            </a:r>
            <a:r>
              <a:rPr lang="en-US" altLang="zh-CN" b="1" i="0" dirty="0">
                <a:solidFill>
                  <a:srgbClr val="A60606"/>
                </a:solidFill>
                <a:effectLst/>
                <a:latin typeface="微软雅黑" panose="020B0503020204020204" pitchFamily="34" charset="-122"/>
                <a:ea typeface="微软雅黑" panose="020B0503020204020204" pitchFamily="34" charset="-122"/>
              </a:rPr>
              <a:t>(</a:t>
            </a:r>
            <a:r>
              <a:rPr lang="en-US" altLang="zh-CN" b="1" i="0" dirty="0" err="1">
                <a:solidFill>
                  <a:srgbClr val="A60606"/>
                </a:solidFill>
                <a:effectLst/>
                <a:latin typeface="微软雅黑" panose="020B0503020204020204" pitchFamily="34" charset="-122"/>
                <a:ea typeface="微软雅黑" panose="020B0503020204020204" pitchFamily="34" charset="-122"/>
              </a:rPr>
              <a:t>lmm</a:t>
            </a:r>
            <a:r>
              <a:rPr lang="en-US" altLang="zh-CN" b="1" i="0" dirty="0">
                <a:solidFill>
                  <a:srgbClr val="A60606"/>
                </a:solidFill>
                <a:effectLst/>
                <a:latin typeface="微软雅黑" panose="020B0503020204020204" pitchFamily="34" charset="-122"/>
                <a:ea typeface="微软雅黑" panose="020B0503020204020204" pitchFamily="34" charset="-122"/>
              </a:rPr>
              <a:t>)</a:t>
            </a:r>
            <a:r>
              <a:rPr lang="zh-CN" altLang="en-US" b="1" i="0" dirty="0">
                <a:solidFill>
                  <a:srgbClr val="A60606"/>
                </a:solidFill>
                <a:effectLst/>
                <a:latin typeface="微软雅黑" panose="020B0503020204020204" pitchFamily="34" charset="-122"/>
                <a:ea typeface="微软雅黑" panose="020B0503020204020204" pitchFamily="34" charset="-122"/>
              </a:rPr>
              <a:t>的出现，如</a:t>
            </a:r>
            <a:r>
              <a:rPr lang="en-US" altLang="zh-CN" b="1" i="0" dirty="0">
                <a:solidFill>
                  <a:srgbClr val="A60606"/>
                </a:solidFill>
                <a:effectLst/>
                <a:latin typeface="微软雅黑" panose="020B0503020204020204" pitchFamily="34" charset="-122"/>
                <a:ea typeface="微软雅黑" panose="020B0503020204020204" pitchFamily="34" charset="-122"/>
              </a:rPr>
              <a:t>GPT4 </a:t>
            </a:r>
            <a:r>
              <a:rPr lang="zh-CN" altLang="en-US" b="1" i="0" dirty="0">
                <a:solidFill>
                  <a:srgbClr val="A60606"/>
                </a:solidFill>
                <a:effectLst/>
                <a:latin typeface="微软雅黑" panose="020B0503020204020204" pitchFamily="34" charset="-122"/>
                <a:ea typeface="微软雅黑" panose="020B0503020204020204" pitchFamily="34" charset="-122"/>
              </a:rPr>
              <a:t>，</a:t>
            </a:r>
            <a:r>
              <a:rPr lang="en-US" altLang="zh-CN" b="1" i="0" dirty="0" err="1">
                <a:solidFill>
                  <a:srgbClr val="A60606"/>
                </a:solidFill>
                <a:effectLst/>
                <a:latin typeface="微软雅黑" panose="020B0503020204020204" pitchFamily="34" charset="-122"/>
                <a:ea typeface="微软雅黑" panose="020B0503020204020204" pitchFamily="34" charset="-122"/>
              </a:rPr>
              <a:t>PaLM</a:t>
            </a:r>
            <a:r>
              <a:rPr lang="en-US" altLang="zh-CN" b="1" i="0" dirty="0">
                <a:solidFill>
                  <a:srgbClr val="A60606"/>
                </a:solidFill>
                <a:effectLst/>
                <a:latin typeface="微软雅黑" panose="020B0503020204020204" pitchFamily="34" charset="-122"/>
                <a:ea typeface="微软雅黑" panose="020B0503020204020204" pitchFamily="34" charset="-122"/>
              </a:rPr>
              <a:t> </a:t>
            </a:r>
            <a:r>
              <a:rPr lang="zh-CN" altLang="en-US" b="1" i="0" dirty="0">
                <a:solidFill>
                  <a:srgbClr val="A60606"/>
                </a:solidFill>
                <a:effectLst/>
                <a:latin typeface="微软雅黑" panose="020B0503020204020204" pitchFamily="34" charset="-122"/>
                <a:ea typeface="微软雅黑" panose="020B0503020204020204" pitchFamily="34" charset="-122"/>
              </a:rPr>
              <a:t>和</a:t>
            </a:r>
            <a:r>
              <a:rPr lang="en-US" altLang="zh-CN" b="1" i="0" dirty="0">
                <a:solidFill>
                  <a:srgbClr val="A60606"/>
                </a:solidFill>
                <a:effectLst/>
                <a:latin typeface="微软雅黑" panose="020B0503020204020204" pitchFamily="34" charset="-122"/>
                <a:ea typeface="微软雅黑" panose="020B0503020204020204" pitchFamily="34" charset="-122"/>
              </a:rPr>
              <a:t>Gemini</a:t>
            </a:r>
            <a:r>
              <a:rPr lang="zh-CN" altLang="en-US" b="1" i="0" dirty="0">
                <a:solidFill>
                  <a:srgbClr val="A60606"/>
                </a:solidFill>
                <a:effectLst/>
                <a:latin typeface="微软雅黑" panose="020B0503020204020204" pitchFamily="34" charset="-122"/>
                <a:ea typeface="微软雅黑" panose="020B0503020204020204" pitchFamily="34" charset="-122"/>
              </a:rPr>
              <a:t>，表明这些模型有效地编码临床知识，并且可以在医疗问题回答基准中表现出色，即使是需要专业知识的复杂病例和场景</a:t>
            </a:r>
            <a:r>
              <a:rPr lang="en-US" altLang="zh-CN" b="1" i="0" dirty="0">
                <a:solidFill>
                  <a:srgbClr val="A60606"/>
                </a:solidFill>
                <a:effectLst/>
                <a:latin typeface="微软雅黑" panose="020B0503020204020204" pitchFamily="34" charset="-122"/>
                <a:ea typeface="微软雅黑" panose="020B0503020204020204" pitchFamily="34" charset="-122"/>
              </a:rPr>
              <a:t>(</a:t>
            </a:r>
            <a:r>
              <a:rPr lang="en-US" altLang="zh-CN" b="1" i="0" dirty="0" err="1">
                <a:solidFill>
                  <a:srgbClr val="A60606"/>
                </a:solidFill>
                <a:effectLst/>
                <a:latin typeface="微软雅黑" panose="020B0503020204020204" pitchFamily="34" charset="-122"/>
                <a:ea typeface="微软雅黑" panose="020B0503020204020204" pitchFamily="34" charset="-122"/>
              </a:rPr>
              <a:t>Antaki</a:t>
            </a:r>
            <a:r>
              <a:rPr lang="zh-CN" altLang="en-US" b="1" i="0" dirty="0">
                <a:solidFill>
                  <a:srgbClr val="A60606"/>
                </a:solidFill>
                <a:effectLst/>
                <a:latin typeface="微软雅黑" panose="020B0503020204020204" pitchFamily="34" charset="-122"/>
                <a:ea typeface="微软雅黑" panose="020B0503020204020204" pitchFamily="34" charset="-122"/>
              </a:rPr>
              <a:t>等人，</a:t>
            </a:r>
            <a:r>
              <a:rPr lang="en-US" altLang="zh-CN" b="1" i="0" dirty="0">
                <a:solidFill>
                  <a:srgbClr val="A60606"/>
                </a:solidFill>
                <a:effectLst/>
                <a:latin typeface="微软雅黑" panose="020B0503020204020204" pitchFamily="34" charset="-122"/>
                <a:ea typeface="微软雅黑" panose="020B0503020204020204" pitchFamily="34" charset="-122"/>
              </a:rPr>
              <a:t>2023);Eriksen</a:t>
            </a:r>
            <a:r>
              <a:rPr lang="zh-CN" altLang="en-US" b="1" i="0" dirty="0">
                <a:solidFill>
                  <a:srgbClr val="A60606"/>
                </a:solidFill>
                <a:effectLst/>
                <a:latin typeface="微软雅黑" panose="020B0503020204020204" pitchFamily="34" charset="-122"/>
                <a:ea typeface="微软雅黑" panose="020B0503020204020204" pitchFamily="34" charset="-122"/>
              </a:rPr>
              <a:t>等，</a:t>
            </a:r>
            <a:r>
              <a:rPr lang="en-US" altLang="zh-CN" b="1" i="0" dirty="0">
                <a:solidFill>
                  <a:srgbClr val="A60606"/>
                </a:solidFill>
                <a:effectLst/>
                <a:latin typeface="微软雅黑" panose="020B0503020204020204" pitchFamily="34" charset="-122"/>
                <a:ea typeface="微软雅黑" panose="020B0503020204020204" pitchFamily="34" charset="-122"/>
              </a:rPr>
              <a:t>2023;Kanjee et al, 2023)</a:t>
            </a:r>
          </a:p>
          <a:p>
            <a:endParaRPr lang="en-US" altLang="zh-CN" b="1" i="0" dirty="0">
              <a:solidFill>
                <a:srgbClr val="A60606"/>
              </a:solidFill>
              <a:effectLst/>
              <a:latin typeface="微软雅黑" panose="020B0503020204020204" pitchFamily="34" charset="-122"/>
              <a:ea typeface="微软雅黑" panose="020B0503020204020204" pitchFamily="34" charset="-122"/>
            </a:endParaRPr>
          </a:p>
          <a:p>
            <a:r>
              <a:rPr lang="zh-CN" altLang="en-US" b="1" i="0" dirty="0">
                <a:solidFill>
                  <a:srgbClr val="A60606"/>
                </a:solidFill>
                <a:effectLst/>
                <a:latin typeface="微软雅黑" panose="020B0503020204020204" pitchFamily="34" charset="-122"/>
                <a:ea typeface="微软雅黑" panose="020B0503020204020204" pitchFamily="34" charset="-122"/>
              </a:rPr>
              <a:t>医学微调</a:t>
            </a:r>
            <a:r>
              <a:rPr lang="en-US" altLang="zh-CN" b="1" i="0" dirty="0" err="1">
                <a:solidFill>
                  <a:srgbClr val="A60606"/>
                </a:solidFill>
                <a:effectLst/>
                <a:latin typeface="微软雅黑" panose="020B0503020204020204" pitchFamily="34" charset="-122"/>
                <a:ea typeface="微软雅黑" panose="020B0503020204020204" pitchFamily="34" charset="-122"/>
              </a:rPr>
              <a:t>llm</a:t>
            </a:r>
            <a:r>
              <a:rPr lang="en-US" altLang="zh-CN" b="1" i="0" dirty="0">
                <a:solidFill>
                  <a:srgbClr val="A60606"/>
                </a:solidFill>
                <a:effectLst/>
                <a:latin typeface="微软雅黑" panose="020B0503020204020204" pitchFamily="34" charset="-122"/>
                <a:ea typeface="微软雅黑" panose="020B0503020204020204" pitchFamily="34" charset="-122"/>
              </a:rPr>
              <a:t> </a:t>
            </a:r>
            <a:r>
              <a:rPr lang="zh-CN" altLang="en-US" b="1" i="0" dirty="0">
                <a:solidFill>
                  <a:srgbClr val="A60606"/>
                </a:solidFill>
                <a:effectLst/>
                <a:latin typeface="微软雅黑" panose="020B0503020204020204" pitchFamily="34" charset="-122"/>
                <a:ea typeface="微软雅黑" panose="020B0503020204020204" pitchFamily="34" charset="-122"/>
              </a:rPr>
              <a:t>也可以为数百万互联网用户提出的细致和开放式的医疗问题提供高质量的长篇答案，</a:t>
            </a:r>
            <a:r>
              <a:rPr lang="en-US" altLang="zh-CN" b="1" i="0" dirty="0">
                <a:solidFill>
                  <a:srgbClr val="A60606"/>
                </a:solidFill>
                <a:effectLst/>
                <a:latin typeface="微软雅黑" panose="020B0503020204020204" pitchFamily="34" charset="-122"/>
                <a:ea typeface="微软雅黑" panose="020B0503020204020204" pitchFamily="34" charset="-122"/>
              </a:rPr>
              <a:t>Med-</a:t>
            </a:r>
            <a:r>
              <a:rPr lang="en-US" altLang="zh-CN" b="1" i="0" dirty="0" err="1">
                <a:solidFill>
                  <a:srgbClr val="A60606"/>
                </a:solidFill>
                <a:effectLst/>
                <a:latin typeface="微软雅黑" panose="020B0503020204020204" pitchFamily="34" charset="-122"/>
                <a:ea typeface="微软雅黑" panose="020B0503020204020204" pitchFamily="34" charset="-122"/>
              </a:rPr>
              <a:t>PaLM</a:t>
            </a:r>
            <a:r>
              <a:rPr lang="en-US" altLang="zh-CN" b="1" i="0" dirty="0">
                <a:solidFill>
                  <a:srgbClr val="A60606"/>
                </a:solidFill>
                <a:effectLst/>
                <a:latin typeface="微软雅黑" panose="020B0503020204020204" pitchFamily="34" charset="-122"/>
                <a:ea typeface="微软雅黑" panose="020B0503020204020204" pitchFamily="34" charset="-122"/>
              </a:rPr>
              <a:t> 2</a:t>
            </a:r>
            <a:r>
              <a:rPr lang="zh-CN" altLang="en-US" b="1" i="0" dirty="0">
                <a:solidFill>
                  <a:srgbClr val="A60606"/>
                </a:solidFill>
                <a:effectLst/>
                <a:latin typeface="微软雅黑" panose="020B0503020204020204" pitchFamily="34" charset="-122"/>
                <a:ea typeface="微软雅黑" panose="020B0503020204020204" pitchFamily="34" charset="-122"/>
              </a:rPr>
              <a:t>在事实、推理、伤害和偏见等方面超过了医生</a:t>
            </a:r>
            <a:r>
              <a:rPr lang="en-US" altLang="zh-CN" b="1" i="0" dirty="0">
                <a:solidFill>
                  <a:srgbClr val="A60606"/>
                </a:solidFill>
                <a:effectLst/>
                <a:latin typeface="微软雅黑" panose="020B0503020204020204" pitchFamily="34" charset="-122"/>
                <a:ea typeface="微软雅黑" panose="020B0503020204020204" pitchFamily="34" charset="-122"/>
              </a:rPr>
              <a:t>(Singhal</a:t>
            </a:r>
            <a:r>
              <a:rPr lang="zh-CN" altLang="en-US" b="1" i="0" dirty="0">
                <a:solidFill>
                  <a:srgbClr val="A60606"/>
                </a:solidFill>
                <a:effectLst/>
                <a:latin typeface="微软雅黑" panose="020B0503020204020204" pitchFamily="34" charset="-122"/>
                <a:ea typeface="微软雅黑" panose="020B0503020204020204" pitchFamily="34" charset="-122"/>
              </a:rPr>
              <a:t>等人，</a:t>
            </a:r>
            <a:r>
              <a:rPr lang="en-US" altLang="zh-CN" b="1" i="0" dirty="0">
                <a:solidFill>
                  <a:srgbClr val="A60606"/>
                </a:solidFill>
                <a:effectLst/>
                <a:latin typeface="微软雅黑" panose="020B0503020204020204" pitchFamily="34" charset="-122"/>
                <a:ea typeface="微软雅黑" panose="020B0503020204020204" pitchFamily="34" charset="-122"/>
              </a:rPr>
              <a:t>2023b)</a:t>
            </a:r>
            <a:r>
              <a:rPr lang="zh-CN" altLang="en-US" b="1" i="0" dirty="0">
                <a:solidFill>
                  <a:srgbClr val="A60606"/>
                </a:solidFill>
                <a:effectLst/>
                <a:latin typeface="微软雅黑" panose="020B0503020204020204" pitchFamily="34" charset="-122"/>
                <a:ea typeface="微软雅黑" panose="020B0503020204020204" pitchFamily="34" charset="-122"/>
              </a:rPr>
              <a:t>。</a:t>
            </a:r>
            <a:endParaRPr lang="en-US" altLang="zh-CN" b="1" i="0" dirty="0">
              <a:solidFill>
                <a:srgbClr val="A60606"/>
              </a:solidFill>
              <a:effectLst/>
              <a:latin typeface="微软雅黑" panose="020B0503020204020204" pitchFamily="34" charset="-122"/>
              <a:ea typeface="微软雅黑" panose="020B0503020204020204" pitchFamily="34" charset="-122"/>
            </a:endParaRPr>
          </a:p>
          <a:p>
            <a:endParaRPr lang="en-US" altLang="zh-CN" dirty="0"/>
          </a:p>
          <a:p>
            <a:r>
              <a:rPr lang="en-US" altLang="zh-CN" b="1" i="0" dirty="0" err="1">
                <a:solidFill>
                  <a:srgbClr val="A60606"/>
                </a:solidFill>
                <a:effectLst/>
                <a:latin typeface="微软雅黑" panose="020B0503020204020204" pitchFamily="34" charset="-122"/>
                <a:ea typeface="微软雅黑" panose="020B0503020204020204" pitchFamily="34" charset="-122"/>
              </a:rPr>
              <a:t>lmm</a:t>
            </a:r>
            <a:r>
              <a:rPr lang="en-US" altLang="zh-CN" b="1" i="0" dirty="0">
                <a:solidFill>
                  <a:srgbClr val="A60606"/>
                </a:solidFill>
                <a:effectLst/>
                <a:latin typeface="微软雅黑" panose="020B0503020204020204" pitchFamily="34" charset="-122"/>
                <a:ea typeface="微软雅黑" panose="020B0503020204020204" pitchFamily="34" charset="-122"/>
              </a:rPr>
              <a:t> (Li et al .</a:t>
            </a:r>
            <a:r>
              <a:rPr lang="zh-CN" altLang="en-US" b="1" i="0" dirty="0">
                <a:solidFill>
                  <a:srgbClr val="A60606"/>
                </a:solidFill>
                <a:effectLst/>
                <a:latin typeface="微软雅黑" panose="020B0503020204020204" pitchFamily="34" charset="-122"/>
                <a:ea typeface="微软雅黑" panose="020B0503020204020204" pitchFamily="34" charset="-122"/>
              </a:rPr>
              <a:t>， </a:t>
            </a:r>
            <a:r>
              <a:rPr lang="en-US" altLang="zh-CN" b="1" i="0" dirty="0">
                <a:solidFill>
                  <a:srgbClr val="A60606"/>
                </a:solidFill>
                <a:effectLst/>
                <a:latin typeface="微软雅黑" panose="020B0503020204020204" pitchFamily="34" charset="-122"/>
                <a:ea typeface="微软雅黑" panose="020B0503020204020204" pitchFamily="34" charset="-122"/>
              </a:rPr>
              <a:t>2024;Moor</a:t>
            </a:r>
            <a:r>
              <a:rPr lang="zh-CN" altLang="en-US" b="1" i="0" dirty="0">
                <a:solidFill>
                  <a:srgbClr val="A60606"/>
                </a:solidFill>
                <a:effectLst/>
                <a:latin typeface="微软雅黑" panose="020B0503020204020204" pitchFamily="34" charset="-122"/>
                <a:ea typeface="微软雅黑" panose="020B0503020204020204" pitchFamily="34" charset="-122"/>
              </a:rPr>
              <a:t>等人，</a:t>
            </a:r>
            <a:r>
              <a:rPr lang="en-US" altLang="zh-CN" b="1" i="0" dirty="0">
                <a:solidFill>
                  <a:srgbClr val="A60606"/>
                </a:solidFill>
                <a:effectLst/>
                <a:latin typeface="微软雅黑" panose="020B0503020204020204" pitchFamily="34" charset="-122"/>
                <a:ea typeface="微软雅黑" panose="020B0503020204020204" pitchFamily="34" charset="-122"/>
              </a:rPr>
              <a:t>2023b)</a:t>
            </a:r>
            <a:r>
              <a:rPr lang="zh-CN" altLang="en-US" b="1" i="0" dirty="0">
                <a:solidFill>
                  <a:srgbClr val="A60606"/>
                </a:solidFill>
                <a:effectLst/>
                <a:latin typeface="微软雅黑" panose="020B0503020204020204" pitchFamily="34" charset="-122"/>
                <a:ea typeface="微软雅黑" panose="020B0503020204020204" pitchFamily="34" charset="-122"/>
              </a:rPr>
              <a:t>，如</a:t>
            </a:r>
            <a:r>
              <a:rPr lang="en-US" altLang="zh-CN" b="1" i="0" dirty="0">
                <a:solidFill>
                  <a:srgbClr val="A60606"/>
                </a:solidFill>
                <a:effectLst/>
                <a:latin typeface="微软雅黑" panose="020B0503020204020204" pitchFamily="34" charset="-122"/>
                <a:ea typeface="微软雅黑" panose="020B0503020204020204" pitchFamily="34" charset="-122"/>
              </a:rPr>
              <a:t>Flamingo-CXR</a:t>
            </a:r>
            <a:r>
              <a:rPr lang="zh-CN" altLang="en-US" b="1" i="0" dirty="0">
                <a:solidFill>
                  <a:srgbClr val="A60606"/>
                </a:solidFill>
                <a:effectLst/>
                <a:latin typeface="微软雅黑" panose="020B0503020204020204" pitchFamily="34" charset="-122"/>
                <a:ea typeface="微软雅黑" panose="020B0503020204020204" pitchFamily="34" charset="-122"/>
              </a:rPr>
              <a:t>和</a:t>
            </a:r>
            <a:r>
              <a:rPr lang="en-US" altLang="zh-CN" b="1" i="0" dirty="0">
                <a:solidFill>
                  <a:srgbClr val="A60606"/>
                </a:solidFill>
                <a:effectLst/>
                <a:latin typeface="微软雅黑" panose="020B0503020204020204" pitchFamily="34" charset="-122"/>
                <a:ea typeface="微软雅黑" panose="020B0503020204020204" pitchFamily="34" charset="-122"/>
              </a:rPr>
              <a:t>Med-</a:t>
            </a:r>
            <a:r>
              <a:rPr lang="en-US" altLang="zh-CN" b="1" i="0" dirty="0" err="1">
                <a:solidFill>
                  <a:srgbClr val="A60606"/>
                </a:solidFill>
                <a:effectLst/>
                <a:latin typeface="微软雅黑" panose="020B0503020204020204" pitchFamily="34" charset="-122"/>
                <a:ea typeface="微软雅黑" panose="020B0503020204020204" pitchFamily="34" charset="-122"/>
              </a:rPr>
              <a:t>PaLM</a:t>
            </a:r>
            <a:r>
              <a:rPr lang="en-US" altLang="zh-CN" b="1" i="0" dirty="0">
                <a:solidFill>
                  <a:srgbClr val="A60606"/>
                </a:solidFill>
                <a:effectLst/>
                <a:latin typeface="微软雅黑" panose="020B0503020204020204" pitchFamily="34" charset="-122"/>
                <a:ea typeface="微软雅黑" panose="020B0503020204020204" pitchFamily="34" charset="-122"/>
              </a:rPr>
              <a:t> M</a:t>
            </a:r>
            <a:r>
              <a:rPr lang="zh-CN" altLang="en-US" b="1" i="0" dirty="0">
                <a:solidFill>
                  <a:srgbClr val="A60606"/>
                </a:solidFill>
                <a:effectLst/>
                <a:latin typeface="微软雅黑" panose="020B0503020204020204" pitchFamily="34" charset="-122"/>
                <a:ea typeface="微软雅黑" panose="020B0503020204020204" pitchFamily="34" charset="-122"/>
              </a:rPr>
              <a:t>在生成放射学报告方面与受控环境中的放射科医生相当</a:t>
            </a:r>
            <a:endParaRPr lang="en-US" altLang="zh-CN" b="1" i="0" dirty="0">
              <a:solidFill>
                <a:srgbClr val="A60606"/>
              </a:solidFill>
              <a:effectLst/>
              <a:latin typeface="微软雅黑" panose="020B0503020204020204" pitchFamily="34" charset="-122"/>
              <a:ea typeface="微软雅黑" panose="020B0503020204020204" pitchFamily="34" charset="-122"/>
            </a:endParaRPr>
          </a:p>
          <a:p>
            <a:endParaRPr lang="en-US" altLang="zh-CN" b="1" i="0" dirty="0">
              <a:solidFill>
                <a:srgbClr val="A60606"/>
              </a:solidFill>
              <a:effectLst/>
              <a:latin typeface="微软雅黑" panose="020B0503020204020204" pitchFamily="34" charset="-122"/>
              <a:ea typeface="微软雅黑" panose="020B0503020204020204" pitchFamily="34" charset="-122"/>
            </a:endParaRPr>
          </a:p>
          <a:p>
            <a:r>
              <a:rPr lang="zh-CN" altLang="en-US" b="1" i="0" dirty="0">
                <a:solidFill>
                  <a:srgbClr val="A60606"/>
                </a:solidFill>
                <a:effectLst/>
                <a:latin typeface="微软雅黑" panose="020B0503020204020204" pitchFamily="34" charset="-122"/>
                <a:ea typeface="微软雅黑" panose="020B0503020204020204" pitchFamily="34" charset="-122"/>
              </a:rPr>
              <a:t>它们处理复杂的多模式医疗数据</a:t>
            </a:r>
            <a:r>
              <a:rPr lang="en-US" altLang="zh-CN" b="1" i="0" dirty="0">
                <a:solidFill>
                  <a:srgbClr val="A60606"/>
                </a:solidFill>
                <a:effectLst/>
                <a:latin typeface="微软雅黑" panose="020B0503020204020204" pitchFamily="34" charset="-122"/>
                <a:ea typeface="微软雅黑" panose="020B0503020204020204" pitchFamily="34" charset="-122"/>
              </a:rPr>
              <a:t>(</a:t>
            </a:r>
            <a:r>
              <a:rPr lang="zh-CN" altLang="en-US" b="1" i="0" dirty="0">
                <a:solidFill>
                  <a:srgbClr val="A60606"/>
                </a:solidFill>
                <a:effectLst/>
                <a:latin typeface="微软雅黑" panose="020B0503020204020204" pitchFamily="34" charset="-122"/>
                <a:ea typeface="微软雅黑" panose="020B0503020204020204" pitchFamily="34" charset="-122"/>
              </a:rPr>
              <a:t>例如，随着时间的推移整合图像、视频和去识别的健康记录</a:t>
            </a:r>
            <a:r>
              <a:rPr lang="en-US" altLang="zh-CN" b="1" i="0" dirty="0">
                <a:solidFill>
                  <a:srgbClr val="A60606"/>
                </a:solidFill>
                <a:effectLst/>
                <a:latin typeface="微软雅黑" panose="020B0503020204020204" pitchFamily="34" charset="-122"/>
                <a:ea typeface="微软雅黑" panose="020B0503020204020204" pitchFamily="34" charset="-122"/>
              </a:rPr>
              <a:t>)</a:t>
            </a:r>
            <a:r>
              <a:rPr lang="zh-CN" altLang="en-US" b="1" i="0" dirty="0">
                <a:solidFill>
                  <a:srgbClr val="A60606"/>
                </a:solidFill>
                <a:effectLst/>
                <a:latin typeface="微软雅黑" panose="020B0503020204020204" pitchFamily="34" charset="-122"/>
                <a:ea typeface="微软雅黑" panose="020B0503020204020204" pitchFamily="34" charset="-122"/>
              </a:rPr>
              <a:t>的能力目前是有限的</a:t>
            </a:r>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a:t>
            </a:fld>
            <a:endParaRPr lang="zh-CN" altLang="en-US"/>
          </a:p>
        </p:txBody>
      </p:sp>
    </p:spTree>
    <p:extLst>
      <p:ext uri="{BB962C8B-B14F-4D97-AF65-F5344CB8AC3E}">
        <p14:creationId xmlns:p14="http://schemas.microsoft.com/office/powerpoint/2010/main" val="361429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4D4D4D"/>
                </a:solidFill>
                <a:effectLst/>
                <a:latin typeface="-apple-system"/>
              </a:rPr>
              <a:t>Med-Gemini-M 1.5 </a:t>
            </a:r>
            <a:r>
              <a:rPr lang="zh-CN" altLang="en-US" b="1" i="0" dirty="0">
                <a:solidFill>
                  <a:srgbClr val="4D4D4D"/>
                </a:solidFill>
                <a:effectLst/>
                <a:latin typeface="-apple-system"/>
              </a:rPr>
              <a:t>如何解析长篇病历并进行对话，模拟与临床医生或患者进行交流。</a:t>
            </a:r>
            <a:endParaRPr lang="zh-CN" altLang="en-US" b="0" i="0" dirty="0">
              <a:solidFill>
                <a:srgbClr val="4D4D4D"/>
              </a:solidFill>
              <a:effectLst/>
              <a:latin typeface="-apple-system"/>
            </a:endParaRPr>
          </a:p>
          <a:p>
            <a:pPr algn="l"/>
            <a:r>
              <a:rPr lang="zh-CN" altLang="en-US" b="1" i="0" dirty="0">
                <a:solidFill>
                  <a:srgbClr val="4D4D4D"/>
                </a:solidFill>
                <a:effectLst/>
                <a:latin typeface="-apple-system"/>
              </a:rPr>
              <a:t>具体示例：</a:t>
            </a:r>
            <a:endParaRPr lang="zh-CN" altLang="en-US" b="0" i="0" dirty="0">
              <a:solidFill>
                <a:srgbClr val="4D4D4D"/>
              </a:solidFill>
              <a:effectLst/>
              <a:latin typeface="-apple-system"/>
            </a:endParaRPr>
          </a:p>
          <a:p>
            <a:pPr algn="l">
              <a:buFont typeface="Arial" panose="020B0604020202020204" pitchFamily="34" charset="0"/>
              <a:buChar char="•"/>
            </a:pPr>
            <a:r>
              <a:rPr lang="en-US" altLang="zh-CN" b="0" i="0" dirty="0">
                <a:solidFill>
                  <a:srgbClr val="4D4D4D"/>
                </a:solidFill>
                <a:effectLst/>
                <a:latin typeface="-apple-system"/>
              </a:rPr>
              <a:t>Med-Gemini-M 1.5 </a:t>
            </a:r>
            <a:r>
              <a:rPr lang="zh-CN" altLang="en-US" b="0" i="0" dirty="0">
                <a:solidFill>
                  <a:srgbClr val="4D4D4D"/>
                </a:solidFill>
                <a:effectLst/>
                <a:latin typeface="-apple-system"/>
              </a:rPr>
              <a:t>解析一份长篇病历，并提供患者当前和既往病史的全面摘要。</a:t>
            </a:r>
          </a:p>
          <a:p>
            <a:pPr algn="l">
              <a:buFont typeface="Arial" panose="020B0604020202020204" pitchFamily="34" charset="0"/>
              <a:buChar char="•"/>
            </a:pPr>
            <a:r>
              <a:rPr lang="zh-CN" altLang="en-US" b="0" i="0" dirty="0">
                <a:solidFill>
                  <a:srgbClr val="4D4D4D"/>
                </a:solidFill>
                <a:effectLst/>
                <a:latin typeface="-apple-system"/>
              </a:rPr>
              <a:t>对话侧重于患者的严重肺炎病史，模型能够回答用户提出的相关问题，例如：</a:t>
            </a:r>
          </a:p>
          <a:p>
            <a:pPr marL="742950" lvl="1" indent="-285750" algn="l">
              <a:buFont typeface="Arial" panose="020B0604020202020204" pitchFamily="34" charset="0"/>
              <a:buChar char="•"/>
            </a:pPr>
            <a:r>
              <a:rPr lang="zh-CN" altLang="en-US" b="0" i="0" dirty="0">
                <a:solidFill>
                  <a:srgbClr val="4D4D4D"/>
                </a:solidFill>
                <a:effectLst/>
                <a:latin typeface="-apple-system"/>
              </a:rPr>
              <a:t>肺炎的症状和诊断</a:t>
            </a:r>
          </a:p>
          <a:p>
            <a:pPr marL="742950" lvl="1" indent="-285750" algn="l">
              <a:buFont typeface="Arial" panose="020B0604020202020204" pitchFamily="34" charset="0"/>
              <a:buChar char="•"/>
            </a:pPr>
            <a:r>
              <a:rPr lang="zh-CN" altLang="en-US" b="0" i="0" dirty="0">
                <a:solidFill>
                  <a:srgbClr val="4D4D4D"/>
                </a:solidFill>
                <a:effectLst/>
                <a:latin typeface="-apple-system"/>
              </a:rPr>
              <a:t>胸部 </a:t>
            </a:r>
            <a:r>
              <a:rPr lang="en-US" altLang="zh-CN" b="0" i="0" dirty="0">
                <a:solidFill>
                  <a:srgbClr val="4D4D4D"/>
                </a:solidFill>
                <a:effectLst/>
                <a:latin typeface="-apple-system"/>
              </a:rPr>
              <a:t>X </a:t>
            </a:r>
            <a:r>
              <a:rPr lang="zh-CN" altLang="en-US" b="0" i="0" dirty="0">
                <a:solidFill>
                  <a:srgbClr val="4D4D4D"/>
                </a:solidFill>
                <a:effectLst/>
                <a:latin typeface="-apple-system"/>
              </a:rPr>
              <a:t>光检查结果</a:t>
            </a:r>
          </a:p>
          <a:p>
            <a:pPr marL="742950" lvl="1" indent="-285750" algn="l">
              <a:buFont typeface="Arial" panose="020B0604020202020204" pitchFamily="34" charset="0"/>
              <a:buChar char="•"/>
            </a:pPr>
            <a:r>
              <a:rPr lang="zh-CN" altLang="en-US" b="0" i="0" dirty="0">
                <a:solidFill>
                  <a:srgbClr val="4D4D4D"/>
                </a:solidFill>
                <a:effectLst/>
                <a:latin typeface="-apple-system"/>
              </a:rPr>
              <a:t>治疗过程和并发症</a:t>
            </a:r>
          </a:p>
          <a:p>
            <a:pPr marL="742950" lvl="1" indent="-285750" algn="l">
              <a:buFont typeface="Arial" panose="020B0604020202020204" pitchFamily="34" charset="0"/>
              <a:buChar char="•"/>
            </a:pPr>
            <a:r>
              <a:rPr lang="zh-CN" altLang="en-US" b="0" i="0" dirty="0">
                <a:solidFill>
                  <a:srgbClr val="4D4D4D"/>
                </a:solidFill>
                <a:effectLst/>
                <a:latin typeface="-apple-system"/>
              </a:rPr>
              <a:t>长期影响</a:t>
            </a:r>
            <a:endParaRPr lang="en-US" altLang="zh-CN" b="0" i="0" dirty="0">
              <a:solidFill>
                <a:srgbClr val="4D4D4D"/>
              </a:solidFill>
              <a:effectLst/>
              <a:latin typeface="-apple-system"/>
            </a:endParaRPr>
          </a:p>
          <a:p>
            <a:pPr marL="742950" lvl="1" indent="-285750" algn="l">
              <a:buFont typeface="Arial" panose="020B0604020202020204" pitchFamily="34" charset="0"/>
              <a:buChar char="•"/>
            </a:pPr>
            <a:endParaRPr lang="en-US" altLang="zh-CN" b="0" i="0" dirty="0">
              <a:solidFill>
                <a:srgbClr val="4D4D4D"/>
              </a:solidFill>
              <a:effectLst/>
              <a:latin typeface="-apple-system"/>
            </a:endParaRPr>
          </a:p>
          <a:p>
            <a:pPr algn="l">
              <a:buFont typeface="Arial" panose="020B0604020202020204" pitchFamily="34" charset="0"/>
              <a:buChar char="•"/>
            </a:pPr>
            <a:r>
              <a:rPr lang="en-US" altLang="zh-CN" b="0" i="0" dirty="0">
                <a:solidFill>
                  <a:srgbClr val="4D4D4D"/>
                </a:solidFill>
                <a:effectLst/>
                <a:latin typeface="-apple-system"/>
              </a:rPr>
              <a:t>Med-Gemini-M 1.5 </a:t>
            </a:r>
            <a:r>
              <a:rPr lang="zh-CN" altLang="en-US" b="0" i="0" dirty="0">
                <a:solidFill>
                  <a:srgbClr val="4D4D4D"/>
                </a:solidFill>
                <a:effectLst/>
                <a:latin typeface="-apple-system"/>
              </a:rPr>
              <a:t>被输入了 </a:t>
            </a:r>
            <a:r>
              <a:rPr lang="en-US" altLang="zh-CN" b="0" i="0" dirty="0">
                <a:solidFill>
                  <a:srgbClr val="4D4D4D"/>
                </a:solidFill>
                <a:effectLst/>
                <a:latin typeface="-apple-system"/>
              </a:rPr>
              <a:t>12 </a:t>
            </a:r>
            <a:r>
              <a:rPr lang="zh-CN" altLang="en-US" b="0" i="0" dirty="0">
                <a:solidFill>
                  <a:srgbClr val="4D4D4D"/>
                </a:solidFill>
                <a:effectLst/>
                <a:latin typeface="-apple-system"/>
              </a:rPr>
              <a:t>篇关于 </a:t>
            </a:r>
            <a:r>
              <a:rPr lang="en-US" altLang="zh-CN" b="0" i="0" dirty="0">
                <a:solidFill>
                  <a:srgbClr val="4D4D4D"/>
                </a:solidFill>
                <a:effectLst/>
                <a:latin typeface="-apple-system"/>
              </a:rPr>
              <a:t>FTO </a:t>
            </a:r>
            <a:r>
              <a:rPr lang="zh-CN" altLang="en-US" b="0" i="0" dirty="0">
                <a:solidFill>
                  <a:srgbClr val="4D4D4D"/>
                </a:solidFill>
                <a:effectLst/>
                <a:latin typeface="-apple-system"/>
              </a:rPr>
              <a:t>基因位点（与 </a:t>
            </a:r>
            <a:r>
              <a:rPr lang="en-US" altLang="zh-CN" b="0" i="0" dirty="0">
                <a:solidFill>
                  <a:srgbClr val="4D4D4D"/>
                </a:solidFill>
                <a:effectLst/>
                <a:latin typeface="-apple-system"/>
              </a:rPr>
              <a:t>BMI </a:t>
            </a:r>
            <a:r>
              <a:rPr lang="zh-CN" altLang="en-US" b="0" i="0" dirty="0">
                <a:solidFill>
                  <a:srgbClr val="4D4D4D"/>
                </a:solidFill>
                <a:effectLst/>
                <a:latin typeface="-apple-system"/>
              </a:rPr>
              <a:t>和肥胖相关的变异区域）与肥胖症之间机制联系的研究论文的全文内容（</a:t>
            </a:r>
            <a:r>
              <a:rPr lang="en-US" altLang="zh-CN" b="0" i="0" dirty="0">
                <a:solidFill>
                  <a:srgbClr val="4D4D4D"/>
                </a:solidFill>
                <a:effectLst/>
                <a:latin typeface="-apple-system"/>
              </a:rPr>
              <a:t>PDF </a:t>
            </a:r>
            <a:r>
              <a:rPr lang="zh-CN" altLang="en-US" b="0" i="0" dirty="0">
                <a:solidFill>
                  <a:srgbClr val="4D4D4D"/>
                </a:solidFill>
                <a:effectLst/>
                <a:latin typeface="-apple-system"/>
              </a:rPr>
              <a:t>格式）。</a:t>
            </a:r>
          </a:p>
          <a:p>
            <a:pPr algn="l">
              <a:buFont typeface="Arial" panose="020B0604020202020204" pitchFamily="34" charset="0"/>
              <a:buChar char="•"/>
            </a:pPr>
            <a:r>
              <a:rPr lang="zh-CN" altLang="en-US" b="0" i="0" dirty="0">
                <a:solidFill>
                  <a:srgbClr val="4D4D4D"/>
                </a:solidFill>
                <a:effectLst/>
                <a:latin typeface="-apple-system"/>
              </a:rPr>
              <a:t>模型被要求提供一个简洁的描述，说明 </a:t>
            </a:r>
            <a:r>
              <a:rPr lang="en-US" altLang="zh-CN" b="0" i="0" dirty="0">
                <a:solidFill>
                  <a:srgbClr val="4D4D4D"/>
                </a:solidFill>
                <a:effectLst/>
                <a:latin typeface="-apple-system"/>
              </a:rPr>
              <a:t>FTO </a:t>
            </a:r>
            <a:r>
              <a:rPr lang="zh-CN" altLang="en-US" b="0" i="0" dirty="0">
                <a:solidFill>
                  <a:srgbClr val="4D4D4D"/>
                </a:solidFill>
                <a:effectLst/>
                <a:latin typeface="-apple-system"/>
              </a:rPr>
              <a:t>位点如何导致肥胖，并列出具体的支持性实验结果。</a:t>
            </a:r>
          </a:p>
          <a:p>
            <a:pPr algn="l">
              <a:buFont typeface="Arial" panose="020B0604020202020204" pitchFamily="34" charset="0"/>
              <a:buChar char="•"/>
            </a:pPr>
            <a:r>
              <a:rPr lang="zh-CN" altLang="en-US" b="0" i="0" dirty="0">
                <a:solidFill>
                  <a:srgbClr val="4D4D4D"/>
                </a:solidFill>
                <a:effectLst/>
                <a:latin typeface="-apple-system"/>
              </a:rPr>
              <a:t>模型生成了一个简洁、信息丰富且准确的描述，解释了 </a:t>
            </a:r>
            <a:r>
              <a:rPr lang="en-US" altLang="zh-CN" b="0" i="0" dirty="0">
                <a:solidFill>
                  <a:srgbClr val="4D4D4D"/>
                </a:solidFill>
                <a:effectLst/>
                <a:latin typeface="-apple-system"/>
              </a:rPr>
              <a:t>FTO </a:t>
            </a:r>
            <a:r>
              <a:rPr lang="zh-CN" altLang="en-US" b="0" i="0" dirty="0">
                <a:solidFill>
                  <a:srgbClr val="4D4D4D"/>
                </a:solidFill>
                <a:effectLst/>
                <a:latin typeface="-apple-system"/>
              </a:rPr>
              <a:t>位点在肥胖生物学中的作用，并以清晰易懂的方式呈现。</a:t>
            </a:r>
          </a:p>
          <a:p>
            <a:pPr marL="457200" lvl="1" indent="0" algn="l">
              <a:buFont typeface="Arial" panose="020B0604020202020204" pitchFamily="34" charset="0"/>
              <a:buNone/>
            </a:pPr>
            <a:endParaRPr lang="zh-CN" altLang="en-US" b="0" i="0" dirty="0">
              <a:solidFill>
                <a:srgbClr val="4D4D4D"/>
              </a:solidFill>
              <a:effectLst/>
              <a:latin typeface="-apple-system"/>
            </a:endParaRPr>
          </a:p>
        </p:txBody>
      </p:sp>
      <p:sp>
        <p:nvSpPr>
          <p:cNvPr id="4" name="灯片编号占位符 3"/>
          <p:cNvSpPr>
            <a:spLocks noGrp="1"/>
          </p:cNvSpPr>
          <p:nvPr>
            <p:ph type="sldNum" sz="quarter" idx="5"/>
          </p:nvPr>
        </p:nvSpPr>
        <p:spPr/>
        <p:txBody>
          <a:bodyPr/>
          <a:lstStyle/>
          <a:p>
            <a:fld id="{31229976-EF84-49C4-A00A-CD1250C470F1}" type="slidenum">
              <a:rPr lang="zh-CN" altLang="en-US" smtClean="0"/>
              <a:t>10</a:t>
            </a:fld>
            <a:endParaRPr lang="zh-CN" altLang="en-US"/>
          </a:p>
        </p:txBody>
      </p:sp>
    </p:spTree>
    <p:extLst>
      <p:ext uri="{BB962C8B-B14F-4D97-AF65-F5344CB8AC3E}">
        <p14:creationId xmlns:p14="http://schemas.microsoft.com/office/powerpoint/2010/main" val="235294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i="0" dirty="0">
                <a:solidFill>
                  <a:srgbClr val="ECECEC"/>
                </a:solidFill>
                <a:effectLst/>
                <a:latin typeface="ui-sans-serif"/>
              </a:rPr>
              <a:t>数据种类</a:t>
            </a:r>
            <a:r>
              <a:rPr lang="zh-CN" altLang="en-US" b="0" i="0" dirty="0">
                <a:solidFill>
                  <a:srgbClr val="ECECEC"/>
                </a:solidFill>
                <a:effectLst/>
                <a:latin typeface="ui-sans-serif"/>
              </a:rPr>
              <a:t>：会包括结构化数据（如电子健康记录）、非结构化数据（如临床笔记、研究论文）、图像数据（如</a:t>
            </a:r>
            <a:r>
              <a:rPr lang="en-US" altLang="zh-CN" b="0" i="0" dirty="0">
                <a:solidFill>
                  <a:srgbClr val="ECECEC"/>
                </a:solidFill>
                <a:effectLst/>
                <a:latin typeface="ui-sans-serif"/>
              </a:rPr>
              <a:t>CT</a:t>
            </a:r>
            <a:r>
              <a:rPr lang="zh-CN" altLang="en-US" b="0" i="0" dirty="0">
                <a:solidFill>
                  <a:srgbClr val="ECECEC"/>
                </a:solidFill>
                <a:effectLst/>
                <a:latin typeface="ui-sans-serif"/>
              </a:rPr>
              <a:t>扫描、</a:t>
            </a:r>
            <a:r>
              <a:rPr lang="en-US" altLang="zh-CN" b="0" i="0" dirty="0">
                <a:solidFill>
                  <a:srgbClr val="ECECEC"/>
                </a:solidFill>
                <a:effectLst/>
                <a:latin typeface="ui-sans-serif"/>
              </a:rPr>
              <a:t>MRI</a:t>
            </a:r>
            <a:r>
              <a:rPr lang="zh-CN" altLang="en-US" b="0" i="0" dirty="0">
                <a:solidFill>
                  <a:srgbClr val="ECECEC"/>
                </a:solidFill>
                <a:effectLst/>
                <a:latin typeface="ui-sans-serif"/>
              </a:rPr>
              <a:t>影像）、基因组数据等。</a:t>
            </a:r>
            <a:endParaRPr lang="en-US" altLang="zh-CN" b="0" i="0" dirty="0">
              <a:solidFill>
                <a:srgbClr val="ECECEC"/>
              </a:solidFill>
              <a:effectLst/>
              <a:latin typeface="ui-sans-serif"/>
            </a:endParaRP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使用新的</a:t>
            </a:r>
            <a:r>
              <a:rPr lang="en-US" altLang="zh-CN" b="0" i="0" dirty="0">
                <a:solidFill>
                  <a:srgbClr val="000000"/>
                </a:solidFill>
                <a:effectLst/>
                <a:latin typeface="微软雅黑" panose="020B0503020204020204" pitchFamily="34" charset="-122"/>
                <a:ea typeface="微软雅黑" panose="020B0503020204020204" pitchFamily="34" charset="-122"/>
              </a:rPr>
              <a:t>pad - </a:t>
            </a:r>
            <a:r>
              <a:rPr lang="en-US" altLang="zh-CN" b="0" i="0" dirty="0" err="1">
                <a:solidFill>
                  <a:srgbClr val="000000"/>
                </a:solidFill>
                <a:effectLst/>
                <a:latin typeface="微软雅黑" panose="020B0503020204020204" pitchFamily="34" charset="-122"/>
                <a:ea typeface="微软雅黑" panose="020B0503020204020204" pitchFamily="34" charset="-122"/>
              </a:rPr>
              <a:t>upes</a:t>
            </a:r>
            <a:r>
              <a:rPr lang="en-US" altLang="zh-CN" b="0" i="0" dirty="0">
                <a:solidFill>
                  <a:srgbClr val="000000"/>
                </a:solidFill>
                <a:effectLst/>
                <a:latin typeface="微软雅黑" panose="020B0503020204020204" pitchFamily="34" charset="-122"/>
                <a:ea typeface="微软雅黑" panose="020B0503020204020204" pitchFamily="34" charset="-122"/>
              </a:rPr>
              <a:t> -20</a:t>
            </a:r>
            <a:r>
              <a:rPr lang="zh-CN" altLang="en-US" b="0" i="0" dirty="0">
                <a:solidFill>
                  <a:srgbClr val="000000"/>
                </a:solidFill>
                <a:effectLst/>
                <a:latin typeface="微软雅黑" panose="020B0503020204020204" pitchFamily="34" charset="-122"/>
                <a:ea typeface="微软雅黑" panose="020B0503020204020204" pitchFamily="34" charset="-122"/>
              </a:rPr>
              <a:t>皮肤病学数据集对</a:t>
            </a:r>
            <a:r>
              <a:rPr lang="en-US" altLang="zh-CN" b="0" i="0" dirty="0">
                <a:solidFill>
                  <a:srgbClr val="000000"/>
                </a:solidFill>
                <a:effectLst/>
                <a:latin typeface="微软雅黑" panose="020B0503020204020204" pitchFamily="34" charset="-122"/>
                <a:ea typeface="微软雅黑" panose="020B0503020204020204" pitchFamily="34" charset="-122"/>
              </a:rPr>
              <a:t>Med-Gemini-M 1.5</a:t>
            </a:r>
            <a:r>
              <a:rPr lang="zh-CN" altLang="en-US" b="0" i="0" dirty="0">
                <a:solidFill>
                  <a:srgbClr val="000000"/>
                </a:solidFill>
                <a:effectLst/>
                <a:latin typeface="微软雅黑" panose="020B0503020204020204" pitchFamily="34" charset="-122"/>
                <a:ea typeface="微软雅黑" panose="020B0503020204020204" pitchFamily="34" charset="-122"/>
              </a:rPr>
              <a:t>进行再训练，可使其下降</a:t>
            </a:r>
            <a:r>
              <a:rPr lang="en-US" altLang="zh-CN" b="0" i="0" dirty="0">
                <a:solidFill>
                  <a:srgbClr val="000000"/>
                </a:solidFill>
                <a:effectLst/>
                <a:latin typeface="微软雅黑" panose="020B0503020204020204" pitchFamily="34" charset="-122"/>
                <a:ea typeface="微软雅黑" panose="020B0503020204020204" pitchFamily="34" charset="-122"/>
              </a:rPr>
              <a:t>7.1%</a:t>
            </a:r>
          </a:p>
          <a:p>
            <a:br>
              <a:rPr lang="zh-CN" altLang="en-US" dirty="0"/>
            </a:br>
            <a:endParaRPr lang="zh-CN" altLang="en-US" b="0" i="0" dirty="0">
              <a:solidFill>
                <a:srgbClr val="ECECEC"/>
              </a:solidFill>
              <a:effectLst/>
              <a:latin typeface="ui-sans-serif"/>
            </a:endParaRPr>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11</a:t>
            </a:fld>
            <a:endParaRPr lang="zh-CN" altLang="en-US"/>
          </a:p>
        </p:txBody>
      </p:sp>
    </p:spTree>
    <p:extLst>
      <p:ext uri="{BB962C8B-B14F-4D97-AF65-F5344CB8AC3E}">
        <p14:creationId xmlns:p14="http://schemas.microsoft.com/office/powerpoint/2010/main" val="216660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00000"/>
                </a:solidFill>
                <a:effectLst/>
                <a:latin typeface="微软雅黑" panose="020B0503020204020204" pitchFamily="34" charset="-122"/>
                <a:ea typeface="微软雅黑" panose="020B0503020204020204" pitchFamily="34" charset="-122"/>
              </a:rPr>
              <a:t>除了三个临床抽象任务外，用于人工智能系统开发、基准测试和评估的其余数据集都是开源的，或者在获得许可的情况下公开访问。我们将公开提供</a:t>
            </a:r>
            <a:r>
              <a:rPr lang="en-US" altLang="zh-CN" b="0" i="0" dirty="0" err="1">
                <a:solidFill>
                  <a:srgbClr val="000000"/>
                </a:solidFill>
                <a:effectLst/>
                <a:latin typeface="微软雅黑" panose="020B0503020204020204" pitchFamily="34" charset="-122"/>
                <a:ea typeface="微软雅黑" panose="020B0503020204020204" pitchFamily="34" charset="-122"/>
              </a:rPr>
              <a:t>MedQA</a:t>
            </a:r>
            <a:r>
              <a:rPr lang="en-US" altLang="zh-CN" b="0" i="0" dirty="0">
                <a:solidFill>
                  <a:srgbClr val="000000"/>
                </a:solidFill>
                <a:effectLst/>
                <a:latin typeface="微软雅黑" panose="020B0503020204020204" pitchFamily="34" charset="-122"/>
                <a:ea typeface="微软雅黑" panose="020B0503020204020204" pitchFamily="34" charset="-122"/>
              </a:rPr>
              <a:t> (USMLE)</a:t>
            </a:r>
            <a:r>
              <a:rPr lang="zh-CN" altLang="en-US" b="0" i="0" dirty="0">
                <a:solidFill>
                  <a:srgbClr val="000000"/>
                </a:solidFill>
                <a:effectLst/>
                <a:latin typeface="微软雅黑" panose="020B0503020204020204" pitchFamily="34" charset="-122"/>
                <a:ea typeface="微软雅黑" panose="020B0503020204020204" pitchFamily="34" charset="-122"/>
              </a:rPr>
              <a:t>数据集的重新注释。</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12</a:t>
            </a:fld>
            <a:endParaRPr lang="zh-CN" altLang="en-US"/>
          </a:p>
        </p:txBody>
      </p:sp>
    </p:spTree>
    <p:extLst>
      <p:ext uri="{BB962C8B-B14F-4D97-AF65-F5344CB8AC3E}">
        <p14:creationId xmlns:p14="http://schemas.microsoft.com/office/powerpoint/2010/main" val="375651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i="0" dirty="0">
                <a:solidFill>
                  <a:srgbClr val="A60606"/>
                </a:solidFill>
                <a:effectLst/>
                <a:latin typeface="微软雅黑" panose="020B0503020204020204" pitchFamily="34" charset="-122"/>
                <a:ea typeface="微软雅黑" panose="020B0503020204020204" pitchFamily="34" charset="-122"/>
              </a:rPr>
              <a:t>在</a:t>
            </a:r>
            <a:r>
              <a:rPr lang="en-US" altLang="zh-CN" b="1" i="0" dirty="0">
                <a:solidFill>
                  <a:srgbClr val="A60606"/>
                </a:solidFill>
                <a:effectLst/>
                <a:latin typeface="微软雅黑" panose="020B0503020204020204" pitchFamily="34" charset="-122"/>
                <a:ea typeface="微软雅黑" panose="020B0503020204020204" pitchFamily="34" charset="-122"/>
              </a:rPr>
              <a:t>Gemini 1.0</a:t>
            </a:r>
            <a:r>
              <a:rPr lang="zh-CN" altLang="en-US" b="1" i="0" dirty="0">
                <a:solidFill>
                  <a:srgbClr val="A60606"/>
                </a:solidFill>
                <a:effectLst/>
                <a:latin typeface="微软雅黑" panose="020B0503020204020204" pitchFamily="34" charset="-122"/>
                <a:ea typeface="微软雅黑" panose="020B0503020204020204" pitchFamily="34" charset="-122"/>
              </a:rPr>
              <a:t>和</a:t>
            </a:r>
            <a:r>
              <a:rPr lang="en-US" altLang="zh-CN" b="1" i="0" dirty="0">
                <a:solidFill>
                  <a:srgbClr val="A60606"/>
                </a:solidFill>
                <a:effectLst/>
                <a:latin typeface="微软雅黑" panose="020B0503020204020204" pitchFamily="34" charset="-122"/>
                <a:ea typeface="微软雅黑" panose="020B0503020204020204" pitchFamily="34" charset="-122"/>
              </a:rPr>
              <a:t>Gemini 1.5</a:t>
            </a:r>
            <a:r>
              <a:rPr lang="zh-CN" altLang="en-US" b="1" i="0" dirty="0">
                <a:solidFill>
                  <a:srgbClr val="A60606"/>
                </a:solidFill>
                <a:effectLst/>
                <a:latin typeface="微软雅黑" panose="020B0503020204020204" pitchFamily="34" charset="-122"/>
                <a:ea typeface="微软雅黑" panose="020B0503020204020204" pitchFamily="34" charset="-122"/>
              </a:rPr>
              <a:t>（基于</a:t>
            </a:r>
            <a:r>
              <a:rPr lang="en-US" altLang="zh-CN" b="1" i="0" dirty="0">
                <a:solidFill>
                  <a:srgbClr val="A60606"/>
                </a:solidFill>
                <a:effectLst/>
                <a:latin typeface="微软雅黑" panose="020B0503020204020204" pitchFamily="34" charset="-122"/>
                <a:ea typeface="微软雅黑" panose="020B0503020204020204" pitchFamily="34" charset="-122"/>
              </a:rPr>
              <a:t>transformer decoder models</a:t>
            </a:r>
            <a:r>
              <a:rPr lang="zh-CN" altLang="en-US" b="1" i="0" dirty="0">
                <a:solidFill>
                  <a:srgbClr val="A60606"/>
                </a:solidFill>
                <a:effectLst/>
                <a:latin typeface="微软雅黑" panose="020B0503020204020204" pitchFamily="34" charset="-122"/>
                <a:ea typeface="微软雅黑" panose="020B0503020204020204" pitchFamily="34" charset="-122"/>
              </a:rPr>
              <a:t>，增加了专家混合架构，在推理时有效地扩展和推理更长、更复杂的数据）的核心优势的基础上，推出了</a:t>
            </a:r>
            <a:r>
              <a:rPr lang="en-US" altLang="zh-CN" b="1" i="0" dirty="0">
                <a:solidFill>
                  <a:srgbClr val="A60606"/>
                </a:solidFill>
                <a:effectLst/>
                <a:latin typeface="微软雅黑" panose="020B0503020204020204" pitchFamily="34" charset="-122"/>
                <a:ea typeface="微软雅黑" panose="020B0503020204020204" pitchFamily="34" charset="-122"/>
              </a:rPr>
              <a:t>Med-Gemini</a:t>
            </a:r>
            <a:r>
              <a:rPr lang="zh-CN" altLang="en-US" b="1" i="0" dirty="0">
                <a:solidFill>
                  <a:srgbClr val="A60606"/>
                </a:solidFill>
                <a:effectLst/>
                <a:latin typeface="微软雅黑" panose="020B0503020204020204" pitchFamily="34" charset="-122"/>
                <a:ea typeface="微软雅黑" panose="020B0503020204020204" pitchFamily="34" charset="-122"/>
              </a:rPr>
              <a:t>，这是一个高性能的多模态模型家族，专门用于医学，能够无缝集成网络搜索的使用，并且可以使用自定义编码器有效地定制新的模态。</a:t>
            </a:r>
            <a:endParaRPr lang="en-US" altLang="zh-CN" b="1" i="0" dirty="0">
              <a:solidFill>
                <a:srgbClr val="A60606"/>
              </a:solidFill>
              <a:effectLst/>
              <a:latin typeface="微软雅黑" panose="020B0503020204020204" pitchFamily="34" charset="-122"/>
              <a:ea typeface="微软雅黑" panose="020B0503020204020204" pitchFamily="34" charset="-122"/>
            </a:endParaRPr>
          </a:p>
          <a:p>
            <a:r>
              <a:rPr lang="en-US" altLang="zh-CN" b="0" i="0" dirty="0">
                <a:solidFill>
                  <a:srgbClr val="4F4F4F"/>
                </a:solidFill>
                <a:effectLst/>
                <a:latin typeface="-apple-system"/>
              </a:rPr>
              <a:t>Med-Gemini </a:t>
            </a:r>
            <a:r>
              <a:rPr lang="zh-CN" altLang="en-US" b="0" i="0" dirty="0">
                <a:solidFill>
                  <a:srgbClr val="4F4F4F"/>
                </a:solidFill>
                <a:effectLst/>
                <a:latin typeface="-apple-system"/>
              </a:rPr>
              <a:t>可以更好地理解和处理多种医学数据模态，如文本、图像、视频和生物信号</a:t>
            </a:r>
            <a:endParaRPr lang="en-US" altLang="zh-CN" b="0" i="0" dirty="0">
              <a:solidFill>
                <a:srgbClr val="4F4F4F"/>
              </a:solidFill>
              <a:effectLst/>
              <a:latin typeface="-apple-system"/>
            </a:endParaRPr>
          </a:p>
          <a:p>
            <a:r>
              <a:rPr lang="zh-CN" altLang="en-US" b="0" i="0" dirty="0">
                <a:solidFill>
                  <a:srgbClr val="4F4F4F"/>
                </a:solidFill>
                <a:effectLst/>
                <a:latin typeface="-apple-system"/>
              </a:rPr>
              <a:t>长文本处理能力：</a:t>
            </a:r>
            <a:r>
              <a:rPr lang="zh-CN" altLang="en-US" sz="1200" dirty="0"/>
              <a:t>例如电子健康记录</a:t>
            </a:r>
            <a:r>
              <a:rPr lang="en-US" altLang="zh-CN" sz="1200" dirty="0"/>
              <a:t>(EHR)</a:t>
            </a:r>
            <a:r>
              <a:rPr lang="zh-CN" altLang="en-US" sz="1200" dirty="0"/>
              <a:t>和医学教学视频，并在相关基准测试中取得了当前最佳性能</a:t>
            </a:r>
            <a:endParaRPr lang="en-US" altLang="zh-CN" b="0" i="0" dirty="0">
              <a:solidFill>
                <a:srgbClr val="4F4F4F"/>
              </a:solidFill>
              <a:effectLst/>
              <a:latin typeface="-apple-system"/>
            </a:endParaRPr>
          </a:p>
        </p:txBody>
      </p:sp>
      <p:sp>
        <p:nvSpPr>
          <p:cNvPr id="4" name="灯片编号占位符 3"/>
          <p:cNvSpPr>
            <a:spLocks noGrp="1"/>
          </p:cNvSpPr>
          <p:nvPr>
            <p:ph type="sldNum" sz="quarter" idx="5"/>
          </p:nvPr>
        </p:nvSpPr>
        <p:spPr/>
        <p:txBody>
          <a:bodyPr/>
          <a:lstStyle/>
          <a:p>
            <a:fld id="{31229976-EF84-49C4-A00A-CD1250C470F1}" type="slidenum">
              <a:rPr lang="zh-CN" altLang="en-US" smtClean="0"/>
              <a:t>2</a:t>
            </a:fld>
            <a:endParaRPr lang="zh-CN" altLang="en-US"/>
          </a:p>
        </p:txBody>
      </p:sp>
    </p:spTree>
    <p:extLst>
      <p:ext uri="{BB962C8B-B14F-4D97-AF65-F5344CB8AC3E}">
        <p14:creationId xmlns:p14="http://schemas.microsoft.com/office/powerpoint/2010/main" val="173360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4D4D4D"/>
                </a:solidFill>
                <a:effectLst/>
                <a:latin typeface="-apple-system"/>
              </a:rPr>
              <a:t>指令提示与推理链：</a:t>
            </a:r>
            <a:endParaRPr lang="en-US" altLang="zh-CN" b="0" i="0" dirty="0">
              <a:solidFill>
                <a:srgbClr val="4D4D4D"/>
              </a:solidFill>
              <a:effectLst/>
              <a:latin typeface="-apple-system"/>
            </a:endParaRPr>
          </a:p>
          <a:p>
            <a:pPr algn="l"/>
            <a:r>
              <a:rPr lang="en-US" altLang="zh-CN" b="0" i="0" dirty="0">
                <a:solidFill>
                  <a:srgbClr val="4D4D4D"/>
                </a:solidFill>
                <a:effectLst/>
                <a:latin typeface="-apple-system"/>
              </a:rPr>
              <a:t>Med-Gemini</a:t>
            </a:r>
            <a:r>
              <a:rPr lang="zh-CN" altLang="en-US" b="0" i="0" dirty="0">
                <a:solidFill>
                  <a:srgbClr val="4D4D4D"/>
                </a:solidFill>
                <a:effectLst/>
                <a:latin typeface="-apple-system"/>
              </a:rPr>
              <a:t>利用其长文本处理能力，通过指令提示和推理链，有效地解析长篇医学信息，例如电子健康记录和医学教学视频</a:t>
            </a:r>
            <a:endParaRPr lang="en-US" altLang="zh-CN" b="0" i="0" dirty="0">
              <a:solidFill>
                <a:srgbClr val="4D4D4D"/>
              </a:solidFill>
              <a:effectLst/>
              <a:latin typeface="-apple-system"/>
            </a:endParaRPr>
          </a:p>
          <a:p>
            <a:pPr algn="l"/>
            <a:r>
              <a:rPr lang="zh-CN" altLang="en-US" b="0" i="0" dirty="0">
                <a:solidFill>
                  <a:srgbClr val="4D4D4D"/>
                </a:solidFill>
                <a:effectLst/>
                <a:latin typeface="-apple-system"/>
              </a:rPr>
              <a:t>在“大海捞针”任务中，模型能够从长篇 </a:t>
            </a:r>
            <a:r>
              <a:rPr lang="en-US" altLang="zh-CN" b="0" i="0" dirty="0">
                <a:solidFill>
                  <a:srgbClr val="4D4D4D"/>
                </a:solidFill>
                <a:effectLst/>
                <a:latin typeface="-apple-system"/>
              </a:rPr>
              <a:t>EHR </a:t>
            </a:r>
            <a:r>
              <a:rPr lang="zh-CN" altLang="en-US" b="0" i="0" dirty="0">
                <a:solidFill>
                  <a:srgbClr val="4D4D4D"/>
                </a:solidFill>
                <a:effectLst/>
                <a:latin typeface="-apple-system"/>
              </a:rPr>
              <a:t>记录中准确地检索和验证罕见或细微的医疗状况、症状和程序</a:t>
            </a:r>
          </a:p>
          <a:p>
            <a:pPr algn="l">
              <a:buFont typeface="Arial" panose="020B0604020202020204" pitchFamily="34" charset="0"/>
              <a:buNone/>
            </a:pPr>
            <a:r>
              <a:rPr lang="zh-CN" altLang="en-US" b="0" i="0" dirty="0">
                <a:solidFill>
                  <a:srgbClr val="4D4D4D"/>
                </a:solidFill>
                <a:effectLst/>
                <a:latin typeface="-apple-system"/>
              </a:rPr>
              <a:t>在医学视频理解任务中，模型能够定位与查询相关的视频片段，并识别手术视频中的“安全关键视图”</a:t>
            </a:r>
          </a:p>
          <a:p>
            <a:pPr algn="l">
              <a:buFont typeface="Arial" panose="020B0604020202020204" pitchFamily="34" charset="0"/>
              <a:buNone/>
            </a:pPr>
            <a:endParaRPr lang="en-US" altLang="zh-CN" b="0" i="0" dirty="0">
              <a:solidFill>
                <a:srgbClr val="4D4D4D"/>
              </a:solidFill>
              <a:effectLst/>
              <a:latin typeface="-apple-system"/>
            </a:endParaRPr>
          </a:p>
          <a:p>
            <a:pPr algn="l">
              <a:buFont typeface="Arial" panose="020B0604020202020204" pitchFamily="34" charset="0"/>
              <a:buNone/>
            </a:pPr>
            <a:endParaRPr lang="zh-CN" altLang="en-US" b="0" i="0" dirty="0">
              <a:solidFill>
                <a:srgbClr val="4D4D4D"/>
              </a:solidFill>
              <a:effectLst/>
              <a:latin typeface="-apple-system"/>
            </a:endParaRPr>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3</a:t>
            </a:fld>
            <a:endParaRPr lang="zh-CN" altLang="en-US"/>
          </a:p>
        </p:txBody>
      </p:sp>
    </p:spTree>
    <p:extLst>
      <p:ext uri="{BB962C8B-B14F-4D97-AF65-F5344CB8AC3E}">
        <p14:creationId xmlns:p14="http://schemas.microsoft.com/office/powerpoint/2010/main" val="69754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A60606"/>
                </a:solidFill>
                <a:effectLst/>
                <a:latin typeface="微软雅黑" panose="020B0503020204020204" pitchFamily="34" charset="-122"/>
                <a:ea typeface="微软雅黑" panose="020B0503020204020204" pitchFamily="34" charset="-122"/>
              </a:rPr>
              <a:t>研究人员在</a:t>
            </a:r>
            <a:r>
              <a:rPr lang="en-US" altLang="zh-CN" b="0" i="0" dirty="0">
                <a:solidFill>
                  <a:srgbClr val="A60606"/>
                </a:solidFill>
                <a:effectLst/>
                <a:latin typeface="微软雅黑" panose="020B0503020204020204" pitchFamily="34" charset="-122"/>
                <a:ea typeface="微软雅黑" panose="020B0503020204020204" pitchFamily="34" charset="-122"/>
              </a:rPr>
              <a:t>14</a:t>
            </a:r>
            <a:r>
              <a:rPr lang="zh-CN" altLang="en-US" b="0" i="0" dirty="0">
                <a:solidFill>
                  <a:srgbClr val="A60606"/>
                </a:solidFill>
                <a:effectLst/>
                <a:latin typeface="微软雅黑" panose="020B0503020204020204" pitchFamily="34" charset="-122"/>
                <a:ea typeface="微软雅黑" panose="020B0503020204020204" pitchFamily="34" charset="-122"/>
              </a:rPr>
              <a:t>个医学基准上评估了</a:t>
            </a:r>
            <a:r>
              <a:rPr lang="en-US" altLang="zh-CN" b="0" i="0" dirty="0">
                <a:solidFill>
                  <a:srgbClr val="A60606"/>
                </a:solidFill>
                <a:effectLst/>
                <a:latin typeface="微软雅黑" panose="020B0503020204020204" pitchFamily="34" charset="-122"/>
                <a:ea typeface="微软雅黑" panose="020B0503020204020204" pitchFamily="34" charset="-122"/>
              </a:rPr>
              <a:t>Med-Gemini</a:t>
            </a:r>
            <a:r>
              <a:rPr lang="zh-CN" altLang="en-US" b="0" i="0" dirty="0">
                <a:solidFill>
                  <a:srgbClr val="A60606"/>
                </a:solidFill>
                <a:effectLst/>
                <a:latin typeface="微软雅黑" panose="020B0503020204020204" pitchFamily="34" charset="-122"/>
                <a:ea typeface="微软雅黑" panose="020B0503020204020204" pitchFamily="34" charset="-122"/>
              </a:rPr>
              <a:t>，涵盖文本、多模式和长上下文应用，在其中</a:t>
            </a:r>
            <a:r>
              <a:rPr lang="en-US" altLang="zh-CN" b="0" i="0" dirty="0">
                <a:solidFill>
                  <a:srgbClr val="A60606"/>
                </a:solidFill>
                <a:effectLst/>
                <a:latin typeface="微软雅黑" panose="020B0503020204020204" pitchFamily="34" charset="-122"/>
                <a:ea typeface="微软雅黑" panose="020B0503020204020204" pitchFamily="34" charset="-122"/>
              </a:rPr>
              <a:t>10</a:t>
            </a:r>
            <a:r>
              <a:rPr lang="zh-CN" altLang="en-US" b="0" i="0" dirty="0">
                <a:solidFill>
                  <a:srgbClr val="A60606"/>
                </a:solidFill>
                <a:effectLst/>
                <a:latin typeface="微软雅黑" panose="020B0503020204020204" pitchFamily="34" charset="-122"/>
                <a:ea typeface="微软雅黑" panose="020B0503020204020204" pitchFamily="34" charset="-122"/>
              </a:rPr>
              <a:t>个上建立了新的最先进</a:t>
            </a:r>
            <a:r>
              <a:rPr lang="en-US" altLang="zh-CN" b="0" i="0" dirty="0">
                <a:solidFill>
                  <a:srgbClr val="A60606"/>
                </a:solidFill>
                <a:effectLst/>
                <a:latin typeface="微软雅黑" panose="020B0503020204020204" pitchFamily="34" charset="-122"/>
                <a:ea typeface="微软雅黑" panose="020B0503020204020204" pitchFamily="34" charset="-122"/>
              </a:rPr>
              <a:t>(</a:t>
            </a:r>
            <a:r>
              <a:rPr lang="en-US" altLang="zh-CN" b="0" i="0" dirty="0" err="1">
                <a:solidFill>
                  <a:srgbClr val="A60606"/>
                </a:solidFill>
                <a:effectLst/>
                <a:latin typeface="微软雅黑" panose="020B0503020204020204" pitchFamily="34" charset="-122"/>
                <a:ea typeface="微软雅黑" panose="020B0503020204020204" pitchFamily="34" charset="-122"/>
              </a:rPr>
              <a:t>SoTA</a:t>
            </a:r>
            <a:r>
              <a:rPr lang="en-US" altLang="zh-CN" b="0" i="0" dirty="0">
                <a:solidFill>
                  <a:srgbClr val="A60606"/>
                </a:solidFill>
                <a:effectLst/>
                <a:latin typeface="微软雅黑" panose="020B0503020204020204" pitchFamily="34" charset="-122"/>
                <a:ea typeface="微软雅黑" panose="020B0503020204020204" pitchFamily="34" charset="-122"/>
              </a:rPr>
              <a:t>)</a:t>
            </a:r>
            <a:r>
              <a:rPr lang="zh-CN" altLang="en-US" b="0" i="0" dirty="0">
                <a:solidFill>
                  <a:srgbClr val="A60606"/>
                </a:solidFill>
                <a:effectLst/>
                <a:latin typeface="微软雅黑" panose="020B0503020204020204" pitchFamily="34" charset="-122"/>
                <a:ea typeface="微软雅黑" panose="020B0503020204020204" pitchFamily="34" charset="-122"/>
              </a:rPr>
              <a:t>性能，并在每个可以直接比较的基准上都超过了</a:t>
            </a:r>
            <a:r>
              <a:rPr lang="en-US" altLang="zh-CN" b="0" i="0" dirty="0">
                <a:solidFill>
                  <a:srgbClr val="A60606"/>
                </a:solidFill>
                <a:effectLst/>
                <a:latin typeface="微软雅黑" panose="020B0503020204020204" pitchFamily="34" charset="-122"/>
                <a:ea typeface="微软雅黑" panose="020B0503020204020204" pitchFamily="34" charset="-122"/>
              </a:rPr>
              <a:t>GPT-4</a:t>
            </a:r>
            <a:r>
              <a:rPr lang="zh-CN" altLang="en-US" b="0" i="0" dirty="0">
                <a:solidFill>
                  <a:srgbClr val="A60606"/>
                </a:solidFill>
                <a:effectLst/>
                <a:latin typeface="微软雅黑" panose="020B0503020204020204" pitchFamily="34" charset="-122"/>
                <a:ea typeface="微软雅黑" panose="020B0503020204020204" pitchFamily="34" charset="-122"/>
              </a:rPr>
              <a:t>模型家族，通常有很大的差距。在流行的</a:t>
            </a:r>
            <a:r>
              <a:rPr lang="en-US" altLang="zh-CN" b="0" i="0" dirty="0" err="1">
                <a:solidFill>
                  <a:srgbClr val="A60606"/>
                </a:solidFill>
                <a:effectLst/>
                <a:latin typeface="微软雅黑" panose="020B0503020204020204" pitchFamily="34" charset="-122"/>
                <a:ea typeface="微软雅黑" panose="020B0503020204020204" pitchFamily="34" charset="-122"/>
              </a:rPr>
              <a:t>MedQA</a:t>
            </a:r>
            <a:r>
              <a:rPr lang="en-US" altLang="zh-CN" b="0" i="0" dirty="0">
                <a:solidFill>
                  <a:srgbClr val="A60606"/>
                </a:solidFill>
                <a:effectLst/>
                <a:latin typeface="微软雅黑" panose="020B0503020204020204" pitchFamily="34" charset="-122"/>
                <a:ea typeface="微软雅黑" panose="020B0503020204020204" pitchFamily="34" charset="-122"/>
              </a:rPr>
              <a:t> (USMLE)</a:t>
            </a:r>
            <a:r>
              <a:rPr lang="zh-CN" altLang="en-US" b="0" i="0" dirty="0">
                <a:solidFill>
                  <a:srgbClr val="A60606"/>
                </a:solidFill>
                <a:effectLst/>
                <a:latin typeface="微软雅黑" panose="020B0503020204020204" pitchFamily="34" charset="-122"/>
                <a:ea typeface="微软雅黑" panose="020B0503020204020204" pitchFamily="34" charset="-122"/>
              </a:rPr>
              <a:t>基准上，我们表现最好的</a:t>
            </a:r>
            <a:r>
              <a:rPr lang="en-US" altLang="zh-CN" b="0" i="0" dirty="0">
                <a:solidFill>
                  <a:srgbClr val="A60606"/>
                </a:solidFill>
                <a:effectLst/>
                <a:latin typeface="微软雅黑" panose="020B0503020204020204" pitchFamily="34" charset="-122"/>
                <a:ea typeface="微软雅黑" panose="020B0503020204020204" pitchFamily="34" charset="-122"/>
              </a:rPr>
              <a:t>Med-Gemini</a:t>
            </a:r>
            <a:r>
              <a:rPr lang="zh-CN" altLang="en-US" b="0" i="0" dirty="0">
                <a:solidFill>
                  <a:srgbClr val="A60606"/>
                </a:solidFill>
                <a:effectLst/>
                <a:latin typeface="微软雅黑" panose="020B0503020204020204" pitchFamily="34" charset="-122"/>
                <a:ea typeface="微软雅黑" panose="020B0503020204020204" pitchFamily="34" charset="-122"/>
              </a:rPr>
              <a:t>模型使用一种新的不确定性引导搜索策略，达到了</a:t>
            </a:r>
            <a:r>
              <a:rPr lang="en-US" altLang="zh-CN" b="0" i="0" dirty="0">
                <a:solidFill>
                  <a:srgbClr val="A60606"/>
                </a:solidFill>
                <a:effectLst/>
                <a:latin typeface="微软雅黑" panose="020B0503020204020204" pitchFamily="34" charset="-122"/>
                <a:ea typeface="微软雅黑" panose="020B0503020204020204" pitchFamily="34" charset="-122"/>
              </a:rPr>
              <a:t>91.1%</a:t>
            </a:r>
            <a:r>
              <a:rPr lang="zh-CN" altLang="en-US" b="0" i="0" dirty="0">
                <a:solidFill>
                  <a:srgbClr val="A60606"/>
                </a:solidFill>
                <a:effectLst/>
                <a:latin typeface="微软雅黑" panose="020B0503020204020204" pitchFamily="34" charset="-122"/>
                <a:ea typeface="微软雅黑" panose="020B0503020204020204" pitchFamily="34" charset="-122"/>
              </a:rPr>
              <a:t>的</a:t>
            </a:r>
            <a:r>
              <a:rPr lang="en-US" altLang="zh-CN" b="0" i="0" dirty="0" err="1">
                <a:solidFill>
                  <a:srgbClr val="A60606"/>
                </a:solidFill>
                <a:effectLst/>
                <a:latin typeface="微软雅黑" panose="020B0503020204020204" pitchFamily="34" charset="-122"/>
                <a:ea typeface="微软雅黑" panose="020B0503020204020204" pitchFamily="34" charset="-122"/>
              </a:rPr>
              <a:t>SoTA</a:t>
            </a:r>
            <a:r>
              <a:rPr lang="zh-CN" altLang="en-US" b="0" i="0" dirty="0">
                <a:solidFill>
                  <a:srgbClr val="A60606"/>
                </a:solidFill>
                <a:effectLst/>
                <a:latin typeface="微软雅黑" panose="020B0503020204020204" pitchFamily="34" charset="-122"/>
                <a:ea typeface="微软雅黑" panose="020B0503020204020204" pitchFamily="34" charset="-122"/>
              </a:rPr>
              <a:t>准确率，比我们之前最好的</a:t>
            </a:r>
            <a:r>
              <a:rPr lang="en-US" altLang="zh-CN" b="0" i="0" dirty="0">
                <a:solidFill>
                  <a:srgbClr val="A60606"/>
                </a:solidFill>
                <a:effectLst/>
                <a:latin typeface="微软雅黑" panose="020B0503020204020204" pitchFamily="34" charset="-122"/>
                <a:ea typeface="微软雅黑" panose="020B0503020204020204" pitchFamily="34" charset="-122"/>
              </a:rPr>
              <a:t>Med-</a:t>
            </a:r>
            <a:r>
              <a:rPr lang="en-US" altLang="zh-CN" b="0" i="0" dirty="0" err="1">
                <a:solidFill>
                  <a:srgbClr val="A60606"/>
                </a:solidFill>
                <a:effectLst/>
                <a:latin typeface="微软雅黑" panose="020B0503020204020204" pitchFamily="34" charset="-122"/>
                <a:ea typeface="微软雅黑" panose="020B0503020204020204" pitchFamily="34" charset="-122"/>
              </a:rPr>
              <a:t>PaLM</a:t>
            </a:r>
            <a:r>
              <a:rPr lang="en-US" altLang="zh-CN" b="0" i="0" dirty="0">
                <a:solidFill>
                  <a:srgbClr val="A60606"/>
                </a:solidFill>
                <a:effectLst/>
                <a:latin typeface="微软雅黑" panose="020B0503020204020204" pitchFamily="34" charset="-122"/>
                <a:ea typeface="微软雅黑" panose="020B0503020204020204" pitchFamily="34" charset="-122"/>
              </a:rPr>
              <a:t> 2</a:t>
            </a:r>
            <a:r>
              <a:rPr lang="zh-CN" altLang="en-US" b="0" i="0" dirty="0">
                <a:solidFill>
                  <a:srgbClr val="A60606"/>
                </a:solidFill>
                <a:effectLst/>
                <a:latin typeface="微软雅黑" panose="020B0503020204020204" pitchFamily="34" charset="-122"/>
                <a:ea typeface="微软雅黑" panose="020B0503020204020204" pitchFamily="34" charset="-122"/>
              </a:rPr>
              <a:t>高出</a:t>
            </a:r>
            <a:r>
              <a:rPr lang="en-US" altLang="zh-CN" b="0" i="0" dirty="0">
                <a:solidFill>
                  <a:srgbClr val="A60606"/>
                </a:solidFill>
                <a:effectLst/>
                <a:latin typeface="微软雅黑" panose="020B0503020204020204" pitchFamily="34" charset="-122"/>
                <a:ea typeface="微软雅黑" panose="020B0503020204020204" pitchFamily="34" charset="-122"/>
              </a:rPr>
              <a:t>4.6%</a:t>
            </a:r>
            <a:r>
              <a:rPr lang="zh-CN" altLang="en-US" b="0" i="0" dirty="0">
                <a:solidFill>
                  <a:srgbClr val="A60606"/>
                </a:solidFill>
                <a:effectLst/>
                <a:latin typeface="微软雅黑" panose="020B0503020204020204" pitchFamily="34" charset="-122"/>
                <a:ea typeface="微软雅黑" panose="020B0503020204020204" pitchFamily="34" charset="-122"/>
              </a:rPr>
              <a:t>。</a:t>
            </a:r>
            <a:endParaRPr lang="en-US" altLang="zh-CN" b="0" i="0" dirty="0">
              <a:solidFill>
                <a:srgbClr val="A60606"/>
              </a:solidFill>
              <a:effectLst/>
              <a:latin typeface="微软雅黑" panose="020B0503020204020204" pitchFamily="34" charset="-122"/>
              <a:ea typeface="微软雅黑" panose="020B0503020204020204" pitchFamily="34" charset="-122"/>
            </a:endParaRPr>
          </a:p>
          <a:p>
            <a:br>
              <a:rPr lang="zh-CN" altLang="en-US" dirty="0"/>
            </a:br>
            <a:r>
              <a:rPr lang="en-US" altLang="zh-CN" b="0" i="0" dirty="0">
                <a:solidFill>
                  <a:srgbClr val="ECECEC"/>
                </a:solidFill>
                <a:effectLst/>
                <a:latin typeface="ui-sans-serif"/>
              </a:rPr>
              <a:t>Med-</a:t>
            </a:r>
            <a:r>
              <a:rPr lang="en-US" altLang="zh-CN" b="0" i="0" dirty="0" err="1">
                <a:solidFill>
                  <a:srgbClr val="ECECEC"/>
                </a:solidFill>
                <a:effectLst/>
                <a:latin typeface="ui-sans-serif"/>
              </a:rPr>
              <a:t>PaLM</a:t>
            </a:r>
            <a:r>
              <a:rPr lang="en-US" altLang="zh-CN" b="0" i="0" dirty="0">
                <a:solidFill>
                  <a:srgbClr val="ECECEC"/>
                </a:solidFill>
                <a:effectLst/>
                <a:latin typeface="ui-sans-serif"/>
              </a:rPr>
              <a:t> 2 </a:t>
            </a:r>
            <a:r>
              <a:rPr lang="zh-CN" altLang="en-US" b="0" i="0" dirty="0">
                <a:solidFill>
                  <a:srgbClr val="ECECEC"/>
                </a:solidFill>
                <a:effectLst/>
                <a:latin typeface="ui-sans-serif"/>
              </a:rPr>
              <a:t>是 </a:t>
            </a:r>
            <a:r>
              <a:rPr lang="en-US" altLang="zh-CN" b="0" i="0" dirty="0">
                <a:solidFill>
                  <a:srgbClr val="ECECEC"/>
                </a:solidFill>
                <a:effectLst/>
                <a:latin typeface="ui-sans-serif"/>
              </a:rPr>
              <a:t>Google </a:t>
            </a:r>
            <a:r>
              <a:rPr lang="zh-CN" altLang="en-US" b="0" i="0" dirty="0">
                <a:solidFill>
                  <a:srgbClr val="ECECEC"/>
                </a:solidFill>
                <a:effectLst/>
                <a:latin typeface="ui-sans-serif"/>
              </a:rPr>
              <a:t>推出的一个医学大模型，旨在应用于医疗保健领域。它是基于 </a:t>
            </a:r>
            <a:r>
              <a:rPr lang="en-US" altLang="zh-CN" b="0" i="0" dirty="0" err="1">
                <a:solidFill>
                  <a:srgbClr val="ECECEC"/>
                </a:solidFill>
                <a:effectLst/>
                <a:latin typeface="ui-sans-serif"/>
              </a:rPr>
              <a:t>PaLM</a:t>
            </a:r>
            <a:r>
              <a:rPr lang="en-US" altLang="zh-CN" b="0" i="0" dirty="0">
                <a:solidFill>
                  <a:srgbClr val="ECECEC"/>
                </a:solidFill>
                <a:effectLst/>
                <a:latin typeface="ui-sans-serif"/>
              </a:rPr>
              <a:t> 2</a:t>
            </a:r>
            <a:r>
              <a:rPr lang="zh-CN" altLang="en-US" b="0" i="0" dirty="0">
                <a:solidFill>
                  <a:srgbClr val="ECECEC"/>
                </a:solidFill>
                <a:effectLst/>
                <a:latin typeface="ui-sans-serif"/>
              </a:rPr>
              <a:t>（</a:t>
            </a:r>
            <a:r>
              <a:rPr lang="en-US" altLang="zh-CN" b="0" i="0" dirty="0">
                <a:solidFill>
                  <a:srgbClr val="ECECEC"/>
                </a:solidFill>
                <a:effectLst/>
                <a:latin typeface="ui-sans-serif"/>
              </a:rPr>
              <a:t>Pathways Language Model 2</a:t>
            </a:r>
            <a:r>
              <a:rPr lang="zh-CN" altLang="en-US" b="0" i="0" dirty="0">
                <a:solidFill>
                  <a:srgbClr val="ECECEC"/>
                </a:solidFill>
                <a:effectLst/>
                <a:latin typeface="ui-sans-serif"/>
              </a:rPr>
              <a:t>）的大型语言模型，经过专门调整以处理医学相关任务和数据</a:t>
            </a:r>
            <a:endParaRPr lang="en-US" altLang="zh-CN" b="0" i="0" dirty="0">
              <a:solidFill>
                <a:srgbClr val="A60606"/>
              </a:solidFill>
              <a:effectLst/>
              <a:latin typeface="微软雅黑" panose="020B0503020204020204" pitchFamily="34" charset="-122"/>
              <a:ea typeface="微软雅黑" panose="020B0503020204020204" pitchFamily="34" charset="-122"/>
            </a:endParaRPr>
          </a:p>
          <a:p>
            <a:endParaRPr lang="en-US" altLang="zh-CN" b="0" i="0" dirty="0">
              <a:solidFill>
                <a:srgbClr val="A60606"/>
              </a:solidFill>
              <a:effectLst/>
              <a:latin typeface="微软雅黑" panose="020B0503020204020204" pitchFamily="34" charset="-122"/>
              <a:ea typeface="微软雅黑" panose="020B0503020204020204" pitchFamily="34" charset="-122"/>
            </a:endParaRPr>
          </a:p>
          <a:p>
            <a:r>
              <a:rPr lang="zh-CN" altLang="en-US" b="0" i="0" dirty="0">
                <a:solidFill>
                  <a:srgbClr val="A60606"/>
                </a:solidFill>
                <a:effectLst/>
                <a:latin typeface="微软雅黑" panose="020B0503020204020204" pitchFamily="34" charset="-122"/>
                <a:ea typeface="微软雅黑" panose="020B0503020204020204" pitchFamily="34" charset="-122"/>
              </a:rPr>
              <a:t>在包括</a:t>
            </a:r>
            <a:r>
              <a:rPr lang="en-US" altLang="zh-CN" b="0" i="0" dirty="0">
                <a:solidFill>
                  <a:srgbClr val="A60606"/>
                </a:solidFill>
                <a:effectLst/>
                <a:latin typeface="微软雅黑" panose="020B0503020204020204" pitchFamily="34" charset="-122"/>
                <a:ea typeface="微软雅黑" panose="020B0503020204020204" pitchFamily="34" charset="-122"/>
              </a:rPr>
              <a:t>NEJM</a:t>
            </a:r>
            <a:r>
              <a:rPr lang="zh-CN" altLang="en-US" b="0" i="0" dirty="0">
                <a:solidFill>
                  <a:srgbClr val="A60606"/>
                </a:solidFill>
                <a:effectLst/>
                <a:latin typeface="微软雅黑" panose="020B0503020204020204" pitchFamily="34" charset="-122"/>
                <a:ea typeface="微软雅黑" panose="020B0503020204020204" pitchFamily="34" charset="-122"/>
              </a:rPr>
              <a:t>图像挑战和</a:t>
            </a:r>
            <a:r>
              <a:rPr lang="en-US" altLang="zh-CN" b="0" i="0" dirty="0">
                <a:solidFill>
                  <a:srgbClr val="A60606"/>
                </a:solidFill>
                <a:effectLst/>
                <a:latin typeface="微软雅黑" panose="020B0503020204020204" pitchFamily="34" charset="-122"/>
                <a:ea typeface="微软雅黑" panose="020B0503020204020204" pitchFamily="34" charset="-122"/>
              </a:rPr>
              <a:t>MMMU(</a:t>
            </a:r>
            <a:r>
              <a:rPr lang="zh-CN" altLang="en-US" b="0" i="0" dirty="0">
                <a:solidFill>
                  <a:srgbClr val="A60606"/>
                </a:solidFill>
                <a:effectLst/>
                <a:latin typeface="微软雅黑" panose="020B0503020204020204" pitchFamily="34" charset="-122"/>
                <a:ea typeface="微软雅黑" panose="020B0503020204020204" pitchFamily="34" charset="-122"/>
              </a:rPr>
              <a:t>健康和医学</a:t>
            </a:r>
            <a:r>
              <a:rPr lang="en-US" altLang="zh-CN" b="0" i="0" dirty="0">
                <a:solidFill>
                  <a:srgbClr val="A60606"/>
                </a:solidFill>
                <a:effectLst/>
                <a:latin typeface="微软雅黑" panose="020B0503020204020204" pitchFamily="34" charset="-122"/>
                <a:ea typeface="微软雅黑" panose="020B0503020204020204" pitchFamily="34" charset="-122"/>
              </a:rPr>
              <a:t>)</a:t>
            </a:r>
            <a:r>
              <a:rPr lang="zh-CN" altLang="en-US" b="0" i="0" dirty="0">
                <a:solidFill>
                  <a:srgbClr val="A60606"/>
                </a:solidFill>
                <a:effectLst/>
                <a:latin typeface="微软雅黑" panose="020B0503020204020204" pitchFamily="34" charset="-122"/>
                <a:ea typeface="微软雅黑" panose="020B0503020204020204" pitchFamily="34" charset="-122"/>
              </a:rPr>
              <a:t>在内的</a:t>
            </a:r>
            <a:r>
              <a:rPr lang="en-US" altLang="zh-CN" b="0" i="0" dirty="0">
                <a:solidFill>
                  <a:srgbClr val="A60606"/>
                </a:solidFill>
                <a:effectLst/>
                <a:latin typeface="微软雅黑" panose="020B0503020204020204" pitchFamily="34" charset="-122"/>
                <a:ea typeface="微软雅黑" panose="020B0503020204020204" pitchFamily="34" charset="-122"/>
              </a:rPr>
              <a:t>7</a:t>
            </a:r>
            <a:r>
              <a:rPr lang="zh-CN" altLang="en-US" b="0" i="0" dirty="0">
                <a:solidFill>
                  <a:srgbClr val="A60606"/>
                </a:solidFill>
                <a:effectLst/>
                <a:latin typeface="微软雅黑" panose="020B0503020204020204" pitchFamily="34" charset="-122"/>
                <a:ea typeface="微软雅黑" panose="020B0503020204020204" pitchFamily="34" charset="-122"/>
              </a:rPr>
              <a:t>个多模式基准测试中，</a:t>
            </a:r>
            <a:r>
              <a:rPr lang="en-US" altLang="zh-CN" b="0" i="0" dirty="0">
                <a:solidFill>
                  <a:srgbClr val="A60606"/>
                </a:solidFill>
                <a:effectLst/>
                <a:latin typeface="微软雅黑" panose="020B0503020204020204" pitchFamily="34" charset="-122"/>
                <a:ea typeface="微软雅黑" panose="020B0503020204020204" pitchFamily="34" charset="-122"/>
              </a:rPr>
              <a:t>Med-Gemini</a:t>
            </a:r>
            <a:r>
              <a:rPr lang="zh-CN" altLang="en-US" b="0" i="0" dirty="0">
                <a:solidFill>
                  <a:srgbClr val="A60606"/>
                </a:solidFill>
                <a:effectLst/>
                <a:latin typeface="微软雅黑" panose="020B0503020204020204" pitchFamily="34" charset="-122"/>
                <a:ea typeface="微软雅黑" panose="020B0503020204020204" pitchFamily="34" charset="-122"/>
              </a:rPr>
              <a:t>比</a:t>
            </a:r>
            <a:r>
              <a:rPr lang="en-US" altLang="zh-CN" b="0" i="0" dirty="0">
                <a:solidFill>
                  <a:srgbClr val="A60606"/>
                </a:solidFill>
                <a:effectLst/>
                <a:latin typeface="微软雅黑" panose="020B0503020204020204" pitchFamily="34" charset="-122"/>
                <a:ea typeface="微软雅黑" panose="020B0503020204020204" pitchFamily="34" charset="-122"/>
              </a:rPr>
              <a:t>GPT-4V</a:t>
            </a:r>
            <a:r>
              <a:rPr lang="zh-CN" altLang="en-US" b="0" i="0" dirty="0">
                <a:solidFill>
                  <a:srgbClr val="A60606"/>
                </a:solidFill>
                <a:effectLst/>
                <a:latin typeface="微软雅黑" panose="020B0503020204020204" pitchFamily="34" charset="-122"/>
                <a:ea typeface="微软雅黑" panose="020B0503020204020204" pitchFamily="34" charset="-122"/>
              </a:rPr>
              <a:t>平均提高了</a:t>
            </a:r>
            <a:r>
              <a:rPr lang="en-US" altLang="zh-CN" b="0" i="0" dirty="0">
                <a:solidFill>
                  <a:srgbClr val="A60606"/>
                </a:solidFill>
                <a:effectLst/>
                <a:latin typeface="微软雅黑" panose="020B0503020204020204" pitchFamily="34" charset="-122"/>
                <a:ea typeface="微软雅黑" panose="020B0503020204020204" pitchFamily="34" charset="-122"/>
              </a:rPr>
              <a:t>44.5%</a:t>
            </a:r>
            <a:r>
              <a:rPr lang="zh-CN" altLang="en-US" b="0" i="0" dirty="0">
                <a:solidFill>
                  <a:srgbClr val="A60606"/>
                </a:solidFill>
                <a:effectLst/>
                <a:latin typeface="微软雅黑" panose="020B0503020204020204" pitchFamily="34" charset="-122"/>
                <a:ea typeface="微软雅黑" panose="020B0503020204020204" pitchFamily="34" charset="-122"/>
              </a:rPr>
              <a:t>。</a:t>
            </a:r>
            <a:endParaRPr lang="en-US" altLang="zh-CN" b="0" i="0" dirty="0">
              <a:solidFill>
                <a:srgbClr val="A60606"/>
              </a:solidFill>
              <a:effectLst/>
              <a:latin typeface="微软雅黑" panose="020B0503020204020204" pitchFamily="34" charset="-122"/>
              <a:ea typeface="微软雅黑" panose="020B0503020204020204" pitchFamily="34" charset="-122"/>
            </a:endParaRPr>
          </a:p>
          <a:p>
            <a:endParaRPr lang="en-US" altLang="zh-CN" b="1" i="0" dirty="0">
              <a:solidFill>
                <a:srgbClr val="A60606"/>
              </a:solidFill>
              <a:effectLst/>
              <a:latin typeface="微软雅黑" panose="020B0503020204020204" pitchFamily="34" charset="-122"/>
              <a:ea typeface="微软雅黑" panose="020B0503020204020204" pitchFamily="34" charset="-122"/>
            </a:endParaRPr>
          </a:p>
          <a:p>
            <a:r>
              <a:rPr lang="zh-CN" altLang="en-US" b="0" i="0" dirty="0">
                <a:solidFill>
                  <a:srgbClr val="000000"/>
                </a:solidFill>
                <a:effectLst/>
                <a:latin typeface="微软雅黑" panose="020B0503020204020204" pitchFamily="34" charset="-122"/>
                <a:ea typeface="微软雅黑" panose="020B0503020204020204" pitchFamily="34" charset="-122"/>
              </a:rPr>
              <a:t>专家临床医生对数据集的重新注释显示，</a:t>
            </a:r>
            <a:r>
              <a:rPr lang="en-US" altLang="zh-CN" b="0" i="0" dirty="0">
                <a:solidFill>
                  <a:srgbClr val="000000"/>
                </a:solidFill>
                <a:effectLst/>
                <a:latin typeface="微软雅黑" panose="020B0503020204020204" pitchFamily="34" charset="-122"/>
                <a:ea typeface="微软雅黑" panose="020B0503020204020204" pitchFamily="34" charset="-122"/>
              </a:rPr>
              <a:t>7.4%</a:t>
            </a:r>
            <a:r>
              <a:rPr lang="zh-CN" altLang="en-US" b="0" i="0" dirty="0">
                <a:solidFill>
                  <a:srgbClr val="000000"/>
                </a:solidFill>
                <a:effectLst/>
                <a:latin typeface="微软雅黑" panose="020B0503020204020204" pitchFamily="34" charset="-122"/>
                <a:ea typeface="微软雅黑" panose="020B0503020204020204" pitchFamily="34" charset="-122"/>
              </a:rPr>
              <a:t>的问题被认为不适合评估，因为它们要么缺乏关键信息，要么有不正确的答案，要么支持多种合理的解释。</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r>
              <a:rPr lang="en-US" altLang="zh-CN" b="0" i="0" dirty="0" err="1">
                <a:solidFill>
                  <a:srgbClr val="ECECEC"/>
                </a:solidFill>
                <a:effectLst/>
                <a:latin typeface="ui-sans-serif"/>
              </a:rPr>
              <a:t>MedQA</a:t>
            </a:r>
            <a:r>
              <a:rPr lang="en-US" altLang="zh-CN" b="0" i="0" dirty="0">
                <a:solidFill>
                  <a:srgbClr val="ECECEC"/>
                </a:solidFill>
                <a:effectLst/>
                <a:latin typeface="ui-sans-serif"/>
              </a:rPr>
              <a:t> (USMLE) </a:t>
            </a:r>
            <a:r>
              <a:rPr lang="zh-CN" altLang="en-US" b="0" i="0" dirty="0">
                <a:solidFill>
                  <a:srgbClr val="ECECEC"/>
                </a:solidFill>
                <a:effectLst/>
                <a:latin typeface="ui-sans-serif"/>
              </a:rPr>
              <a:t>数据是一个用于评估人工智能模型在医学领域性能的基准数据集。它主要用于测试模型在回答与美国医学执照考试（</a:t>
            </a:r>
            <a:r>
              <a:rPr lang="en-US" altLang="zh-CN" b="0" i="0" dirty="0">
                <a:solidFill>
                  <a:srgbClr val="ECECEC"/>
                </a:solidFill>
                <a:effectLst/>
                <a:latin typeface="ui-sans-serif"/>
              </a:rPr>
              <a:t>USMLE</a:t>
            </a:r>
            <a:r>
              <a:rPr lang="zh-CN" altLang="en-US" b="0" i="0" dirty="0">
                <a:solidFill>
                  <a:srgbClr val="ECECEC"/>
                </a:solidFill>
                <a:effectLst/>
                <a:latin typeface="ui-sans-serif"/>
              </a:rPr>
              <a:t>）相关问题上的准确性。</a:t>
            </a:r>
            <a:r>
              <a:rPr lang="en-US" altLang="zh-CN" b="0" i="0" dirty="0">
                <a:solidFill>
                  <a:srgbClr val="ECECEC"/>
                </a:solidFill>
                <a:effectLst/>
                <a:latin typeface="ui-sans-serif"/>
              </a:rPr>
              <a:t>USMLE </a:t>
            </a:r>
            <a:r>
              <a:rPr lang="zh-CN" altLang="en-US" b="0" i="0" dirty="0">
                <a:solidFill>
                  <a:srgbClr val="ECECEC"/>
                </a:solidFill>
                <a:effectLst/>
                <a:latin typeface="ui-sans-serif"/>
              </a:rPr>
              <a:t>是一项对医生在美国行医的必备考试，因此其题目涵盖了广泛的医学知识和临床应用。</a:t>
            </a:r>
            <a:r>
              <a:rPr lang="zh-CN" altLang="en-US" b="0" i="0" dirty="0">
                <a:solidFill>
                  <a:srgbClr val="262626"/>
                </a:solidFill>
                <a:effectLst/>
                <a:latin typeface="PingFang SC"/>
              </a:rPr>
              <a:t>美国医师执照试题</a:t>
            </a:r>
            <a:endParaRPr lang="en-US" altLang="zh-CN" b="0" i="0" dirty="0">
              <a:solidFill>
                <a:srgbClr val="262626"/>
              </a:solidFill>
              <a:effectLst/>
              <a:latin typeface="PingFang SC"/>
            </a:endParaRP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4D4D4D"/>
                </a:solidFill>
                <a:effectLst/>
                <a:latin typeface="-apple-system"/>
              </a:rPr>
              <a:t>在医学文本摘要、转诊信生成和医学简化任务中，</a:t>
            </a:r>
            <a:r>
              <a:rPr lang="en-US" altLang="zh-CN" b="0" i="0" dirty="0">
                <a:solidFill>
                  <a:srgbClr val="4D4D4D"/>
                </a:solidFill>
                <a:effectLst/>
                <a:latin typeface="-apple-system"/>
              </a:rPr>
              <a:t>Med-Gemini </a:t>
            </a:r>
            <a:r>
              <a:rPr lang="zh-CN" altLang="en-US" b="0" i="0" dirty="0">
                <a:solidFill>
                  <a:srgbClr val="4D4D4D"/>
                </a:solidFill>
                <a:effectLst/>
                <a:latin typeface="-apple-system"/>
              </a:rPr>
              <a:t>的表现优于人类专家。</a:t>
            </a:r>
            <a:endParaRPr lang="en-US" altLang="zh-CN"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4</a:t>
            </a:fld>
            <a:endParaRPr lang="zh-CN" altLang="en-US"/>
          </a:p>
        </p:txBody>
      </p:sp>
    </p:spTree>
    <p:extLst>
      <p:ext uri="{BB962C8B-B14F-4D97-AF65-F5344CB8AC3E}">
        <p14:creationId xmlns:p14="http://schemas.microsoft.com/office/powerpoint/2010/main" val="25949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i="0" dirty="0">
                <a:solidFill>
                  <a:srgbClr val="A60606"/>
                </a:solidFill>
                <a:effectLst/>
                <a:latin typeface="微软雅黑" panose="020B0503020204020204" pitchFamily="34" charset="-122"/>
                <a:ea typeface="微软雅黑" panose="020B0503020204020204" pitchFamily="34" charset="-122"/>
              </a:rPr>
              <a:t>用户首先询问</a:t>
            </a:r>
            <a:r>
              <a:rPr lang="en-US" altLang="zh-CN" b="1" i="0" dirty="0">
                <a:solidFill>
                  <a:srgbClr val="A60606"/>
                </a:solidFill>
                <a:effectLst/>
                <a:latin typeface="微软雅黑" panose="020B0503020204020204" pitchFamily="34" charset="-122"/>
                <a:ea typeface="微软雅黑" panose="020B0503020204020204" pitchFamily="34" charset="-122"/>
              </a:rPr>
              <a:t>Med-Gemini-M 1.5</a:t>
            </a:r>
            <a:r>
              <a:rPr lang="zh-CN" altLang="en-US" b="1" i="0" dirty="0">
                <a:solidFill>
                  <a:srgbClr val="A60606"/>
                </a:solidFill>
                <a:effectLst/>
                <a:latin typeface="微软雅黑" panose="020B0503020204020204" pitchFamily="34" charset="-122"/>
                <a:ea typeface="微软雅黑" panose="020B0503020204020204" pitchFamily="34" charset="-122"/>
              </a:rPr>
              <a:t>关于他们腿上和手臂上发痒的肿块</a:t>
            </a:r>
            <a:r>
              <a:rPr lang="en-US" altLang="zh-CN" b="1" i="0" dirty="0">
                <a:solidFill>
                  <a:srgbClr val="A60606"/>
                </a:solidFill>
                <a:effectLst/>
                <a:latin typeface="微软雅黑" panose="020B0503020204020204" pitchFamily="34" charset="-122"/>
                <a:ea typeface="微软雅黑" panose="020B0503020204020204" pitchFamily="34" charset="-122"/>
              </a:rPr>
              <a:t>;</a:t>
            </a:r>
            <a:r>
              <a:rPr lang="zh-CN" altLang="en-US" b="1" i="0" dirty="0">
                <a:solidFill>
                  <a:srgbClr val="A60606"/>
                </a:solidFill>
                <a:effectLst/>
                <a:latin typeface="微软雅黑" panose="020B0503020204020204" pitchFamily="34" charset="-122"/>
                <a:ea typeface="微软雅黑" panose="020B0503020204020204" pitchFamily="34" charset="-122"/>
              </a:rPr>
              <a:t>然后，模型要求用户分享肿块的图像</a:t>
            </a:r>
            <a:r>
              <a:rPr lang="en-US" altLang="zh-CN" b="1" i="0" dirty="0">
                <a:solidFill>
                  <a:srgbClr val="A60606"/>
                </a:solidFill>
                <a:effectLst/>
                <a:latin typeface="微软雅黑" panose="020B0503020204020204" pitchFamily="34" charset="-122"/>
                <a:ea typeface="微软雅黑" panose="020B0503020204020204" pitchFamily="34" charset="-122"/>
              </a:rPr>
              <a:t>;</a:t>
            </a:r>
            <a:r>
              <a:rPr lang="zh-CN" altLang="en-US" b="1" i="0" dirty="0">
                <a:solidFill>
                  <a:srgbClr val="A60606"/>
                </a:solidFill>
                <a:effectLst/>
                <a:latin typeface="微软雅黑" panose="020B0503020204020204" pitchFamily="34" charset="-122"/>
                <a:ea typeface="微软雅黑" panose="020B0503020204020204" pitchFamily="34" charset="-122"/>
              </a:rPr>
              <a:t>在用户提供可疑病变的图像后，模型会提出后续问题，并继续提供结节性痒疹的正确诊断，并建议下一步的步骤和潜在的治疗方案。</a:t>
            </a:r>
            <a:endParaRPr lang="en-US" altLang="zh-CN" b="1" i="0" dirty="0">
              <a:solidFill>
                <a:srgbClr val="A60606"/>
              </a:solidFill>
              <a:effectLst/>
              <a:latin typeface="微软雅黑" panose="020B0503020204020204" pitchFamily="34" charset="-122"/>
              <a:ea typeface="微软雅黑" panose="020B0503020204020204" pitchFamily="34" charset="-122"/>
            </a:endParaRPr>
          </a:p>
          <a:p>
            <a:endParaRPr lang="en-US" altLang="zh-CN" b="1" i="0" dirty="0">
              <a:solidFill>
                <a:srgbClr val="A60606"/>
              </a:solidFill>
              <a:effectLst/>
              <a:latin typeface="微软雅黑" panose="020B0503020204020204" pitchFamily="34" charset="-122"/>
              <a:ea typeface="微软雅黑" panose="020B0503020204020204" pitchFamily="34" charset="-122"/>
            </a:endParaRPr>
          </a:p>
          <a:p>
            <a:pPr algn="l">
              <a:buFont typeface="Arial" panose="020B0604020202020204" pitchFamily="34" charset="0"/>
              <a:buChar char="•"/>
            </a:pPr>
            <a:r>
              <a:rPr lang="zh-CN" altLang="en-US" b="0" i="0" dirty="0">
                <a:solidFill>
                  <a:srgbClr val="4D4D4D"/>
                </a:solidFill>
                <a:effectLst/>
                <a:latin typeface="-apple-system"/>
              </a:rPr>
              <a:t>皮肤科医生对对话内容进行了定性评估，并指出了积极和消极的方面。</a:t>
            </a:r>
          </a:p>
          <a:p>
            <a:pPr algn="l">
              <a:buFont typeface="Arial" panose="020B0604020202020204" pitchFamily="34" charset="0"/>
              <a:buChar char="•"/>
            </a:pPr>
            <a:r>
              <a:rPr lang="zh-CN" altLang="en-US" b="1" i="0" dirty="0">
                <a:solidFill>
                  <a:srgbClr val="4D4D4D"/>
                </a:solidFill>
                <a:effectLst/>
                <a:latin typeface="-apple-system"/>
              </a:rPr>
              <a:t>积极方面：</a:t>
            </a:r>
            <a:endParaRPr lang="zh-CN" altLang="en-US" b="0" i="0" dirty="0">
              <a:solidFill>
                <a:srgbClr val="4D4D4D"/>
              </a:solidFill>
              <a:effectLst/>
              <a:latin typeface="-apple-system"/>
            </a:endParaRPr>
          </a:p>
          <a:p>
            <a:pPr marL="742950" lvl="1" indent="-285750" algn="l">
              <a:buFont typeface="Arial" panose="020B0604020202020204" pitchFamily="34" charset="0"/>
              <a:buChar char="•"/>
            </a:pPr>
            <a:r>
              <a:rPr lang="zh-CN" altLang="en-US" b="0" i="0" dirty="0">
                <a:solidFill>
                  <a:srgbClr val="4D4D4D"/>
                </a:solidFill>
                <a:effectLst/>
                <a:latin typeface="-apple-system"/>
              </a:rPr>
              <a:t>模型能够根据有限的信息准确诊断出相对罕见的 </a:t>
            </a:r>
            <a:r>
              <a:rPr lang="en-US" altLang="zh-CN" b="0" i="0" dirty="0">
                <a:solidFill>
                  <a:srgbClr val="4D4D4D"/>
                </a:solidFill>
                <a:effectLst/>
                <a:latin typeface="-apple-system"/>
              </a:rPr>
              <a:t>prurigo </a:t>
            </a:r>
            <a:r>
              <a:rPr lang="en-US" altLang="zh-CN" b="0" i="0" dirty="0" err="1">
                <a:solidFill>
                  <a:srgbClr val="4D4D4D"/>
                </a:solidFill>
                <a:effectLst/>
                <a:latin typeface="-apple-system"/>
              </a:rPr>
              <a:t>nodularis</a:t>
            </a:r>
            <a:r>
              <a:rPr lang="zh-CN" altLang="en-US" b="0" i="0" dirty="0">
                <a:solidFill>
                  <a:srgbClr val="4D4D4D"/>
                </a:solidFill>
                <a:effectLst/>
                <a:latin typeface="-apple-system"/>
              </a:rPr>
              <a:t>。</a:t>
            </a:r>
          </a:p>
          <a:p>
            <a:pPr marL="742950" lvl="1" indent="-285750" algn="l">
              <a:buFont typeface="Arial" panose="020B0604020202020204" pitchFamily="34" charset="0"/>
              <a:buChar char="•"/>
            </a:pPr>
            <a:r>
              <a:rPr lang="zh-CN" altLang="en-US" b="0" i="0" dirty="0">
                <a:solidFill>
                  <a:srgbClr val="4D4D4D"/>
                </a:solidFill>
                <a:effectLst/>
                <a:latin typeface="-apple-system"/>
              </a:rPr>
              <a:t>模型提供了完整和全面的治疗方案建议。</a:t>
            </a:r>
          </a:p>
          <a:p>
            <a:pPr algn="l"/>
            <a:r>
              <a:rPr lang="zh-CN" altLang="en-US" b="0" i="0" dirty="0">
                <a:solidFill>
                  <a:srgbClr val="4D4D4D"/>
                </a:solidFill>
                <a:effectLst/>
                <a:latin typeface="-apple-system"/>
              </a:rPr>
              <a:t>消极方面：</a:t>
            </a:r>
          </a:p>
          <a:p>
            <a:pPr algn="l">
              <a:buFont typeface="Arial" panose="020B0604020202020204" pitchFamily="34" charset="0"/>
              <a:buChar char="•"/>
            </a:pPr>
            <a:r>
              <a:rPr lang="zh-CN" altLang="en-US" b="0" i="0" dirty="0">
                <a:solidFill>
                  <a:srgbClr val="4D4D4D"/>
                </a:solidFill>
                <a:effectLst/>
                <a:latin typeface="-apple-system"/>
              </a:rPr>
              <a:t>模型可以要求提供更多不同部位的病变照片以加强诊断。</a:t>
            </a:r>
          </a:p>
          <a:p>
            <a:pPr algn="l">
              <a:buFont typeface="Arial" panose="020B0604020202020204" pitchFamily="34" charset="0"/>
              <a:buChar char="•"/>
            </a:pPr>
            <a:r>
              <a:rPr lang="zh-CN" altLang="en-US" b="0" i="0" dirty="0">
                <a:solidFill>
                  <a:srgbClr val="4D4D4D"/>
                </a:solidFill>
                <a:effectLst/>
                <a:latin typeface="-apple-system"/>
              </a:rPr>
              <a:t>模型可以提供鉴别诊断，并解释为什么根据病史更倾向于 </a:t>
            </a:r>
            <a:r>
              <a:rPr lang="en-US" altLang="zh-CN" b="0" i="0" dirty="0">
                <a:solidFill>
                  <a:srgbClr val="4D4D4D"/>
                </a:solidFill>
                <a:effectLst/>
                <a:latin typeface="-apple-system"/>
              </a:rPr>
              <a:t>prurigo </a:t>
            </a:r>
            <a:r>
              <a:rPr lang="en-US" altLang="zh-CN" b="0" i="0" dirty="0" err="1">
                <a:solidFill>
                  <a:srgbClr val="4D4D4D"/>
                </a:solidFill>
                <a:effectLst/>
                <a:latin typeface="-apple-system"/>
              </a:rPr>
              <a:t>nodularis</a:t>
            </a:r>
            <a:r>
              <a:rPr lang="en-US" altLang="zh-CN" b="0" i="0" dirty="0">
                <a:solidFill>
                  <a:srgbClr val="4D4D4D"/>
                </a:solidFill>
                <a:effectLst/>
                <a:latin typeface="-apple-system"/>
              </a:rPr>
              <a:t> </a:t>
            </a:r>
            <a:r>
              <a:rPr lang="zh-CN" altLang="en-US" b="0" i="0" dirty="0">
                <a:solidFill>
                  <a:srgbClr val="4D4D4D"/>
                </a:solidFill>
                <a:effectLst/>
                <a:latin typeface="-apple-system"/>
              </a:rPr>
              <a:t>的诊断。</a:t>
            </a:r>
          </a:p>
          <a:p>
            <a:pPr algn="l">
              <a:buFont typeface="Arial" panose="020B0604020202020204" pitchFamily="34" charset="0"/>
              <a:buChar char="•"/>
            </a:pPr>
            <a:r>
              <a:rPr lang="zh-CN" altLang="en-US" b="0" i="0" dirty="0">
                <a:solidFill>
                  <a:srgbClr val="4D4D4D"/>
                </a:solidFill>
                <a:effectLst/>
                <a:latin typeface="-apple-system"/>
              </a:rPr>
              <a:t>模型可以强调 </a:t>
            </a:r>
            <a:r>
              <a:rPr lang="en-US" altLang="zh-CN" b="0" i="0" dirty="0">
                <a:solidFill>
                  <a:srgbClr val="4D4D4D"/>
                </a:solidFill>
                <a:effectLst/>
                <a:latin typeface="-apple-system"/>
              </a:rPr>
              <a:t>prurigo </a:t>
            </a:r>
            <a:r>
              <a:rPr lang="en-US" altLang="zh-CN" b="0" i="0" dirty="0" err="1">
                <a:solidFill>
                  <a:srgbClr val="4D4D4D"/>
                </a:solidFill>
                <a:effectLst/>
                <a:latin typeface="-apple-system"/>
              </a:rPr>
              <a:t>nodularis</a:t>
            </a:r>
            <a:r>
              <a:rPr lang="en-US" altLang="zh-CN" b="0" i="0" dirty="0">
                <a:solidFill>
                  <a:srgbClr val="4D4D4D"/>
                </a:solidFill>
                <a:effectLst/>
                <a:latin typeface="-apple-system"/>
              </a:rPr>
              <a:t> </a:t>
            </a:r>
            <a:r>
              <a:rPr lang="zh-CN" altLang="en-US" b="0" i="0" dirty="0">
                <a:solidFill>
                  <a:srgbClr val="4D4D4D"/>
                </a:solidFill>
                <a:effectLst/>
                <a:latin typeface="-apple-system"/>
              </a:rPr>
              <a:t>虽然无法治愈，但可以改善和控制症状的可能性</a:t>
            </a:r>
          </a:p>
          <a:p>
            <a:endParaRPr lang="en-US" altLang="zh-CN" b="1" i="0" dirty="0">
              <a:solidFill>
                <a:srgbClr val="A60606"/>
              </a:solidFill>
              <a:effectLst/>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5</a:t>
            </a:fld>
            <a:endParaRPr lang="zh-CN" altLang="en-US"/>
          </a:p>
        </p:txBody>
      </p:sp>
    </p:spTree>
    <p:extLst>
      <p:ext uri="{BB962C8B-B14F-4D97-AF65-F5344CB8AC3E}">
        <p14:creationId xmlns:p14="http://schemas.microsoft.com/office/powerpoint/2010/main" val="220998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Ø"/>
            </a:pPr>
            <a:r>
              <a:rPr lang="zh-CN" altLang="en-US" sz="1200" dirty="0">
                <a:solidFill>
                  <a:srgbClr val="000000"/>
                </a:solidFill>
                <a:latin typeface="微软雅黑" panose="020B0503020204020204" pitchFamily="34" charset="-122"/>
                <a:ea typeface="微软雅黑" panose="020B0503020204020204" pitchFamily="34" charset="-122"/>
              </a:rPr>
              <a:t>图像中可见小骨赘，</a:t>
            </a:r>
            <a:r>
              <a:rPr lang="zh-CN" altLang="en-US" sz="1200" b="1" dirty="0">
                <a:solidFill>
                  <a:srgbClr val="000000"/>
                </a:solidFill>
                <a:latin typeface="微软雅黑" panose="020B0503020204020204" pitchFamily="34" charset="-122"/>
                <a:ea typeface="微软雅黑" panose="020B0503020204020204" pitchFamily="34" charset="-122"/>
              </a:rPr>
              <a:t>但位于椎体的外侧缘</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而不是前缘</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 “为了达到最佳的清晰度，重写的‘胸部</a:t>
            </a:r>
            <a:r>
              <a:rPr lang="en-US" altLang="zh-CN" sz="1200" dirty="0">
                <a:solidFill>
                  <a:srgbClr val="000000"/>
                </a:solidFill>
                <a:latin typeface="微软雅黑" panose="020B0503020204020204" pitchFamily="34" charset="-122"/>
                <a:ea typeface="微软雅黑" panose="020B0503020204020204" pitchFamily="34" charset="-122"/>
              </a:rPr>
              <a:t>x</a:t>
            </a:r>
            <a:r>
              <a:rPr lang="zh-CN" altLang="en-US" sz="1200" dirty="0">
                <a:solidFill>
                  <a:srgbClr val="000000"/>
                </a:solidFill>
                <a:latin typeface="微软雅黑" panose="020B0503020204020204" pitchFamily="34" charset="-122"/>
                <a:ea typeface="微软雅黑" panose="020B0503020204020204" pitchFamily="34" charset="-122"/>
              </a:rPr>
              <a:t>线结果’报告，在提及‘下脊柱’并避免医学术语时，应明确指出下胸椎。</a:t>
            </a:r>
          </a:p>
          <a:p>
            <a:pPr algn="just"/>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虽然</a:t>
            </a:r>
            <a:r>
              <a:rPr lang="en-US" altLang="zh-CN" b="0" i="0" dirty="0">
                <a:solidFill>
                  <a:srgbClr val="000000"/>
                </a:solidFill>
                <a:effectLst/>
                <a:latin typeface="微软雅黑" panose="020B0503020204020204" pitchFamily="34" charset="-122"/>
                <a:ea typeface="微软雅黑" panose="020B0503020204020204" pitchFamily="34" charset="-122"/>
              </a:rPr>
              <a:t>x</a:t>
            </a:r>
            <a:r>
              <a:rPr lang="zh-CN" altLang="en-US" b="0" i="0" dirty="0">
                <a:solidFill>
                  <a:srgbClr val="000000"/>
                </a:solidFill>
                <a:effectLst/>
                <a:latin typeface="微软雅黑" panose="020B0503020204020204" pitchFamily="34" charset="-122"/>
                <a:ea typeface="微软雅黑" panose="020B0503020204020204" pitchFamily="34" charset="-122"/>
              </a:rPr>
              <a:t>光片上看到的退行性变化可能会导致你的病人背痛，但重要的是要注意相关性不等于因果关系。</a:t>
            </a: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许多人的脊柱有退行性变化而没有疼痛，相反，背痛可能有许多原因，而不仅仅是退行性变化。</a:t>
            </a: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因此，虽然</a:t>
            </a:r>
            <a:r>
              <a:rPr lang="en-US" altLang="zh-CN" b="0" i="0" dirty="0">
                <a:solidFill>
                  <a:srgbClr val="000000"/>
                </a:solidFill>
                <a:effectLst/>
                <a:latin typeface="微软雅黑" panose="020B0503020204020204" pitchFamily="34" charset="-122"/>
                <a:ea typeface="微软雅黑" panose="020B0503020204020204" pitchFamily="34" charset="-122"/>
              </a:rPr>
              <a:t>x</a:t>
            </a:r>
            <a:r>
              <a:rPr lang="zh-CN" altLang="en-US" b="0" i="0" dirty="0">
                <a:solidFill>
                  <a:srgbClr val="000000"/>
                </a:solidFill>
                <a:effectLst/>
                <a:latin typeface="微软雅黑" panose="020B0503020204020204" pitchFamily="34" charset="-122"/>
                <a:ea typeface="微软雅黑" panose="020B0503020204020204" pitchFamily="34" charset="-122"/>
              </a:rPr>
              <a:t>光检查结果值得注意，但它们并不能完全解释你的病人的背痛。全面的评估，包括详细的病史，体格检查，以及潜在的额外成像或检查，将是确定疼痛确切原因的必要条件。</a:t>
            </a:r>
          </a:p>
          <a:p>
            <a:endParaRPr lang="en-US" altLang="zh-CN" dirty="0"/>
          </a:p>
          <a:p>
            <a:r>
              <a:rPr lang="zh-CN" altLang="en-US" b="0" i="0" dirty="0">
                <a:solidFill>
                  <a:srgbClr val="000000"/>
                </a:solidFill>
                <a:effectLst/>
                <a:latin typeface="微软雅黑" panose="020B0503020204020204" pitchFamily="34" charset="-122"/>
                <a:ea typeface="微软雅黑" panose="020B0503020204020204" pitchFamily="34" charset="-122"/>
              </a:rPr>
              <a:t>脊柱下部轻微磨损，随年龄增长而常见。</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6</a:t>
            </a:fld>
            <a:endParaRPr lang="zh-CN" altLang="en-US"/>
          </a:p>
        </p:txBody>
      </p:sp>
    </p:spTree>
    <p:extLst>
      <p:ext uri="{BB962C8B-B14F-4D97-AF65-F5344CB8AC3E}">
        <p14:creationId xmlns:p14="http://schemas.microsoft.com/office/powerpoint/2010/main" val="159103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b="0" i="0" dirty="0">
                <a:solidFill>
                  <a:srgbClr val="ECECEC"/>
                </a:solidFill>
                <a:effectLst/>
                <a:latin typeface="ui-sans-serif"/>
              </a:rPr>
              <a:t>通过确保外科医生在切除胆囊之前明确识别并分离胆囊管和胆囊动脉，</a:t>
            </a:r>
            <a:r>
              <a:rPr lang="en-US" altLang="zh-CN" b="0" i="0" dirty="0">
                <a:solidFill>
                  <a:srgbClr val="ECECEC"/>
                </a:solidFill>
                <a:effectLst/>
                <a:latin typeface="ui-sans-serif"/>
              </a:rPr>
              <a:t>CVS</a:t>
            </a:r>
            <a:r>
              <a:rPr lang="zh-CN" altLang="en-US" b="0" i="0" dirty="0">
                <a:solidFill>
                  <a:srgbClr val="ECECEC"/>
                </a:solidFill>
                <a:effectLst/>
                <a:latin typeface="ui-sans-serif"/>
              </a:rPr>
              <a:t>显著降低了误切胆总管、肝总管或其他重要结构的风险。</a:t>
            </a:r>
            <a:endParaRPr lang="en-US" altLang="zh-CN" b="0" i="0" dirty="0">
              <a:solidFill>
                <a:srgbClr val="4D4D4D"/>
              </a:solidFill>
              <a:effectLst/>
              <a:latin typeface="-apple-system"/>
            </a:endParaRPr>
          </a:p>
          <a:p>
            <a:pPr algn="l">
              <a:buFont typeface="Arial" panose="020B0604020202020204" pitchFamily="34" charset="0"/>
              <a:buChar char="•"/>
            </a:pPr>
            <a:r>
              <a:rPr lang="zh-CN" altLang="en-US" b="0" i="0" dirty="0">
                <a:solidFill>
                  <a:srgbClr val="4D4D4D"/>
                </a:solidFill>
                <a:effectLst/>
                <a:latin typeface="-apple-system"/>
              </a:rPr>
              <a:t>模型评估了定义 </a:t>
            </a:r>
            <a:r>
              <a:rPr lang="en-US" altLang="zh-CN" b="0" i="0" dirty="0">
                <a:solidFill>
                  <a:srgbClr val="4D4D4D"/>
                </a:solidFill>
                <a:effectLst/>
                <a:latin typeface="-apple-system"/>
              </a:rPr>
              <a:t>CVS </a:t>
            </a:r>
            <a:r>
              <a:rPr lang="zh-CN" altLang="en-US" b="0" i="0" dirty="0">
                <a:solidFill>
                  <a:srgbClr val="4D4D4D"/>
                </a:solidFill>
                <a:effectLst/>
                <a:latin typeface="-apple-system"/>
              </a:rPr>
              <a:t>实现的三个标准是否得到满足，并为每个标准分别提供了详细的解释：</a:t>
            </a:r>
          </a:p>
          <a:p>
            <a:pPr marL="742950" lvl="1" indent="-285750" algn="l">
              <a:buFont typeface="Arial" panose="020B0604020202020204" pitchFamily="34" charset="0"/>
              <a:buChar char="•"/>
            </a:pPr>
            <a:r>
              <a:rPr lang="zh-CN" altLang="en-US" b="1" i="0" dirty="0">
                <a:solidFill>
                  <a:srgbClr val="4D4D4D"/>
                </a:solidFill>
                <a:effectLst/>
                <a:latin typeface="-apple-system"/>
              </a:rPr>
              <a:t>标准 </a:t>
            </a:r>
            <a:r>
              <a:rPr lang="en-US" altLang="zh-CN" b="1" i="0" dirty="0">
                <a:solidFill>
                  <a:srgbClr val="4D4D4D"/>
                </a:solidFill>
                <a:effectLst/>
                <a:latin typeface="-apple-system"/>
              </a:rPr>
              <a:t>1</a:t>
            </a:r>
            <a:r>
              <a:rPr lang="zh-CN" altLang="en-US" b="1" i="0" dirty="0">
                <a:solidFill>
                  <a:srgbClr val="4D4D4D"/>
                </a:solidFill>
                <a:effectLst/>
                <a:latin typeface="-apple-system"/>
              </a:rPr>
              <a:t>：</a:t>
            </a:r>
            <a:r>
              <a:rPr lang="zh-CN" altLang="en-US" b="0" i="0" dirty="0">
                <a:solidFill>
                  <a:srgbClr val="4D4D4D"/>
                </a:solidFill>
                <a:effectLst/>
                <a:latin typeface="-apple-system"/>
              </a:rPr>
              <a:t> 清晰显示连接到胆囊的两个管状结构。</a:t>
            </a:r>
          </a:p>
          <a:p>
            <a:pPr marL="742950" lvl="1" indent="-285750" algn="l">
              <a:buFont typeface="Arial" panose="020B0604020202020204" pitchFamily="34" charset="0"/>
              <a:buChar char="•"/>
            </a:pPr>
            <a:r>
              <a:rPr lang="zh-CN" altLang="en-US" b="1" i="0" dirty="0">
                <a:solidFill>
                  <a:srgbClr val="4D4D4D"/>
                </a:solidFill>
                <a:effectLst/>
                <a:latin typeface="-apple-system"/>
              </a:rPr>
              <a:t>标准 </a:t>
            </a:r>
            <a:r>
              <a:rPr lang="en-US" altLang="zh-CN" b="1" i="0" dirty="0">
                <a:solidFill>
                  <a:srgbClr val="4D4D4D"/>
                </a:solidFill>
                <a:effectLst/>
                <a:latin typeface="-apple-system"/>
              </a:rPr>
              <a:t>2</a:t>
            </a:r>
            <a:r>
              <a:rPr lang="zh-CN" altLang="en-US" b="1" i="0" dirty="0">
                <a:solidFill>
                  <a:srgbClr val="4D4D4D"/>
                </a:solidFill>
                <a:effectLst/>
                <a:latin typeface="-apple-system"/>
              </a:rPr>
              <a:t>：</a:t>
            </a:r>
            <a:r>
              <a:rPr lang="zh-CN" altLang="en-US" b="0" i="0" dirty="0">
                <a:solidFill>
                  <a:srgbClr val="4D4D4D"/>
                </a:solidFill>
                <a:effectLst/>
                <a:latin typeface="-apple-system"/>
              </a:rPr>
              <a:t> 仔细解剖的肝囊三角，仅显示两个囊性结构和囊板。</a:t>
            </a:r>
          </a:p>
          <a:p>
            <a:pPr marL="742950" lvl="1" indent="-285750" algn="l">
              <a:buFont typeface="Arial" panose="020B0604020202020204" pitchFamily="34" charset="0"/>
              <a:buChar char="•"/>
            </a:pPr>
            <a:r>
              <a:rPr lang="zh-CN" altLang="en-US" b="1" i="0" dirty="0">
                <a:solidFill>
                  <a:srgbClr val="4D4D4D"/>
                </a:solidFill>
                <a:effectLst/>
                <a:latin typeface="-apple-system"/>
              </a:rPr>
              <a:t>标准 </a:t>
            </a:r>
            <a:r>
              <a:rPr lang="en-US" altLang="zh-CN" b="1" i="0" dirty="0">
                <a:solidFill>
                  <a:srgbClr val="4D4D4D"/>
                </a:solidFill>
                <a:effectLst/>
                <a:latin typeface="-apple-system"/>
              </a:rPr>
              <a:t>3</a:t>
            </a:r>
            <a:r>
              <a:rPr lang="zh-CN" altLang="en-US" b="1" i="0" dirty="0">
                <a:solidFill>
                  <a:srgbClr val="4D4D4D"/>
                </a:solidFill>
                <a:effectLst/>
                <a:latin typeface="-apple-system"/>
              </a:rPr>
              <a:t>：</a:t>
            </a:r>
            <a:r>
              <a:rPr lang="zh-CN" altLang="en-US" b="0" i="0" dirty="0">
                <a:solidFill>
                  <a:srgbClr val="4D4D4D"/>
                </a:solidFill>
                <a:effectLst/>
                <a:latin typeface="-apple-system"/>
              </a:rPr>
              <a:t> 胆囊下三分之一从囊板上解剖下来。</a:t>
            </a:r>
          </a:p>
          <a:p>
            <a:r>
              <a:rPr lang="zh-CN" altLang="en-US" b="1" i="0" dirty="0">
                <a:solidFill>
                  <a:srgbClr val="4D4D4D"/>
                </a:solidFill>
                <a:effectLst/>
                <a:latin typeface="-apple-system"/>
              </a:rPr>
              <a:t>说明 </a:t>
            </a:r>
            <a:r>
              <a:rPr lang="en-US" altLang="zh-CN" b="1" i="0" dirty="0">
                <a:solidFill>
                  <a:srgbClr val="4D4D4D"/>
                </a:solidFill>
                <a:effectLst/>
                <a:latin typeface="-apple-system"/>
              </a:rPr>
              <a:t>Med-Gemini-M 1.5 </a:t>
            </a:r>
            <a:r>
              <a:rPr lang="zh-CN" altLang="en-US" b="1" i="0" dirty="0">
                <a:solidFill>
                  <a:srgbClr val="4D4D4D"/>
                </a:solidFill>
                <a:effectLst/>
                <a:latin typeface="-apple-system"/>
              </a:rPr>
              <a:t>能够理解复杂的手术过程，并根据预定义的标准进行评估。这对于手术质量控制、术后分析和手术教学都具有潜在的应用价值</a:t>
            </a:r>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7</a:t>
            </a:fld>
            <a:endParaRPr lang="zh-CN" altLang="en-US"/>
          </a:p>
        </p:txBody>
      </p:sp>
    </p:spTree>
    <p:extLst>
      <p:ext uri="{BB962C8B-B14F-4D97-AF65-F5344CB8AC3E}">
        <p14:creationId xmlns:p14="http://schemas.microsoft.com/office/powerpoint/2010/main" val="203754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en-US" b="0" i="0" dirty="0">
                <a:solidFill>
                  <a:srgbClr val="000000"/>
                </a:solidFill>
                <a:effectLst/>
                <a:latin typeface="微软雅黑" panose="020B0503020204020204" pitchFamily="34" charset="-122"/>
                <a:ea typeface="微软雅黑" panose="020B0503020204020204" pitchFamily="34" charset="-122"/>
              </a:rPr>
              <a:t>●切割</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如果外科医生使用剪刀、手术刀、刀或电灼装置等工具切割或解剖组织。</a:t>
            </a: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●打结</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如果外科医生正在用手或持针器打牢固的结。</a:t>
            </a: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缝合</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如果外科医生正在用针缝合开放的伤口，但没有形成安全的结。</a:t>
            </a: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●背景</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如果没有手术</a:t>
            </a:r>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8</a:t>
            </a:fld>
            <a:endParaRPr lang="zh-CN" altLang="en-US"/>
          </a:p>
        </p:txBody>
      </p:sp>
    </p:spTree>
    <p:extLst>
      <p:ext uri="{BB962C8B-B14F-4D97-AF65-F5344CB8AC3E}">
        <p14:creationId xmlns:p14="http://schemas.microsoft.com/office/powerpoint/2010/main" val="400707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en-US" b="0" i="0" dirty="0">
                <a:solidFill>
                  <a:srgbClr val="000000"/>
                </a:solidFill>
                <a:effectLst/>
                <a:latin typeface="微软雅黑" panose="020B0503020204020204" pitchFamily="34" charset="-122"/>
                <a:ea typeface="微软雅黑" panose="020B0503020204020204" pitchFamily="34" charset="-122"/>
              </a:rPr>
              <a:t>●切割</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如果外科医生使用剪刀、手术刀、刀或电灼装置等工具切割或解剖组织。</a:t>
            </a: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●打结</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如果外科医生正在用手或持针器打牢固的结。</a:t>
            </a: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缝合</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如果外科医生正在用针缝合开放的伤口，但没有形成安全的结。</a:t>
            </a: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●背景</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如果没有手术</a:t>
            </a:r>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9</a:t>
            </a:fld>
            <a:endParaRPr lang="zh-CN" altLang="en-US"/>
          </a:p>
        </p:txBody>
      </p:sp>
    </p:spTree>
    <p:extLst>
      <p:ext uri="{BB962C8B-B14F-4D97-AF65-F5344CB8AC3E}">
        <p14:creationId xmlns:p14="http://schemas.microsoft.com/office/powerpoint/2010/main" val="238622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题姓名日期">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335361" y="2204864"/>
            <a:ext cx="9120153" cy="864096"/>
          </a:xfrm>
          <a:prstGeom prst="rect">
            <a:avLst/>
          </a:prstGeom>
        </p:spPr>
        <p:txBody>
          <a:bodyPr/>
          <a:lstStyle>
            <a:lvl1pPr marL="0" indent="0">
              <a:buNone/>
              <a:defRPr lang="zh-CN" altLang="en-US" sz="4800" kern="1200" dirty="0">
                <a:solidFill>
                  <a:schemeClr val="tx1"/>
                </a:solidFill>
                <a:effectLst/>
                <a:latin typeface="黑体" panose="02010609060101010101" pitchFamily="49" charset="-122"/>
                <a:ea typeface="黑体" panose="02010609060101010101" pitchFamily="49" charset="-122"/>
                <a:cs typeface="Times New Roman" pitchFamily="18" charset="0"/>
              </a:defRPr>
            </a:lvl1pPr>
          </a:lstStyle>
          <a:p>
            <a:pPr lvl="0"/>
            <a:r>
              <a:rPr lang="zh-CN" altLang="en-US" dirty="0"/>
              <a:t>单击此处编辑母版文本样式</a:t>
            </a:r>
          </a:p>
        </p:txBody>
      </p:sp>
      <p:sp>
        <p:nvSpPr>
          <p:cNvPr id="5" name="内容占位符 4"/>
          <p:cNvSpPr>
            <a:spLocks noGrp="1"/>
          </p:cNvSpPr>
          <p:nvPr>
            <p:ph sz="quarter" idx="11" hasCustomPrompt="1"/>
          </p:nvPr>
        </p:nvSpPr>
        <p:spPr>
          <a:xfrm>
            <a:off x="6600056" y="4365104"/>
            <a:ext cx="4366525" cy="584775"/>
          </a:xfrm>
          <a:prstGeom prst="rect">
            <a:avLst/>
          </a:prstGeom>
          <a:noFill/>
        </p:spPr>
        <p:txBody>
          <a:bodyPr wrap="square" rtlCol="0">
            <a:spAutoFit/>
          </a:bodyPr>
          <a:lstStyle>
            <a:lvl1pPr marL="0" indent="0" algn="r">
              <a:buNone/>
              <a:defRPr lang="zh-CN" altLang="en-US" sz="3200" dirty="0">
                <a:solidFill>
                  <a:schemeClr val="tx1"/>
                </a:solidFill>
                <a:effectLst/>
                <a:latin typeface="黑体" panose="02010609060101010101" pitchFamily="49" charset="-122"/>
                <a:ea typeface="黑体" panose="02010609060101010101" pitchFamily="49" charset="-122"/>
              </a:defRPr>
            </a:lvl1pPr>
          </a:lstStyle>
          <a:p>
            <a:pPr marL="0" lvl="0" algn="r"/>
            <a:r>
              <a:rPr lang="zh-CN" altLang="en-US" dirty="0"/>
              <a:t>姓名</a:t>
            </a:r>
            <a:endParaRPr lang="en-US" altLang="zh-CN" dirty="0"/>
          </a:p>
        </p:txBody>
      </p:sp>
      <p:sp>
        <p:nvSpPr>
          <p:cNvPr id="10" name="内容占位符 9"/>
          <p:cNvSpPr>
            <a:spLocks noGrp="1"/>
          </p:cNvSpPr>
          <p:nvPr>
            <p:ph sz="quarter" idx="12" hasCustomPrompt="1"/>
          </p:nvPr>
        </p:nvSpPr>
        <p:spPr>
          <a:xfrm>
            <a:off x="8181048" y="5150416"/>
            <a:ext cx="2785533" cy="388560"/>
          </a:xfrm>
          <a:prstGeom prst="rect">
            <a:avLst/>
          </a:prstGeom>
        </p:spPr>
        <p:txBody>
          <a:bodyPr/>
          <a:lstStyle>
            <a:lvl1pPr marL="0" indent="0" algn="r" defTabSz="914400" rtl="0" eaLnBrk="1" latinLnBrk="0" hangingPunct="1">
              <a:buNone/>
              <a:defRPr lang="zh-CN" altLang="en-US" sz="2800" kern="1200" dirty="0">
                <a:solidFill>
                  <a:schemeClr val="tx1"/>
                </a:solidFill>
                <a:effectLst/>
                <a:latin typeface="Arial" panose="020B0604020202020204" pitchFamily="34" charset="0"/>
                <a:ea typeface="黑体" pitchFamily="49" charset="-122"/>
                <a:cs typeface="Arial" panose="020B0604020202020204" pitchFamily="34" charset="0"/>
              </a:defRPr>
            </a:lvl1pPr>
          </a:lstStyle>
          <a:p>
            <a:pPr lvl="0"/>
            <a:r>
              <a:rPr lang="en-US" altLang="zh-CN" dirty="0"/>
              <a:t>Date</a:t>
            </a:r>
            <a:endParaRPr lang="zh-CN" altLang="en-US" dirty="0"/>
          </a:p>
        </p:txBody>
      </p:sp>
    </p:spTree>
    <p:extLst>
      <p:ext uri="{BB962C8B-B14F-4D97-AF65-F5344CB8AC3E}">
        <p14:creationId xmlns:p14="http://schemas.microsoft.com/office/powerpoint/2010/main" val="370178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56484B54-4501-4BC8-BBFA-6612343330FB}"/>
              </a:ext>
            </a:extLst>
          </p:cNvPr>
          <p:cNvSpPr>
            <a:spLocks noGrp="1"/>
          </p:cNvSpPr>
          <p:nvPr>
            <p:ph type="ctrTitle"/>
          </p:nvPr>
        </p:nvSpPr>
        <p:spPr>
          <a:xfrm>
            <a:off x="254530" y="1196752"/>
            <a:ext cx="11665296" cy="504055"/>
          </a:xfrm>
          <a:prstGeom prst="rect">
            <a:avLst/>
          </a:prstGeom>
        </p:spPr>
        <p:txBody>
          <a:bodyPr anchor="b"/>
          <a:lstStyle>
            <a:lvl1pPr algn="l">
              <a:defRPr sz="3200">
                <a:latin typeface="+mj-ea"/>
                <a:ea typeface="+mj-ea"/>
              </a:defRPr>
            </a:lvl1pPr>
          </a:lstStyle>
          <a:p>
            <a:r>
              <a:rPr lang="zh-CN" altLang="en-US" dirty="0"/>
              <a:t>单击此处编辑母版标题样式</a:t>
            </a:r>
          </a:p>
        </p:txBody>
      </p:sp>
      <p:sp>
        <p:nvSpPr>
          <p:cNvPr id="8" name="内容占位符 13">
            <a:extLst>
              <a:ext uri="{FF2B5EF4-FFF2-40B4-BE49-F238E27FC236}">
                <a16:creationId xmlns:a16="http://schemas.microsoft.com/office/drawing/2014/main" id="{9F60C3B2-4BC7-487F-9EFA-582DD647D9C9}"/>
              </a:ext>
            </a:extLst>
          </p:cNvPr>
          <p:cNvSpPr>
            <a:spLocks noGrp="1"/>
          </p:cNvSpPr>
          <p:nvPr>
            <p:ph sz="quarter" idx="13"/>
          </p:nvPr>
        </p:nvSpPr>
        <p:spPr>
          <a:xfrm>
            <a:off x="263352" y="1844824"/>
            <a:ext cx="11665296" cy="4824536"/>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177576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_两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18DD627C-74DA-4661-A633-888FE5D08076}"/>
              </a:ext>
            </a:extLst>
          </p:cNvPr>
          <p:cNvSpPr>
            <a:spLocks noGrp="1"/>
          </p:cNvSpPr>
          <p:nvPr>
            <p:ph type="ctrTitle"/>
          </p:nvPr>
        </p:nvSpPr>
        <p:spPr>
          <a:xfrm>
            <a:off x="254529" y="1340769"/>
            <a:ext cx="5694921" cy="504055"/>
          </a:xfrm>
          <a:prstGeom prst="rect">
            <a:avLst/>
          </a:prstGeom>
        </p:spPr>
        <p:txBody>
          <a:bodyPr anchor="b"/>
          <a:lstStyle>
            <a:lvl1pPr algn="l">
              <a:defRPr sz="3200">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15" name="文本占位符 9">
            <a:extLst>
              <a:ext uri="{FF2B5EF4-FFF2-40B4-BE49-F238E27FC236}">
                <a16:creationId xmlns:a16="http://schemas.microsoft.com/office/drawing/2014/main" id="{C4A97538-6C34-4894-B155-03A8B7FDCABB}"/>
              </a:ext>
            </a:extLst>
          </p:cNvPr>
          <p:cNvSpPr>
            <a:spLocks noGrp="1"/>
          </p:cNvSpPr>
          <p:nvPr>
            <p:ph type="body" sz="quarter" idx="11" hasCustomPrompt="1"/>
          </p:nvPr>
        </p:nvSpPr>
        <p:spPr>
          <a:xfrm>
            <a:off x="6239777" y="1340769"/>
            <a:ext cx="5694922" cy="504055"/>
          </a:xfrm>
          <a:prstGeom prst="rect">
            <a:avLst/>
          </a:prstGeom>
        </p:spPr>
        <p:txBody>
          <a:bodyPr/>
          <a:lstStyle>
            <a:lvl1pPr marL="0" indent="0" algn="l">
              <a:buNone/>
              <a:defRPr lang="zh-CN" altLang="en-US" sz="3200" kern="1200" dirty="0" smtClean="0">
                <a:solidFill>
                  <a:schemeClr val="tx1"/>
                </a:solidFill>
                <a:latin typeface="+mn-ea"/>
                <a:ea typeface="+mn-ea"/>
                <a:cs typeface="+mj-cs"/>
              </a:defRPr>
            </a:lvl1pPr>
          </a:lstStyle>
          <a:p>
            <a:pPr lvl="0"/>
            <a:r>
              <a:rPr lang="zh-CN" altLang="en-US" dirty="0"/>
              <a:t>单击此处编辑母版标题样式</a:t>
            </a:r>
          </a:p>
        </p:txBody>
      </p:sp>
      <p:sp>
        <p:nvSpPr>
          <p:cNvPr id="16" name="内容占位符 13">
            <a:extLst>
              <a:ext uri="{FF2B5EF4-FFF2-40B4-BE49-F238E27FC236}">
                <a16:creationId xmlns:a16="http://schemas.microsoft.com/office/drawing/2014/main" id="{1ED5533A-431A-4652-B6BD-1BA14D6B1927}"/>
              </a:ext>
            </a:extLst>
          </p:cNvPr>
          <p:cNvSpPr>
            <a:spLocks noGrp="1"/>
          </p:cNvSpPr>
          <p:nvPr>
            <p:ph sz="quarter" idx="13"/>
          </p:nvPr>
        </p:nvSpPr>
        <p:spPr>
          <a:xfrm>
            <a:off x="263352" y="1988841"/>
            <a:ext cx="5685860" cy="4680520"/>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7" name="内容占位符 13">
            <a:extLst>
              <a:ext uri="{FF2B5EF4-FFF2-40B4-BE49-F238E27FC236}">
                <a16:creationId xmlns:a16="http://schemas.microsoft.com/office/drawing/2014/main" id="{E60139B1-9591-435C-9BAE-560C2F94AE1F}"/>
              </a:ext>
            </a:extLst>
          </p:cNvPr>
          <p:cNvSpPr>
            <a:spLocks noGrp="1"/>
          </p:cNvSpPr>
          <p:nvPr>
            <p:ph sz="quarter" idx="14"/>
          </p:nvPr>
        </p:nvSpPr>
        <p:spPr>
          <a:xfrm>
            <a:off x="6240016" y="1988841"/>
            <a:ext cx="5685861" cy="4680520"/>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03922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4B70660-BB04-43ED-8F45-A95D689F1518}"/>
              </a:ext>
            </a:extLst>
          </p:cNvPr>
          <p:cNvSpPr>
            <a:spLocks noGrp="1"/>
          </p:cNvSpPr>
          <p:nvPr>
            <p:ph type="ctrTitle"/>
          </p:nvPr>
        </p:nvSpPr>
        <p:spPr>
          <a:xfrm>
            <a:off x="254530" y="1340769"/>
            <a:ext cx="11665296" cy="504055"/>
          </a:xfrm>
          <a:prstGeom prst="rect">
            <a:avLst/>
          </a:prstGeom>
        </p:spPr>
        <p:txBody>
          <a:bodyPr anchor="b"/>
          <a:lstStyle>
            <a:lvl1pPr algn="l">
              <a:defRPr sz="3200"/>
            </a:lvl1pPr>
          </a:lstStyle>
          <a:p>
            <a:r>
              <a:rPr lang="zh-CN" altLang="en-US" dirty="0"/>
              <a:t>单击此处编辑母版标题样式</a:t>
            </a:r>
          </a:p>
        </p:txBody>
      </p:sp>
      <p:sp>
        <p:nvSpPr>
          <p:cNvPr id="6" name="内容占位符 13">
            <a:extLst>
              <a:ext uri="{FF2B5EF4-FFF2-40B4-BE49-F238E27FC236}">
                <a16:creationId xmlns:a16="http://schemas.microsoft.com/office/drawing/2014/main" id="{CFF6EE96-68D5-4591-B115-3417E9A31169}"/>
              </a:ext>
            </a:extLst>
          </p:cNvPr>
          <p:cNvSpPr>
            <a:spLocks noGrp="1"/>
          </p:cNvSpPr>
          <p:nvPr>
            <p:ph sz="quarter" idx="13"/>
          </p:nvPr>
        </p:nvSpPr>
        <p:spPr>
          <a:xfrm>
            <a:off x="263352" y="1988841"/>
            <a:ext cx="11665296" cy="4680520"/>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16581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B13D5353-B739-4B67-BA12-B948E67318C0}"/>
              </a:ext>
            </a:extLst>
          </p:cNvPr>
          <p:cNvSpPr>
            <a:spLocks noGrp="1"/>
          </p:cNvSpPr>
          <p:nvPr>
            <p:ph type="ctrTitle"/>
          </p:nvPr>
        </p:nvSpPr>
        <p:spPr>
          <a:xfrm>
            <a:off x="254529" y="1340769"/>
            <a:ext cx="5694921" cy="504055"/>
          </a:xfrm>
          <a:prstGeom prst="rect">
            <a:avLst/>
          </a:prstGeom>
        </p:spPr>
        <p:txBody>
          <a:bodyPr anchor="b"/>
          <a:lstStyle>
            <a:lvl1pPr algn="l">
              <a:defRPr sz="3200"/>
            </a:lvl1pPr>
          </a:lstStyle>
          <a:p>
            <a:r>
              <a:rPr lang="zh-CN" altLang="en-US" dirty="0"/>
              <a:t>单击此处编辑母版标题样式</a:t>
            </a:r>
          </a:p>
        </p:txBody>
      </p:sp>
      <p:sp>
        <p:nvSpPr>
          <p:cNvPr id="17" name="文本占位符 9">
            <a:extLst>
              <a:ext uri="{FF2B5EF4-FFF2-40B4-BE49-F238E27FC236}">
                <a16:creationId xmlns:a16="http://schemas.microsoft.com/office/drawing/2014/main" id="{20294C16-ED8C-42C2-9DFD-C2962424B5CD}"/>
              </a:ext>
            </a:extLst>
          </p:cNvPr>
          <p:cNvSpPr>
            <a:spLocks noGrp="1"/>
          </p:cNvSpPr>
          <p:nvPr>
            <p:ph type="body" sz="quarter" idx="11" hasCustomPrompt="1"/>
          </p:nvPr>
        </p:nvSpPr>
        <p:spPr>
          <a:xfrm>
            <a:off x="6239777" y="1340769"/>
            <a:ext cx="5694922" cy="504055"/>
          </a:xfrm>
          <a:prstGeom prst="rect">
            <a:avLst/>
          </a:prstGeom>
        </p:spPr>
        <p:txBody>
          <a:bodyPr/>
          <a:lstStyle>
            <a:lvl1pPr marL="0" indent="0" algn="l">
              <a:buNone/>
              <a:defRPr sz="3200">
                <a:latin typeface="+mj-ea"/>
                <a:ea typeface="+mj-ea"/>
              </a:defRPr>
            </a:lvl1pPr>
          </a:lstStyle>
          <a:p>
            <a:pPr lvl="0"/>
            <a:r>
              <a:rPr lang="zh-CN" altLang="en-US" dirty="0"/>
              <a:t>单击此处编辑母版标题样式</a:t>
            </a:r>
          </a:p>
        </p:txBody>
      </p:sp>
      <p:sp>
        <p:nvSpPr>
          <p:cNvPr id="18" name="内容占位符 13">
            <a:extLst>
              <a:ext uri="{FF2B5EF4-FFF2-40B4-BE49-F238E27FC236}">
                <a16:creationId xmlns:a16="http://schemas.microsoft.com/office/drawing/2014/main" id="{F4FCC12E-CBD0-4847-838E-DE4DB8878D57}"/>
              </a:ext>
            </a:extLst>
          </p:cNvPr>
          <p:cNvSpPr>
            <a:spLocks noGrp="1"/>
          </p:cNvSpPr>
          <p:nvPr>
            <p:ph sz="quarter" idx="13"/>
          </p:nvPr>
        </p:nvSpPr>
        <p:spPr>
          <a:xfrm>
            <a:off x="263352" y="1988841"/>
            <a:ext cx="5685860" cy="4680520"/>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9" name="内容占位符 13">
            <a:extLst>
              <a:ext uri="{FF2B5EF4-FFF2-40B4-BE49-F238E27FC236}">
                <a16:creationId xmlns:a16="http://schemas.microsoft.com/office/drawing/2014/main" id="{89BCE78F-058D-4D49-8C65-F0584061A3D1}"/>
              </a:ext>
            </a:extLst>
          </p:cNvPr>
          <p:cNvSpPr>
            <a:spLocks noGrp="1"/>
          </p:cNvSpPr>
          <p:nvPr>
            <p:ph sz="quarter" idx="14"/>
          </p:nvPr>
        </p:nvSpPr>
        <p:spPr>
          <a:xfrm>
            <a:off x="6240016" y="1988841"/>
            <a:ext cx="5685861" cy="4680520"/>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0758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DC8EAB37-0C46-4B3A-BE03-CB3D3AA2D766}"/>
              </a:ext>
            </a:extLst>
          </p:cNvPr>
          <p:cNvSpPr>
            <a:spLocks noGrp="1"/>
          </p:cNvSpPr>
          <p:nvPr>
            <p:ph type="ctrTitle"/>
          </p:nvPr>
        </p:nvSpPr>
        <p:spPr>
          <a:xfrm>
            <a:off x="263352" y="1124744"/>
            <a:ext cx="11665296" cy="504055"/>
          </a:xfrm>
          <a:prstGeom prst="rect">
            <a:avLst/>
          </a:prstGeom>
        </p:spPr>
        <p:txBody>
          <a:bodyPr anchor="b"/>
          <a:lstStyle>
            <a:lvl1pPr algn="l">
              <a:defRPr sz="3200" u="none">
                <a:latin typeface="+mn-ea"/>
                <a:ea typeface="+mn-ea"/>
              </a:defRPr>
            </a:lvl1pPr>
          </a:lstStyle>
          <a:p>
            <a:r>
              <a:rPr lang="zh-CN" altLang="en-US" dirty="0"/>
              <a:t>单击此处编辑母版标题样式</a:t>
            </a:r>
          </a:p>
        </p:txBody>
      </p:sp>
      <p:sp>
        <p:nvSpPr>
          <p:cNvPr id="4" name="内容占位符 13">
            <a:extLst>
              <a:ext uri="{FF2B5EF4-FFF2-40B4-BE49-F238E27FC236}">
                <a16:creationId xmlns:a16="http://schemas.microsoft.com/office/drawing/2014/main" id="{CFCB9325-8ECC-4DAD-9FEF-283DFDC81DE8}"/>
              </a:ext>
            </a:extLst>
          </p:cNvPr>
          <p:cNvSpPr>
            <a:spLocks noGrp="1"/>
          </p:cNvSpPr>
          <p:nvPr>
            <p:ph sz="quarter" idx="13"/>
          </p:nvPr>
        </p:nvSpPr>
        <p:spPr>
          <a:xfrm>
            <a:off x="263352" y="1772816"/>
            <a:ext cx="11665296" cy="4896545"/>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97686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4A10C0DF-3448-41AD-9F07-5BC1AAB7338B}"/>
              </a:ext>
            </a:extLst>
          </p:cNvPr>
          <p:cNvSpPr>
            <a:spLocks noGrp="1"/>
          </p:cNvSpPr>
          <p:nvPr>
            <p:ph type="ctrTitle"/>
          </p:nvPr>
        </p:nvSpPr>
        <p:spPr>
          <a:xfrm>
            <a:off x="254529" y="1124745"/>
            <a:ext cx="5694921" cy="504055"/>
          </a:xfrm>
          <a:prstGeom prst="rect">
            <a:avLst/>
          </a:prstGeom>
        </p:spPr>
        <p:txBody>
          <a:bodyPr anchor="b"/>
          <a:lstStyle>
            <a:lvl1pPr algn="l">
              <a:defRPr sz="3200">
                <a:latin typeface="+mn-ea"/>
                <a:ea typeface="+mn-ea"/>
              </a:defRPr>
            </a:lvl1pPr>
          </a:lstStyle>
          <a:p>
            <a:r>
              <a:rPr lang="zh-CN" altLang="en-US" dirty="0"/>
              <a:t>单击此处编辑母版标题样式</a:t>
            </a:r>
          </a:p>
        </p:txBody>
      </p:sp>
      <p:sp>
        <p:nvSpPr>
          <p:cNvPr id="8" name="文本占位符 9">
            <a:extLst>
              <a:ext uri="{FF2B5EF4-FFF2-40B4-BE49-F238E27FC236}">
                <a16:creationId xmlns:a16="http://schemas.microsoft.com/office/drawing/2014/main" id="{7C976836-44C1-4177-B1CE-7F5FA2947DE9}"/>
              </a:ext>
            </a:extLst>
          </p:cNvPr>
          <p:cNvSpPr>
            <a:spLocks noGrp="1"/>
          </p:cNvSpPr>
          <p:nvPr>
            <p:ph type="body" sz="quarter" idx="11" hasCustomPrompt="1"/>
          </p:nvPr>
        </p:nvSpPr>
        <p:spPr>
          <a:xfrm>
            <a:off x="6239777" y="1124745"/>
            <a:ext cx="5694922" cy="504055"/>
          </a:xfrm>
          <a:prstGeom prst="rect">
            <a:avLst/>
          </a:prstGeom>
        </p:spPr>
        <p:txBody>
          <a:bodyPr/>
          <a:lstStyle>
            <a:lvl1pPr marL="0" indent="0" algn="l">
              <a:buNone/>
              <a:defRPr sz="3200"/>
            </a:lvl1pPr>
          </a:lstStyle>
          <a:p>
            <a:pPr lvl="0"/>
            <a:r>
              <a:rPr lang="zh-CN" altLang="en-US" dirty="0"/>
              <a:t>单击此处编辑母版标题样式</a:t>
            </a:r>
          </a:p>
        </p:txBody>
      </p:sp>
      <p:sp>
        <p:nvSpPr>
          <p:cNvPr id="9" name="内容占位符 13">
            <a:extLst>
              <a:ext uri="{FF2B5EF4-FFF2-40B4-BE49-F238E27FC236}">
                <a16:creationId xmlns:a16="http://schemas.microsoft.com/office/drawing/2014/main" id="{C940D98C-DB81-4EE4-BE96-20F5F0B44BC2}"/>
              </a:ext>
            </a:extLst>
          </p:cNvPr>
          <p:cNvSpPr>
            <a:spLocks noGrp="1"/>
          </p:cNvSpPr>
          <p:nvPr>
            <p:ph sz="quarter" idx="13"/>
          </p:nvPr>
        </p:nvSpPr>
        <p:spPr>
          <a:xfrm>
            <a:off x="263352" y="1772816"/>
            <a:ext cx="5685860" cy="4896545"/>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内容占位符 13">
            <a:extLst>
              <a:ext uri="{FF2B5EF4-FFF2-40B4-BE49-F238E27FC236}">
                <a16:creationId xmlns:a16="http://schemas.microsoft.com/office/drawing/2014/main" id="{2A11184E-DCB5-44C1-A1A4-6D8673B8C116}"/>
              </a:ext>
            </a:extLst>
          </p:cNvPr>
          <p:cNvSpPr>
            <a:spLocks noGrp="1"/>
          </p:cNvSpPr>
          <p:nvPr>
            <p:ph sz="quarter" idx="14"/>
          </p:nvPr>
        </p:nvSpPr>
        <p:spPr>
          <a:xfrm>
            <a:off x="6240016" y="1772816"/>
            <a:ext cx="5685861" cy="4896545"/>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23505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A1DD5ADE-31CB-4C80-B31B-58210FC1C091}"/>
              </a:ext>
            </a:extLst>
          </p:cNvPr>
          <p:cNvSpPr>
            <a:spLocks noGrp="1"/>
          </p:cNvSpPr>
          <p:nvPr>
            <p:ph type="ctrTitle"/>
          </p:nvPr>
        </p:nvSpPr>
        <p:spPr>
          <a:xfrm>
            <a:off x="254530" y="244618"/>
            <a:ext cx="11665296" cy="504055"/>
          </a:xfrm>
          <a:prstGeom prst="rect">
            <a:avLst/>
          </a:prstGeom>
        </p:spPr>
        <p:txBody>
          <a:bodyPr anchor="b"/>
          <a:lstStyle>
            <a:lvl1pPr algn="l">
              <a:defRPr sz="3200">
                <a:latin typeface="+mn-ea"/>
                <a:ea typeface="+mn-ea"/>
              </a:defRPr>
            </a:lvl1pPr>
          </a:lstStyle>
          <a:p>
            <a:r>
              <a:rPr lang="zh-CN" altLang="en-US" dirty="0"/>
              <a:t>单击此处编辑母版标题样式</a:t>
            </a:r>
          </a:p>
        </p:txBody>
      </p:sp>
      <p:sp>
        <p:nvSpPr>
          <p:cNvPr id="4" name="内容占位符 13">
            <a:extLst>
              <a:ext uri="{FF2B5EF4-FFF2-40B4-BE49-F238E27FC236}">
                <a16:creationId xmlns:a16="http://schemas.microsoft.com/office/drawing/2014/main" id="{DDA48BA1-1829-4FF9-983F-4719A80968A2}"/>
              </a:ext>
            </a:extLst>
          </p:cNvPr>
          <p:cNvSpPr>
            <a:spLocks noGrp="1"/>
          </p:cNvSpPr>
          <p:nvPr>
            <p:ph sz="quarter" idx="13"/>
          </p:nvPr>
        </p:nvSpPr>
        <p:spPr>
          <a:xfrm>
            <a:off x="263352" y="908721"/>
            <a:ext cx="11665296" cy="4968552"/>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8263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186F7253-EFA6-4F5F-8615-7106263FCC6F}"/>
              </a:ext>
            </a:extLst>
          </p:cNvPr>
          <p:cNvSpPr>
            <a:spLocks noGrp="1"/>
          </p:cNvSpPr>
          <p:nvPr>
            <p:ph type="ctrTitle"/>
          </p:nvPr>
        </p:nvSpPr>
        <p:spPr>
          <a:xfrm>
            <a:off x="254529" y="404664"/>
            <a:ext cx="5694921" cy="504055"/>
          </a:xfrm>
          <a:prstGeom prst="rect">
            <a:avLst/>
          </a:prstGeom>
        </p:spPr>
        <p:txBody>
          <a:bodyPr anchor="b"/>
          <a:lstStyle>
            <a:lvl1pPr algn="l">
              <a:defRPr sz="3200">
                <a:latin typeface="+mn-ea"/>
                <a:ea typeface="+mn-ea"/>
              </a:defRPr>
            </a:lvl1pPr>
          </a:lstStyle>
          <a:p>
            <a:r>
              <a:rPr lang="zh-CN" altLang="en-US" dirty="0"/>
              <a:t>单击此处编辑母版标题样式</a:t>
            </a:r>
          </a:p>
        </p:txBody>
      </p:sp>
      <p:sp>
        <p:nvSpPr>
          <p:cNvPr id="14" name="文本占位符 9">
            <a:extLst>
              <a:ext uri="{FF2B5EF4-FFF2-40B4-BE49-F238E27FC236}">
                <a16:creationId xmlns:a16="http://schemas.microsoft.com/office/drawing/2014/main" id="{3D340801-CB30-45F1-AAF4-852326FD3BA3}"/>
              </a:ext>
            </a:extLst>
          </p:cNvPr>
          <p:cNvSpPr>
            <a:spLocks noGrp="1"/>
          </p:cNvSpPr>
          <p:nvPr>
            <p:ph type="body" sz="quarter" idx="11" hasCustomPrompt="1"/>
          </p:nvPr>
        </p:nvSpPr>
        <p:spPr>
          <a:xfrm>
            <a:off x="6239777" y="404664"/>
            <a:ext cx="5694922" cy="504055"/>
          </a:xfrm>
          <a:prstGeom prst="rect">
            <a:avLst/>
          </a:prstGeom>
        </p:spPr>
        <p:txBody>
          <a:bodyPr/>
          <a:lstStyle>
            <a:lvl1pPr marL="0" indent="0" algn="l">
              <a:buNone/>
              <a:defRPr sz="3200"/>
            </a:lvl1pPr>
          </a:lstStyle>
          <a:p>
            <a:pPr lvl="0"/>
            <a:r>
              <a:rPr lang="zh-CN" altLang="en-US" dirty="0"/>
              <a:t>单击此处编辑母版标题样式</a:t>
            </a:r>
          </a:p>
        </p:txBody>
      </p:sp>
      <p:sp>
        <p:nvSpPr>
          <p:cNvPr id="15" name="内容占位符 13">
            <a:extLst>
              <a:ext uri="{FF2B5EF4-FFF2-40B4-BE49-F238E27FC236}">
                <a16:creationId xmlns:a16="http://schemas.microsoft.com/office/drawing/2014/main" id="{DE6C8180-D1CA-45D0-858E-6178D2D88540}"/>
              </a:ext>
            </a:extLst>
          </p:cNvPr>
          <p:cNvSpPr>
            <a:spLocks noGrp="1"/>
          </p:cNvSpPr>
          <p:nvPr>
            <p:ph sz="quarter" idx="13"/>
          </p:nvPr>
        </p:nvSpPr>
        <p:spPr>
          <a:xfrm>
            <a:off x="263352" y="1052736"/>
            <a:ext cx="5685860" cy="4680520"/>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6" name="内容占位符 13">
            <a:extLst>
              <a:ext uri="{FF2B5EF4-FFF2-40B4-BE49-F238E27FC236}">
                <a16:creationId xmlns:a16="http://schemas.microsoft.com/office/drawing/2014/main" id="{0E07F972-04DE-4B01-8A66-0D447847D455}"/>
              </a:ext>
            </a:extLst>
          </p:cNvPr>
          <p:cNvSpPr>
            <a:spLocks noGrp="1"/>
          </p:cNvSpPr>
          <p:nvPr>
            <p:ph sz="quarter" idx="14"/>
          </p:nvPr>
        </p:nvSpPr>
        <p:spPr>
          <a:xfrm>
            <a:off x="6240016" y="1052736"/>
            <a:ext cx="5685861" cy="4680520"/>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36377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heme" Target="../theme/theme2.xml"/><Relationship Id="rId7"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heme" Target="../theme/theme3.xml"/><Relationship Id="rId7"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heme" Target="../theme/theme4.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7E7C42C6-D454-4F6B-8986-DFA7F777C7BF}"/>
              </a:ext>
            </a:extLst>
          </p:cNvPr>
          <p:cNvGrpSpPr/>
          <p:nvPr userDrawn="1"/>
        </p:nvGrpSpPr>
        <p:grpSpPr>
          <a:xfrm>
            <a:off x="30471" y="1"/>
            <a:ext cx="7740572" cy="1319298"/>
            <a:chOff x="30471" y="1"/>
            <a:chExt cx="7740572" cy="1319298"/>
          </a:xfrm>
        </p:grpSpPr>
        <p:pic>
          <p:nvPicPr>
            <p:cNvPr id="10" name="图片 9">
              <a:extLst>
                <a:ext uri="{FF2B5EF4-FFF2-40B4-BE49-F238E27FC236}">
                  <a16:creationId xmlns:a16="http://schemas.microsoft.com/office/drawing/2014/main" id="{280E6FA1-A6AE-426A-8509-D6A1B758896D}"/>
                </a:ext>
              </a:extLst>
            </p:cNvPr>
            <p:cNvPicPr>
              <a:picLocks noChangeAspect="1"/>
            </p:cNvPicPr>
            <p:nvPr userDrawn="1"/>
          </p:nvPicPr>
          <p:blipFill>
            <a:blip r:embed="rId3"/>
            <a:stretch>
              <a:fillRect/>
            </a:stretch>
          </p:blipFill>
          <p:spPr>
            <a:xfrm>
              <a:off x="30471" y="1"/>
              <a:ext cx="7361673" cy="1319298"/>
            </a:xfrm>
            <a:prstGeom prst="rect">
              <a:avLst/>
            </a:prstGeom>
          </p:spPr>
        </p:pic>
        <p:grpSp>
          <p:nvGrpSpPr>
            <p:cNvPr id="11" name="组合 10">
              <a:extLst>
                <a:ext uri="{FF2B5EF4-FFF2-40B4-BE49-F238E27FC236}">
                  <a16:creationId xmlns:a16="http://schemas.microsoft.com/office/drawing/2014/main" id="{4DAF652B-5312-4757-91F5-2B774518F670}"/>
                </a:ext>
              </a:extLst>
            </p:cNvPr>
            <p:cNvGrpSpPr/>
            <p:nvPr userDrawn="1"/>
          </p:nvGrpSpPr>
          <p:grpSpPr>
            <a:xfrm>
              <a:off x="119336" y="165896"/>
              <a:ext cx="7651707" cy="1081652"/>
              <a:chOff x="94595" y="0"/>
              <a:chExt cx="6001405" cy="848364"/>
            </a:xfrm>
          </p:grpSpPr>
          <p:pic>
            <p:nvPicPr>
              <p:cNvPr id="12" name="图片 11">
                <a:extLst>
                  <a:ext uri="{FF2B5EF4-FFF2-40B4-BE49-F238E27FC236}">
                    <a16:creationId xmlns:a16="http://schemas.microsoft.com/office/drawing/2014/main" id="{10FAD75E-31CC-44B9-A6BA-A5B7234D234E}"/>
                  </a:ext>
                </a:extLst>
              </p:cNvPr>
              <p:cNvPicPr>
                <a:picLocks noChangeAspect="1"/>
              </p:cNvPicPr>
              <p:nvPr/>
            </p:nvPicPr>
            <p:blipFill rotWithShape="1">
              <a:blip r:embed="rId4">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13" name="图片 12">
                <a:extLst>
                  <a:ext uri="{FF2B5EF4-FFF2-40B4-BE49-F238E27FC236}">
                    <a16:creationId xmlns:a16="http://schemas.microsoft.com/office/drawing/2014/main" id="{8BF05C74-7A2D-4948-B9AD-7603F41673BA}"/>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14" name="图片 13">
                <a:extLst>
                  <a:ext uri="{FF2B5EF4-FFF2-40B4-BE49-F238E27FC236}">
                    <a16:creationId xmlns:a16="http://schemas.microsoft.com/office/drawing/2014/main" id="{5E35F883-8924-47FB-9D45-F7F8CCD823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grpSp>
      <p:pic>
        <p:nvPicPr>
          <p:cNvPr id="19" name="图片 18">
            <a:extLst>
              <a:ext uri="{FF2B5EF4-FFF2-40B4-BE49-F238E27FC236}">
                <a16:creationId xmlns:a16="http://schemas.microsoft.com/office/drawing/2014/main" id="{6A27CE3B-45AA-4432-AACD-12312D404CB4}"/>
              </a:ext>
            </a:extLst>
          </p:cNvPr>
          <p:cNvPicPr>
            <a:picLocks noChangeAspect="1"/>
          </p:cNvPicPr>
          <p:nvPr userDrawn="1"/>
        </p:nvPicPr>
        <p:blipFill>
          <a:blip r:embed="rId7"/>
          <a:stretch>
            <a:fillRect/>
          </a:stretch>
        </p:blipFill>
        <p:spPr>
          <a:xfrm>
            <a:off x="0" y="3501008"/>
            <a:ext cx="12192000" cy="543793"/>
          </a:xfrm>
          <a:prstGeom prst="rect">
            <a:avLst/>
          </a:prstGeom>
        </p:spPr>
      </p:pic>
      <p:pic>
        <p:nvPicPr>
          <p:cNvPr id="7" name="图片 6">
            <a:extLst>
              <a:ext uri="{FF2B5EF4-FFF2-40B4-BE49-F238E27FC236}">
                <a16:creationId xmlns:a16="http://schemas.microsoft.com/office/drawing/2014/main" id="{63C86E5F-8D5D-45A5-A907-77514B5801D3}"/>
              </a:ext>
            </a:extLst>
          </p:cNvPr>
          <p:cNvPicPr>
            <a:picLocks noChangeAspect="1"/>
          </p:cNvPicPr>
          <p:nvPr userDrawn="1"/>
        </p:nvPicPr>
        <p:blipFill>
          <a:blip r:embed="rId8"/>
          <a:stretch>
            <a:fillRect/>
          </a:stretch>
        </p:blipFill>
        <p:spPr>
          <a:xfrm>
            <a:off x="-9949" y="5692080"/>
            <a:ext cx="12192010" cy="1165920"/>
          </a:xfrm>
          <a:prstGeom prst="rect">
            <a:avLst/>
          </a:prstGeom>
        </p:spPr>
      </p:pic>
      <p:grpSp>
        <p:nvGrpSpPr>
          <p:cNvPr id="8" name="组合 7">
            <a:extLst>
              <a:ext uri="{FF2B5EF4-FFF2-40B4-BE49-F238E27FC236}">
                <a16:creationId xmlns:a16="http://schemas.microsoft.com/office/drawing/2014/main" id="{D547A56C-EA4A-4E51-AF9B-48ADC59D1AF3}"/>
              </a:ext>
            </a:extLst>
          </p:cNvPr>
          <p:cNvGrpSpPr/>
          <p:nvPr userDrawn="1"/>
        </p:nvGrpSpPr>
        <p:grpSpPr>
          <a:xfrm>
            <a:off x="232" y="1335284"/>
            <a:ext cx="12072664" cy="158522"/>
            <a:chOff x="232" y="1360613"/>
            <a:chExt cx="12072664" cy="158522"/>
          </a:xfrm>
        </p:grpSpPr>
        <p:sp>
          <p:nvSpPr>
            <p:cNvPr id="24" name="矩形 23">
              <a:extLst>
                <a:ext uri="{FF2B5EF4-FFF2-40B4-BE49-F238E27FC236}">
                  <a16:creationId xmlns:a16="http://schemas.microsoft.com/office/drawing/2014/main" id="{ABE99E25-C1C4-48C6-9CDC-A02E16AC57AF}"/>
                </a:ext>
              </a:extLst>
            </p:cNvPr>
            <p:cNvSpPr/>
            <p:nvPr userDrawn="1"/>
          </p:nvSpPr>
          <p:spPr>
            <a:xfrm>
              <a:off x="232" y="1360613"/>
              <a:ext cx="12072664" cy="81688"/>
            </a:xfrm>
            <a:prstGeom prst="rect">
              <a:avLst/>
            </a:prstGeom>
            <a:gradFill flip="none" rotWithShape="1">
              <a:gsLst>
                <a:gs pos="0">
                  <a:srgbClr val="3F87C2"/>
                </a:gs>
                <a:gs pos="97000">
                  <a:schemeClr val="bg1"/>
                </a:gs>
                <a:gs pos="80000">
                  <a:srgbClr val="3F87C2">
                    <a:tint val="44500"/>
                    <a:satMod val="160000"/>
                    <a:alpha val="57000"/>
                  </a:srgbClr>
                </a:gs>
                <a:gs pos="0">
                  <a:srgbClr val="7FADD9"/>
                </a:gs>
                <a:gs pos="50000">
                  <a:srgbClr val="3F87C2">
                    <a:tint val="44500"/>
                    <a:satMod val="160000"/>
                  </a:srgbClr>
                </a:gs>
                <a:gs pos="0">
                  <a:srgbClr val="3F87C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A75B2DA0-E2BD-401E-A62B-304B2AEE0E23}"/>
                </a:ext>
              </a:extLst>
            </p:cNvPr>
            <p:cNvSpPr/>
            <p:nvPr userDrawn="1"/>
          </p:nvSpPr>
          <p:spPr>
            <a:xfrm>
              <a:off x="232" y="1473416"/>
              <a:ext cx="12072664" cy="45719"/>
            </a:xfrm>
            <a:prstGeom prst="rect">
              <a:avLst/>
            </a:prstGeom>
            <a:gradFill flip="none" rotWithShape="1">
              <a:gsLst>
                <a:gs pos="97000">
                  <a:schemeClr val="bg1"/>
                </a:gs>
                <a:gs pos="0">
                  <a:srgbClr val="3F87C2"/>
                </a:gs>
                <a:gs pos="80000">
                  <a:srgbClr val="3F87C2">
                    <a:tint val="44500"/>
                    <a:satMod val="160000"/>
                    <a:alpha val="57000"/>
                  </a:srgbClr>
                </a:gs>
                <a:gs pos="0">
                  <a:srgbClr val="7FADD9"/>
                </a:gs>
                <a:gs pos="50000">
                  <a:srgbClr val="3F87C2">
                    <a:tint val="44500"/>
                    <a:satMod val="160000"/>
                  </a:srgbClr>
                </a:gs>
                <a:gs pos="0">
                  <a:srgbClr val="3F87C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9" name="组合 28">
            <a:extLst>
              <a:ext uri="{FF2B5EF4-FFF2-40B4-BE49-F238E27FC236}">
                <a16:creationId xmlns:a16="http://schemas.microsoft.com/office/drawing/2014/main" id="{011C2E22-31F6-4853-A5D4-86BE77F8206A}"/>
              </a:ext>
            </a:extLst>
          </p:cNvPr>
          <p:cNvGrpSpPr/>
          <p:nvPr userDrawn="1"/>
        </p:nvGrpSpPr>
        <p:grpSpPr>
          <a:xfrm>
            <a:off x="232" y="3861048"/>
            <a:ext cx="12072664" cy="158522"/>
            <a:chOff x="232" y="1360613"/>
            <a:chExt cx="12072664" cy="158522"/>
          </a:xfrm>
        </p:grpSpPr>
        <p:sp>
          <p:nvSpPr>
            <p:cNvPr id="30" name="矩形 29">
              <a:extLst>
                <a:ext uri="{FF2B5EF4-FFF2-40B4-BE49-F238E27FC236}">
                  <a16:creationId xmlns:a16="http://schemas.microsoft.com/office/drawing/2014/main" id="{7DF44D47-C62C-49BE-B233-556C461EDA22}"/>
                </a:ext>
              </a:extLst>
            </p:cNvPr>
            <p:cNvSpPr/>
            <p:nvPr userDrawn="1"/>
          </p:nvSpPr>
          <p:spPr>
            <a:xfrm>
              <a:off x="232" y="1360613"/>
              <a:ext cx="12072664" cy="81688"/>
            </a:xfrm>
            <a:prstGeom prst="rect">
              <a:avLst/>
            </a:prstGeom>
            <a:gradFill flip="none" rotWithShape="1">
              <a:gsLst>
                <a:gs pos="0">
                  <a:srgbClr val="3F87C2"/>
                </a:gs>
                <a:gs pos="97000">
                  <a:schemeClr val="bg1"/>
                </a:gs>
                <a:gs pos="80000">
                  <a:srgbClr val="3F87C2">
                    <a:tint val="44500"/>
                    <a:satMod val="160000"/>
                    <a:alpha val="57000"/>
                  </a:srgbClr>
                </a:gs>
                <a:gs pos="0">
                  <a:srgbClr val="7FADD9"/>
                </a:gs>
                <a:gs pos="50000">
                  <a:srgbClr val="3F87C2">
                    <a:tint val="44500"/>
                    <a:satMod val="160000"/>
                  </a:srgbClr>
                </a:gs>
                <a:gs pos="0">
                  <a:srgbClr val="3F87C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552B0189-6C90-4D4E-A884-A04522E18FD4}"/>
                </a:ext>
              </a:extLst>
            </p:cNvPr>
            <p:cNvSpPr/>
            <p:nvPr userDrawn="1"/>
          </p:nvSpPr>
          <p:spPr>
            <a:xfrm>
              <a:off x="232" y="1473416"/>
              <a:ext cx="12072664" cy="45719"/>
            </a:xfrm>
            <a:prstGeom prst="rect">
              <a:avLst/>
            </a:prstGeom>
            <a:gradFill flip="none" rotWithShape="1">
              <a:gsLst>
                <a:gs pos="97000">
                  <a:schemeClr val="bg1"/>
                </a:gs>
                <a:gs pos="0">
                  <a:srgbClr val="3F87C2"/>
                </a:gs>
                <a:gs pos="80000">
                  <a:srgbClr val="3F87C2">
                    <a:tint val="44500"/>
                    <a:satMod val="160000"/>
                    <a:alpha val="57000"/>
                  </a:srgbClr>
                </a:gs>
                <a:gs pos="0">
                  <a:srgbClr val="7FADD9"/>
                </a:gs>
                <a:gs pos="50000">
                  <a:srgbClr val="3F87C2">
                    <a:tint val="44500"/>
                    <a:satMod val="160000"/>
                  </a:srgbClr>
                </a:gs>
                <a:gs pos="0">
                  <a:srgbClr val="3F87C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182946816"/>
      </p:ext>
    </p:extLst>
  </p:cSld>
  <p:clrMap bg1="lt1" tx1="dk1" bg2="lt2" tx2="dk2" accent1="accent1" accent2="accent2" accent3="accent3" accent4="accent4" accent5="accent5" accent6="accent6" hlink="hlink" folHlink="folHlink"/>
  <p:sldLayoutIdLst>
    <p:sldLayoutId id="214748365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29" y="904277"/>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flipV="1">
            <a:off x="29" y="1012304"/>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07C33998-C4BF-4069-BA1D-4FA3054CF2EC}"/>
              </a:ext>
            </a:extLst>
          </p:cNvPr>
          <p:cNvGrpSpPr/>
          <p:nvPr userDrawn="1"/>
        </p:nvGrpSpPr>
        <p:grpSpPr>
          <a:xfrm>
            <a:off x="29" y="6529"/>
            <a:ext cx="6960096" cy="897748"/>
            <a:chOff x="30471" y="165896"/>
            <a:chExt cx="8385874" cy="1081652"/>
          </a:xfrm>
          <a:solidFill>
            <a:schemeClr val="bg1"/>
          </a:solidFill>
        </p:grpSpPr>
        <p:pic>
          <p:nvPicPr>
            <p:cNvPr id="6" name="图片 5">
              <a:extLst>
                <a:ext uri="{FF2B5EF4-FFF2-40B4-BE49-F238E27FC236}">
                  <a16:creationId xmlns:a16="http://schemas.microsoft.com/office/drawing/2014/main" id="{17376AE5-5E2D-4642-A943-AE5B3E655489}"/>
                </a:ext>
              </a:extLst>
            </p:cNvPr>
            <p:cNvPicPr>
              <a:picLocks noChangeAspect="1"/>
            </p:cNvPicPr>
            <p:nvPr userDrawn="1"/>
          </p:nvPicPr>
          <p:blipFill>
            <a:blip r:embed="rId5"/>
            <a:stretch>
              <a:fillRect/>
            </a:stretch>
          </p:blipFill>
          <p:spPr>
            <a:xfrm>
              <a:off x="30471" y="226426"/>
              <a:ext cx="8385874" cy="960590"/>
            </a:xfrm>
            <a:prstGeom prst="rect">
              <a:avLst/>
            </a:prstGeom>
            <a:grpFill/>
          </p:spPr>
        </p:pic>
        <p:grpSp>
          <p:nvGrpSpPr>
            <p:cNvPr id="7" name="组合 6">
              <a:extLst>
                <a:ext uri="{FF2B5EF4-FFF2-40B4-BE49-F238E27FC236}">
                  <a16:creationId xmlns:a16="http://schemas.microsoft.com/office/drawing/2014/main" id="{B68824D7-A5A6-4B73-B4B3-38177F42E885}"/>
                </a:ext>
              </a:extLst>
            </p:cNvPr>
            <p:cNvGrpSpPr/>
            <p:nvPr userDrawn="1"/>
          </p:nvGrpSpPr>
          <p:grpSpPr>
            <a:xfrm>
              <a:off x="119336" y="165896"/>
              <a:ext cx="7651707" cy="1081652"/>
              <a:chOff x="94595" y="0"/>
              <a:chExt cx="6001405" cy="848364"/>
            </a:xfrm>
            <a:grpFill/>
          </p:grpSpPr>
          <p:pic>
            <p:nvPicPr>
              <p:cNvPr id="8" name="图片 7">
                <a:extLst>
                  <a:ext uri="{FF2B5EF4-FFF2-40B4-BE49-F238E27FC236}">
                    <a16:creationId xmlns:a16="http://schemas.microsoft.com/office/drawing/2014/main" id="{A9823457-A96A-4FF3-8C6D-8F8D250BD712}"/>
                  </a:ext>
                </a:extLst>
              </p:cNvPr>
              <p:cNvPicPr>
                <a:picLocks noChangeAspect="1"/>
              </p:cNvPicPr>
              <p:nvPr/>
            </p:nvPicPr>
            <p:blipFill rotWithShape="1">
              <a:blip r:embed="rId6"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a:grpFill/>
            </p:spPr>
          </p:pic>
          <p:pic>
            <p:nvPicPr>
              <p:cNvPr id="9" name="图片 8">
                <a:extLst>
                  <a:ext uri="{FF2B5EF4-FFF2-40B4-BE49-F238E27FC236}">
                    <a16:creationId xmlns:a16="http://schemas.microsoft.com/office/drawing/2014/main" id="{A90FC9E9-6842-41A4-9037-1A2B11DC119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a:grpFill/>
            </p:spPr>
          </p:pic>
          <p:pic>
            <p:nvPicPr>
              <p:cNvPr id="10" name="图片 9">
                <a:extLst>
                  <a:ext uri="{FF2B5EF4-FFF2-40B4-BE49-F238E27FC236}">
                    <a16:creationId xmlns:a16="http://schemas.microsoft.com/office/drawing/2014/main" id="{59F591F0-D75E-43C9-9A9A-2DC49B8D2BF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a:grpFill/>
            </p:spPr>
          </p:pic>
        </p:grpSp>
      </p:grpSp>
      <p:pic>
        <p:nvPicPr>
          <p:cNvPr id="17" name="图片 16">
            <a:extLst>
              <a:ext uri="{FF2B5EF4-FFF2-40B4-BE49-F238E27FC236}">
                <a16:creationId xmlns:a16="http://schemas.microsoft.com/office/drawing/2014/main" id="{56BCB2D5-0583-499B-ACAE-E8E009CD69A7}"/>
              </a:ext>
            </a:extLst>
          </p:cNvPr>
          <p:cNvPicPr>
            <a:picLocks noChangeAspect="1"/>
          </p:cNvPicPr>
          <p:nvPr userDrawn="1"/>
        </p:nvPicPr>
        <p:blipFill>
          <a:blip r:embed="rId9"/>
          <a:stretch>
            <a:fillRect/>
          </a:stretch>
        </p:blipFill>
        <p:spPr>
          <a:xfrm>
            <a:off x="-232" y="857665"/>
            <a:ext cx="12192000" cy="293576"/>
          </a:xfrm>
          <a:prstGeom prst="rect">
            <a:avLst/>
          </a:prstGeom>
        </p:spPr>
      </p:pic>
      <p:grpSp>
        <p:nvGrpSpPr>
          <p:cNvPr id="18" name="组合 17">
            <a:extLst>
              <a:ext uri="{FF2B5EF4-FFF2-40B4-BE49-F238E27FC236}">
                <a16:creationId xmlns:a16="http://schemas.microsoft.com/office/drawing/2014/main" id="{9E9F1B4D-6E34-483B-A6DA-471C3DB60413}"/>
              </a:ext>
            </a:extLst>
          </p:cNvPr>
          <p:cNvGrpSpPr/>
          <p:nvPr userDrawn="1"/>
        </p:nvGrpSpPr>
        <p:grpSpPr>
          <a:xfrm>
            <a:off x="232" y="942837"/>
            <a:ext cx="12072664" cy="158522"/>
            <a:chOff x="232" y="1360613"/>
            <a:chExt cx="12072664" cy="158522"/>
          </a:xfrm>
        </p:grpSpPr>
        <p:sp>
          <p:nvSpPr>
            <p:cNvPr id="19" name="矩形 18">
              <a:extLst>
                <a:ext uri="{FF2B5EF4-FFF2-40B4-BE49-F238E27FC236}">
                  <a16:creationId xmlns:a16="http://schemas.microsoft.com/office/drawing/2014/main" id="{4DDB6B57-EF18-44F1-9119-4411A379BEAC}"/>
                </a:ext>
              </a:extLst>
            </p:cNvPr>
            <p:cNvSpPr/>
            <p:nvPr userDrawn="1"/>
          </p:nvSpPr>
          <p:spPr>
            <a:xfrm>
              <a:off x="232" y="1360613"/>
              <a:ext cx="12072664" cy="81688"/>
            </a:xfrm>
            <a:prstGeom prst="rect">
              <a:avLst/>
            </a:prstGeom>
            <a:gradFill flip="none" rotWithShape="1">
              <a:gsLst>
                <a:gs pos="0">
                  <a:srgbClr val="3F87C2"/>
                </a:gs>
                <a:gs pos="97000">
                  <a:schemeClr val="bg1"/>
                </a:gs>
                <a:gs pos="80000">
                  <a:srgbClr val="3F87C2">
                    <a:tint val="44500"/>
                    <a:satMod val="160000"/>
                    <a:alpha val="57000"/>
                  </a:srgbClr>
                </a:gs>
                <a:gs pos="0">
                  <a:srgbClr val="7FADD9"/>
                </a:gs>
                <a:gs pos="50000">
                  <a:srgbClr val="3F87C2">
                    <a:tint val="44500"/>
                    <a:satMod val="160000"/>
                  </a:srgbClr>
                </a:gs>
                <a:gs pos="0">
                  <a:srgbClr val="3F87C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60322831-FF95-47ED-BBF2-4A63EC06DE1F}"/>
                </a:ext>
              </a:extLst>
            </p:cNvPr>
            <p:cNvSpPr/>
            <p:nvPr userDrawn="1"/>
          </p:nvSpPr>
          <p:spPr>
            <a:xfrm>
              <a:off x="232" y="1473416"/>
              <a:ext cx="12072664" cy="45719"/>
            </a:xfrm>
            <a:prstGeom prst="rect">
              <a:avLst/>
            </a:prstGeom>
            <a:gradFill flip="none" rotWithShape="1">
              <a:gsLst>
                <a:gs pos="97000">
                  <a:schemeClr val="bg1"/>
                </a:gs>
                <a:gs pos="0">
                  <a:srgbClr val="3F87C2"/>
                </a:gs>
                <a:gs pos="80000">
                  <a:srgbClr val="3F87C2">
                    <a:tint val="44500"/>
                    <a:satMod val="160000"/>
                    <a:alpha val="57000"/>
                  </a:srgbClr>
                </a:gs>
                <a:gs pos="0">
                  <a:srgbClr val="7FADD9"/>
                </a:gs>
                <a:gs pos="50000">
                  <a:srgbClr val="3F87C2">
                    <a:tint val="44500"/>
                    <a:satMod val="160000"/>
                  </a:srgbClr>
                </a:gs>
                <a:gs pos="0">
                  <a:srgbClr val="3F87C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314265890"/>
      </p:ext>
    </p:extLst>
  </p:cSld>
  <p:clrMap bg1="lt1" tx1="dk1" bg2="lt2" tx2="dk2" accent1="accent1" accent2="accent2" accent3="accent3" accent4="accent4" accent5="accent5" accent6="accent6" hlink="hlink" folHlink="folHlink"/>
  <p:sldLayoutIdLst>
    <p:sldLayoutId id="2147483664" r:id="rId1"/>
    <p:sldLayoutId id="214748365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5"/>
          <a:srcRect l="7797" t="16667" r="1358" b="11110"/>
          <a:stretch/>
        </p:blipFill>
        <p:spPr>
          <a:xfrm>
            <a:off x="29" y="87508"/>
            <a:ext cx="6424480" cy="936103"/>
          </a:xfrm>
          <a:prstGeom prst="rect">
            <a:avLst/>
          </a:prstGeom>
        </p:spPr>
      </p:pic>
      <p:grpSp>
        <p:nvGrpSpPr>
          <p:cNvPr id="5" name="组合 4">
            <a:extLst>
              <a:ext uri="{FF2B5EF4-FFF2-40B4-BE49-F238E27FC236}">
                <a16:creationId xmlns:a16="http://schemas.microsoft.com/office/drawing/2014/main" id="{1B40D4E1-292E-4202-BA3E-42EBBFAA3F03}"/>
              </a:ext>
            </a:extLst>
          </p:cNvPr>
          <p:cNvGrpSpPr/>
          <p:nvPr userDrawn="1"/>
        </p:nvGrpSpPr>
        <p:grpSpPr>
          <a:xfrm>
            <a:off x="29" y="44624"/>
            <a:ext cx="7032075" cy="952751"/>
            <a:chOff x="-56253" y="99625"/>
            <a:chExt cx="8472598" cy="1147923"/>
          </a:xfrm>
        </p:grpSpPr>
        <p:pic>
          <p:nvPicPr>
            <p:cNvPr id="6" name="图片 5">
              <a:extLst>
                <a:ext uri="{FF2B5EF4-FFF2-40B4-BE49-F238E27FC236}">
                  <a16:creationId xmlns:a16="http://schemas.microsoft.com/office/drawing/2014/main" id="{DA30D922-9CCE-4D2D-B132-78E460ADC995}"/>
                </a:ext>
              </a:extLst>
            </p:cNvPr>
            <p:cNvPicPr>
              <a:picLocks noChangeAspect="1"/>
            </p:cNvPicPr>
            <p:nvPr userDrawn="1"/>
          </p:nvPicPr>
          <p:blipFill>
            <a:blip r:embed="rId6"/>
            <a:stretch>
              <a:fillRect/>
            </a:stretch>
          </p:blipFill>
          <p:spPr>
            <a:xfrm>
              <a:off x="-56253" y="99625"/>
              <a:ext cx="8472598" cy="1087392"/>
            </a:xfrm>
            <a:prstGeom prst="rect">
              <a:avLst/>
            </a:prstGeom>
          </p:spPr>
        </p:pic>
        <p:grpSp>
          <p:nvGrpSpPr>
            <p:cNvPr id="10" name="组合 9">
              <a:extLst>
                <a:ext uri="{FF2B5EF4-FFF2-40B4-BE49-F238E27FC236}">
                  <a16:creationId xmlns:a16="http://schemas.microsoft.com/office/drawing/2014/main" id="{42CE8C7D-1D6A-4CA0-8586-41D0A46D5869}"/>
                </a:ext>
              </a:extLst>
            </p:cNvPr>
            <p:cNvGrpSpPr/>
            <p:nvPr userDrawn="1"/>
          </p:nvGrpSpPr>
          <p:grpSpPr>
            <a:xfrm>
              <a:off x="119336" y="165896"/>
              <a:ext cx="7651707" cy="1081652"/>
              <a:chOff x="94595" y="0"/>
              <a:chExt cx="6001405" cy="848364"/>
            </a:xfrm>
          </p:grpSpPr>
          <p:pic>
            <p:nvPicPr>
              <p:cNvPr id="11" name="图片 10">
                <a:extLst>
                  <a:ext uri="{FF2B5EF4-FFF2-40B4-BE49-F238E27FC236}">
                    <a16:creationId xmlns:a16="http://schemas.microsoft.com/office/drawing/2014/main" id="{D5944790-C5E5-48AF-8F47-E751B72C3C7C}"/>
                  </a:ext>
                </a:extLst>
              </p:cNvPr>
              <p:cNvPicPr>
                <a:picLocks noChangeAspect="1"/>
              </p:cNvPicPr>
              <p:nvPr/>
            </p:nvPicPr>
            <p:blipFill rotWithShape="1">
              <a:blip r:embed="rId7"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12" name="图片 11">
                <a:extLst>
                  <a:ext uri="{FF2B5EF4-FFF2-40B4-BE49-F238E27FC236}">
                    <a16:creationId xmlns:a16="http://schemas.microsoft.com/office/drawing/2014/main" id="{876B7A14-C461-4231-B3A5-6BA7C32C1098}"/>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13" name="图片 12">
                <a:extLst>
                  <a:ext uri="{FF2B5EF4-FFF2-40B4-BE49-F238E27FC236}">
                    <a16:creationId xmlns:a16="http://schemas.microsoft.com/office/drawing/2014/main" id="{CCE578F1-B93E-4E48-9737-C6D911E7E25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grpSp>
      <p:grpSp>
        <p:nvGrpSpPr>
          <p:cNvPr id="17" name="组合 16">
            <a:extLst>
              <a:ext uri="{FF2B5EF4-FFF2-40B4-BE49-F238E27FC236}">
                <a16:creationId xmlns:a16="http://schemas.microsoft.com/office/drawing/2014/main" id="{3A3F12D7-822D-4AA3-A68B-9D33271741C4}"/>
              </a:ext>
            </a:extLst>
          </p:cNvPr>
          <p:cNvGrpSpPr/>
          <p:nvPr userDrawn="1"/>
        </p:nvGrpSpPr>
        <p:grpSpPr>
          <a:xfrm>
            <a:off x="0" y="1076077"/>
            <a:ext cx="7823960" cy="158522"/>
            <a:chOff x="232" y="1360613"/>
            <a:chExt cx="12072664" cy="158522"/>
          </a:xfrm>
        </p:grpSpPr>
        <p:sp>
          <p:nvSpPr>
            <p:cNvPr id="18" name="矩形 17">
              <a:extLst>
                <a:ext uri="{FF2B5EF4-FFF2-40B4-BE49-F238E27FC236}">
                  <a16:creationId xmlns:a16="http://schemas.microsoft.com/office/drawing/2014/main" id="{A8A3D4B9-4C94-4325-8D2B-2AF1074134DB}"/>
                </a:ext>
              </a:extLst>
            </p:cNvPr>
            <p:cNvSpPr/>
            <p:nvPr userDrawn="1"/>
          </p:nvSpPr>
          <p:spPr>
            <a:xfrm>
              <a:off x="232" y="1360613"/>
              <a:ext cx="12072664" cy="81688"/>
            </a:xfrm>
            <a:prstGeom prst="rect">
              <a:avLst/>
            </a:prstGeom>
            <a:gradFill flip="none" rotWithShape="1">
              <a:gsLst>
                <a:gs pos="0">
                  <a:srgbClr val="3F87C2"/>
                </a:gs>
                <a:gs pos="97000">
                  <a:schemeClr val="bg1"/>
                </a:gs>
                <a:gs pos="80000">
                  <a:srgbClr val="3F87C2">
                    <a:tint val="44500"/>
                    <a:satMod val="160000"/>
                    <a:alpha val="57000"/>
                  </a:srgbClr>
                </a:gs>
                <a:gs pos="0">
                  <a:srgbClr val="7FADD9"/>
                </a:gs>
                <a:gs pos="50000">
                  <a:srgbClr val="3F87C2">
                    <a:tint val="44500"/>
                    <a:satMod val="160000"/>
                  </a:srgbClr>
                </a:gs>
                <a:gs pos="0">
                  <a:srgbClr val="3F87C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B36A4C7F-C621-4D68-A8D0-52FC2E1A9322}"/>
                </a:ext>
              </a:extLst>
            </p:cNvPr>
            <p:cNvSpPr/>
            <p:nvPr userDrawn="1"/>
          </p:nvSpPr>
          <p:spPr>
            <a:xfrm>
              <a:off x="232" y="1473416"/>
              <a:ext cx="12072664" cy="45719"/>
            </a:xfrm>
            <a:prstGeom prst="rect">
              <a:avLst/>
            </a:prstGeom>
            <a:gradFill flip="none" rotWithShape="1">
              <a:gsLst>
                <a:gs pos="97000">
                  <a:schemeClr val="bg1"/>
                </a:gs>
                <a:gs pos="0">
                  <a:srgbClr val="3F87C2"/>
                </a:gs>
                <a:gs pos="80000">
                  <a:srgbClr val="3F87C2">
                    <a:tint val="44500"/>
                    <a:satMod val="160000"/>
                    <a:alpha val="57000"/>
                  </a:srgbClr>
                </a:gs>
                <a:gs pos="0">
                  <a:srgbClr val="7FADD9"/>
                </a:gs>
                <a:gs pos="50000">
                  <a:srgbClr val="3F87C2">
                    <a:tint val="44500"/>
                    <a:satMod val="160000"/>
                  </a:srgbClr>
                </a:gs>
                <a:gs pos="0">
                  <a:srgbClr val="3F87C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494224918"/>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42AEF677-4181-425F-9461-C1C70362CE38}"/>
              </a:ext>
            </a:extLst>
          </p:cNvPr>
          <p:cNvGrpSpPr/>
          <p:nvPr userDrawn="1"/>
        </p:nvGrpSpPr>
        <p:grpSpPr>
          <a:xfrm>
            <a:off x="29" y="44624"/>
            <a:ext cx="7032075" cy="952751"/>
            <a:chOff x="-56253" y="99625"/>
            <a:chExt cx="8472598" cy="1147923"/>
          </a:xfrm>
        </p:grpSpPr>
        <p:pic>
          <p:nvPicPr>
            <p:cNvPr id="28" name="图片 27">
              <a:extLst>
                <a:ext uri="{FF2B5EF4-FFF2-40B4-BE49-F238E27FC236}">
                  <a16:creationId xmlns:a16="http://schemas.microsoft.com/office/drawing/2014/main" id="{0BB29267-8D1E-46C5-90B3-880559AB891A}"/>
                </a:ext>
              </a:extLst>
            </p:cNvPr>
            <p:cNvPicPr>
              <a:picLocks noChangeAspect="1"/>
            </p:cNvPicPr>
            <p:nvPr userDrawn="1"/>
          </p:nvPicPr>
          <p:blipFill>
            <a:blip r:embed="rId5"/>
            <a:stretch>
              <a:fillRect/>
            </a:stretch>
          </p:blipFill>
          <p:spPr>
            <a:xfrm>
              <a:off x="-56253" y="99625"/>
              <a:ext cx="8472598" cy="1087392"/>
            </a:xfrm>
            <a:prstGeom prst="rect">
              <a:avLst/>
            </a:prstGeom>
          </p:spPr>
        </p:pic>
        <p:grpSp>
          <p:nvGrpSpPr>
            <p:cNvPr id="29" name="组合 28">
              <a:extLst>
                <a:ext uri="{FF2B5EF4-FFF2-40B4-BE49-F238E27FC236}">
                  <a16:creationId xmlns:a16="http://schemas.microsoft.com/office/drawing/2014/main" id="{A0441328-9548-44B8-99E8-792D7AAF5EB4}"/>
                </a:ext>
              </a:extLst>
            </p:cNvPr>
            <p:cNvGrpSpPr/>
            <p:nvPr userDrawn="1"/>
          </p:nvGrpSpPr>
          <p:grpSpPr>
            <a:xfrm>
              <a:off x="119336" y="165896"/>
              <a:ext cx="7651707" cy="1081652"/>
              <a:chOff x="94595" y="0"/>
              <a:chExt cx="6001405" cy="848364"/>
            </a:xfrm>
          </p:grpSpPr>
          <p:pic>
            <p:nvPicPr>
              <p:cNvPr id="30" name="图片 29">
                <a:extLst>
                  <a:ext uri="{FF2B5EF4-FFF2-40B4-BE49-F238E27FC236}">
                    <a16:creationId xmlns:a16="http://schemas.microsoft.com/office/drawing/2014/main" id="{68130686-3AAB-41B5-A163-746A1D5DA788}"/>
                  </a:ext>
                </a:extLst>
              </p:cNvPr>
              <p:cNvPicPr>
                <a:picLocks noChangeAspect="1"/>
              </p:cNvPicPr>
              <p:nvPr/>
            </p:nvPicPr>
            <p:blipFill rotWithShape="1">
              <a:blip r:embed="rId6"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31" name="图片 30">
                <a:extLst>
                  <a:ext uri="{FF2B5EF4-FFF2-40B4-BE49-F238E27FC236}">
                    <a16:creationId xmlns:a16="http://schemas.microsoft.com/office/drawing/2014/main" id="{E31C21C0-CFE6-4444-A961-CDDF4D15A80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32" name="图片 31">
                <a:extLst>
                  <a:ext uri="{FF2B5EF4-FFF2-40B4-BE49-F238E27FC236}">
                    <a16:creationId xmlns:a16="http://schemas.microsoft.com/office/drawing/2014/main" id="{4ED932D6-F45C-4E21-A497-7388E9F568A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grpSp>
    </p:spTree>
    <p:extLst>
      <p:ext uri="{BB962C8B-B14F-4D97-AF65-F5344CB8AC3E}">
        <p14:creationId xmlns:p14="http://schemas.microsoft.com/office/powerpoint/2010/main" val="4046289145"/>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E3C5F24F-9B73-4539-A2EE-52EB1EAA0330}"/>
              </a:ext>
            </a:extLst>
          </p:cNvPr>
          <p:cNvGrpSpPr/>
          <p:nvPr userDrawn="1"/>
        </p:nvGrpSpPr>
        <p:grpSpPr>
          <a:xfrm>
            <a:off x="5515561" y="5805264"/>
            <a:ext cx="6672064" cy="1049872"/>
            <a:chOff x="-56252" y="71463"/>
            <a:chExt cx="8038839" cy="1264939"/>
          </a:xfrm>
        </p:grpSpPr>
        <p:pic>
          <p:nvPicPr>
            <p:cNvPr id="4" name="图片 3">
              <a:extLst>
                <a:ext uri="{FF2B5EF4-FFF2-40B4-BE49-F238E27FC236}">
                  <a16:creationId xmlns:a16="http://schemas.microsoft.com/office/drawing/2014/main" id="{A8EDADCF-1A39-4C35-A6B1-BE98655C88AB}"/>
                </a:ext>
              </a:extLst>
            </p:cNvPr>
            <p:cNvPicPr>
              <a:picLocks noChangeAspect="1"/>
            </p:cNvPicPr>
            <p:nvPr userDrawn="1"/>
          </p:nvPicPr>
          <p:blipFill>
            <a:blip r:embed="rId4"/>
            <a:stretch>
              <a:fillRect/>
            </a:stretch>
          </p:blipFill>
          <p:spPr>
            <a:xfrm>
              <a:off x="-56252" y="71463"/>
              <a:ext cx="8038839" cy="1264939"/>
            </a:xfrm>
            <a:prstGeom prst="rect">
              <a:avLst/>
            </a:prstGeom>
          </p:spPr>
        </p:pic>
        <p:grpSp>
          <p:nvGrpSpPr>
            <p:cNvPr id="5" name="组合 4">
              <a:extLst>
                <a:ext uri="{FF2B5EF4-FFF2-40B4-BE49-F238E27FC236}">
                  <a16:creationId xmlns:a16="http://schemas.microsoft.com/office/drawing/2014/main" id="{B37B7D23-9C2F-4CC2-95DA-6EB86C71974E}"/>
                </a:ext>
              </a:extLst>
            </p:cNvPr>
            <p:cNvGrpSpPr/>
            <p:nvPr userDrawn="1"/>
          </p:nvGrpSpPr>
          <p:grpSpPr>
            <a:xfrm>
              <a:off x="119336" y="165895"/>
              <a:ext cx="7651707" cy="1081652"/>
              <a:chOff x="94595" y="-1"/>
              <a:chExt cx="6001405" cy="848364"/>
            </a:xfrm>
          </p:grpSpPr>
          <p:pic>
            <p:nvPicPr>
              <p:cNvPr id="6" name="图片 5">
                <a:extLst>
                  <a:ext uri="{FF2B5EF4-FFF2-40B4-BE49-F238E27FC236}">
                    <a16:creationId xmlns:a16="http://schemas.microsoft.com/office/drawing/2014/main" id="{C63ED644-00F8-4ED0-A566-A8BBBB42B073}"/>
                  </a:ext>
                </a:extLst>
              </p:cNvPr>
              <p:cNvPicPr>
                <a:picLocks noChangeAspect="1"/>
              </p:cNvPicPr>
              <p:nvPr/>
            </p:nvPicPr>
            <p:blipFill rotWithShape="1">
              <a:blip r:embed="rId5"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7" name="图片 6">
                <a:extLst>
                  <a:ext uri="{FF2B5EF4-FFF2-40B4-BE49-F238E27FC236}">
                    <a16:creationId xmlns:a16="http://schemas.microsoft.com/office/drawing/2014/main" id="{29B96951-F4FB-4FA6-84A3-7997480E44F9}"/>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1"/>
                <a:ext cx="3815255" cy="848364"/>
              </a:xfrm>
              <a:prstGeom prst="rect">
                <a:avLst/>
              </a:prstGeom>
            </p:spPr>
          </p:pic>
          <p:pic>
            <p:nvPicPr>
              <p:cNvPr id="8" name="图片 7">
                <a:extLst>
                  <a:ext uri="{FF2B5EF4-FFF2-40B4-BE49-F238E27FC236}">
                    <a16:creationId xmlns:a16="http://schemas.microsoft.com/office/drawing/2014/main" id="{57B11DE1-5210-4EEC-BB0E-F824C14CD43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grpSp>
    </p:spTree>
    <p:extLst>
      <p:ext uri="{BB962C8B-B14F-4D97-AF65-F5344CB8AC3E}">
        <p14:creationId xmlns:p14="http://schemas.microsoft.com/office/powerpoint/2010/main" val="1140907766"/>
      </p:ext>
    </p:extLst>
  </p:cSld>
  <p:clrMap bg1="lt1" tx1="dk1" bg2="lt2" tx2="dk2" accent1="accent1" accent2="accent2" accent3="accent3" accent4="accent4" accent5="accent5" accent6="accent6" hlink="hlink" folHlink="folHlink"/>
  <p:sldLayoutIdLst>
    <p:sldLayoutId id="2147483665" r:id="rId1"/>
    <p:sldLayoutId id="214748365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sz="4800" b="0" i="0" dirty="0">
                <a:solidFill>
                  <a:srgbClr val="000000"/>
                </a:solidFill>
                <a:effectLst/>
                <a:latin typeface="微软雅黑" panose="020B0503020204020204" pitchFamily="34" charset="-122"/>
                <a:ea typeface="微软雅黑" panose="020B0503020204020204" pitchFamily="34" charset="-122"/>
              </a:rPr>
              <a:t>Google </a:t>
            </a:r>
            <a:r>
              <a:rPr lang="en-US" altLang="zh-CN" b="0" i="0" dirty="0">
                <a:effectLst/>
                <a:latin typeface="ui-sans-serif"/>
              </a:rPr>
              <a:t>Med-Gemini</a:t>
            </a:r>
            <a:r>
              <a:rPr lang="zh-CN" altLang="en-US" dirty="0">
                <a:latin typeface="ui-sans-serif"/>
              </a:rPr>
              <a:t> </a:t>
            </a:r>
            <a:r>
              <a:rPr lang="zh-CN" altLang="en-US" b="0" i="0" dirty="0">
                <a:effectLst/>
                <a:latin typeface="ui-sans-serif"/>
              </a:rPr>
              <a:t>介绍</a:t>
            </a:r>
            <a:endParaRPr lang="zh-CN" altLang="en-US" dirty="0">
              <a:latin typeface="Arial" panose="020B0604020202020204" pitchFamily="34" charset="0"/>
              <a:cs typeface="Arial" panose="020B0604020202020204" pitchFamily="34" charset="0"/>
            </a:endParaRPr>
          </a:p>
        </p:txBody>
      </p:sp>
      <p:sp>
        <p:nvSpPr>
          <p:cNvPr id="3" name="内容占位符 2" title="意义"/>
          <p:cNvSpPr>
            <a:spLocks noGrp="1"/>
          </p:cNvSpPr>
          <p:nvPr>
            <p:ph sz="quarter" idx="11"/>
          </p:nvPr>
        </p:nvSpPr>
        <p:spPr/>
        <p:txBody>
          <a:bodyPr/>
          <a:lstStyle/>
          <a:p>
            <a:r>
              <a:rPr lang="zh-CN" altLang="en-US" dirty="0">
                <a:latin typeface="Arial" panose="020B0604020202020204" pitchFamily="34" charset="0"/>
                <a:cs typeface="Arial" panose="020B0604020202020204" pitchFamily="34" charset="0"/>
              </a:rPr>
              <a:t>报告人： 侯金菱</a:t>
            </a:r>
            <a:endParaRPr lang="en-US" altLang="zh-CN" dirty="0">
              <a:latin typeface="Arial" panose="020B0604020202020204" pitchFamily="34" charset="0"/>
              <a:cs typeface="Arial" panose="020B0604020202020204" pitchFamily="34" charset="0"/>
            </a:endParaRPr>
          </a:p>
        </p:txBody>
      </p:sp>
      <p:sp>
        <p:nvSpPr>
          <p:cNvPr id="4" name="内容占位符 3"/>
          <p:cNvSpPr>
            <a:spLocks noGrp="1"/>
          </p:cNvSpPr>
          <p:nvPr>
            <p:ph sz="quarter" idx="12"/>
          </p:nvPr>
        </p:nvSpPr>
        <p:spPr/>
        <p:txBody>
          <a:bodyPr/>
          <a:lstStyle/>
          <a:p>
            <a:r>
              <a:rPr lang="en-US" altLang="zh-CN" sz="2000" dirty="0"/>
              <a:t>2024.5.27</a:t>
            </a:r>
            <a:endParaRPr lang="zh-CN" altLang="en-US" sz="2000" dirty="0"/>
          </a:p>
        </p:txBody>
      </p:sp>
    </p:spTree>
    <p:extLst>
      <p:ext uri="{BB962C8B-B14F-4D97-AF65-F5344CB8AC3E}">
        <p14:creationId xmlns:p14="http://schemas.microsoft.com/office/powerpoint/2010/main" val="41688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zh-CN" altLang="en-US" dirty="0"/>
              <a:t>长文本处理能力</a:t>
            </a:r>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a:xfrm>
            <a:off x="263352" y="1844824"/>
            <a:ext cx="3888432" cy="4824536"/>
          </a:xfrm>
        </p:spPr>
        <p:txBody>
          <a:bodyPr/>
          <a:lstStyle/>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分析电子健康记录</a:t>
            </a:r>
            <a:endParaRPr lang="en-US" altLang="zh-CN" sz="2400" dirty="0">
              <a:solidFill>
                <a:srgbClr val="000000"/>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2000" dirty="0">
                <a:solidFill>
                  <a:srgbClr val="000000"/>
                </a:solidFill>
                <a:latin typeface="微软雅黑" panose="020B0503020204020204" pitchFamily="34" charset="-122"/>
                <a:ea typeface="微软雅黑" panose="020B0503020204020204" pitchFamily="34" charset="-122"/>
              </a:rPr>
              <a:t>减少认知负担： 帮助临床医生快速了解患者的病史，并做出更明智的决策</a:t>
            </a:r>
          </a:p>
          <a:p>
            <a:pPr lvl="1">
              <a:buFont typeface="Wingdings" panose="05000000000000000000" pitchFamily="2" charset="2"/>
              <a:buChar char="Ø"/>
            </a:pPr>
            <a:r>
              <a:rPr lang="zh-CN" altLang="en-US" sz="2000" dirty="0">
                <a:solidFill>
                  <a:srgbClr val="000000"/>
                </a:solidFill>
                <a:latin typeface="微软雅黑" panose="020B0503020204020204" pitchFamily="34" charset="-122"/>
                <a:ea typeface="微软雅黑" panose="020B0503020204020204" pitchFamily="34" charset="-122"/>
              </a:rPr>
              <a:t>提高信息可访性： 帮助患者更好地理解自己的病情，并参与到治疗过程中</a:t>
            </a:r>
            <a:endParaRPr lang="en-US" altLang="zh-CN" sz="2000"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处理大量的科学文献</a:t>
            </a:r>
            <a:endParaRPr lang="en-US" altLang="zh-CN" sz="2400" dirty="0">
              <a:solidFill>
                <a:srgbClr val="000000"/>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2000" dirty="0">
                <a:solidFill>
                  <a:srgbClr val="000000"/>
                </a:solidFill>
                <a:latin typeface="微软雅黑" panose="020B0503020204020204" pitchFamily="34" charset="-122"/>
                <a:ea typeface="微软雅黑" panose="020B0503020204020204" pitchFamily="34" charset="-122"/>
              </a:rPr>
              <a:t>提取和综合关键信息</a:t>
            </a:r>
            <a:endParaRPr lang="en-US" altLang="zh-CN" sz="2000"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zh-CN" altLang="en-US" sz="2400" dirty="0">
              <a:solidFill>
                <a:srgbClr val="000000"/>
              </a:solidFill>
              <a:latin typeface="微软雅黑" panose="020B0503020204020204" pitchFamily="34" charset="-122"/>
              <a:ea typeface="微软雅黑" panose="020B0503020204020204" pitchFamily="34" charset="-122"/>
            </a:endParaRPr>
          </a:p>
        </p:txBody>
      </p:sp>
      <p:pic>
        <p:nvPicPr>
          <p:cNvPr id="4098" name="Picture 2">
            <a:extLst>
              <a:ext uri="{FF2B5EF4-FFF2-40B4-BE49-F238E27FC236}">
                <a16:creationId xmlns:a16="http://schemas.microsoft.com/office/drawing/2014/main" id="{F09A8547-809A-4586-9687-8443A25083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219" y="1679126"/>
            <a:ext cx="3888432" cy="51559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D054ADB-E41B-4ABB-8048-31539F9456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218" y="1799205"/>
            <a:ext cx="4104454" cy="503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zh-CN" altLang="en-US" dirty="0"/>
              <a:t>讨论与思考</a:t>
            </a:r>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p:txBody>
          <a:bodyPr/>
          <a:lstStyle/>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医学有很多模糊地带，做到绝对正确是很难的</a:t>
            </a:r>
            <a:endParaRPr lang="en-US" altLang="zh-CN" sz="2400"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目前</a:t>
            </a:r>
            <a:r>
              <a:rPr lang="en-US" altLang="zh-CN" sz="2400" dirty="0" err="1">
                <a:solidFill>
                  <a:srgbClr val="000000"/>
                </a:solidFill>
                <a:latin typeface="微软雅黑" panose="020B0503020204020204" pitchFamily="34" charset="-122"/>
                <a:ea typeface="微软雅黑" panose="020B0503020204020204" pitchFamily="34" charset="-122"/>
              </a:rPr>
              <a:t>SoTA</a:t>
            </a:r>
            <a:r>
              <a:rPr lang="zh-CN" altLang="en-US" sz="2400" dirty="0">
                <a:solidFill>
                  <a:srgbClr val="000000"/>
                </a:solidFill>
                <a:latin typeface="微软雅黑" panose="020B0503020204020204" pitchFamily="34" charset="-122"/>
                <a:ea typeface="微软雅黑" panose="020B0503020204020204" pitchFamily="34" charset="-122"/>
              </a:rPr>
              <a:t>在</a:t>
            </a:r>
            <a:r>
              <a:rPr lang="en-US" altLang="zh-CN" sz="2400" dirty="0" err="1">
                <a:solidFill>
                  <a:srgbClr val="000000"/>
                </a:solidFill>
                <a:latin typeface="微软雅黑" panose="020B0503020204020204" pitchFamily="34" charset="-122"/>
                <a:ea typeface="微软雅黑" panose="020B0503020204020204" pitchFamily="34" charset="-122"/>
              </a:rPr>
              <a:t>MedQA</a:t>
            </a:r>
            <a:r>
              <a:rPr lang="en-US" altLang="zh-CN" sz="2400" dirty="0">
                <a:solidFill>
                  <a:srgbClr val="000000"/>
                </a:solidFill>
                <a:latin typeface="微软雅黑" panose="020B0503020204020204" pitchFamily="34" charset="-122"/>
                <a:ea typeface="微软雅黑" panose="020B0503020204020204" pitchFamily="34" charset="-122"/>
              </a:rPr>
              <a:t> (USMLE)</a:t>
            </a:r>
            <a:r>
              <a:rPr lang="zh-CN" altLang="en-US" sz="2400" dirty="0">
                <a:solidFill>
                  <a:srgbClr val="000000"/>
                </a:solidFill>
                <a:latin typeface="微软雅黑" panose="020B0503020204020204" pitchFamily="34" charset="-122"/>
                <a:ea typeface="微软雅黑" panose="020B0503020204020204" pitchFamily="34" charset="-122"/>
              </a:rPr>
              <a:t>基准上的性能进一步提高，与医学大模型处理现实任务的能力没有直接关系，基准受到数据集大小和质量的影响；因此需要进行更全面的基准测试和评估</a:t>
            </a:r>
            <a:endParaRPr lang="en-US" altLang="zh-CN" sz="2400"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将搜索结果限制于更为权威的医疗来源</a:t>
            </a:r>
            <a:endParaRPr lang="en-US" altLang="zh-CN" sz="2400"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为对复杂成像模式进行精细分析和注释、整合处理健康记录提供了可能性，有利于协助和简化临床工作流程</a:t>
            </a:r>
          </a:p>
        </p:txBody>
      </p:sp>
      <p:pic>
        <p:nvPicPr>
          <p:cNvPr id="3" name="图片 2">
            <a:extLst>
              <a:ext uri="{FF2B5EF4-FFF2-40B4-BE49-F238E27FC236}">
                <a16:creationId xmlns:a16="http://schemas.microsoft.com/office/drawing/2014/main" id="{53ED5017-D212-4389-AD4B-D087C6F80FCC}"/>
              </a:ext>
            </a:extLst>
          </p:cNvPr>
          <p:cNvPicPr>
            <a:picLocks noChangeAspect="1"/>
          </p:cNvPicPr>
          <p:nvPr/>
        </p:nvPicPr>
        <p:blipFill>
          <a:blip r:embed="rId3"/>
          <a:stretch>
            <a:fillRect/>
          </a:stretch>
        </p:blipFill>
        <p:spPr>
          <a:xfrm>
            <a:off x="1894469" y="5113393"/>
            <a:ext cx="8403062" cy="1572766"/>
          </a:xfrm>
          <a:prstGeom prst="rect">
            <a:avLst/>
          </a:prstGeom>
        </p:spPr>
      </p:pic>
    </p:spTree>
    <p:extLst>
      <p:ext uri="{BB962C8B-B14F-4D97-AF65-F5344CB8AC3E}">
        <p14:creationId xmlns:p14="http://schemas.microsoft.com/office/powerpoint/2010/main" val="17120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40786FC-650F-4B95-B66D-44333C7B9E3A}"/>
              </a:ext>
            </a:extLst>
          </p:cNvPr>
          <p:cNvSpPr txBox="1"/>
          <p:nvPr/>
        </p:nvSpPr>
        <p:spPr>
          <a:xfrm>
            <a:off x="1207616" y="2734932"/>
            <a:ext cx="10054831" cy="830997"/>
          </a:xfrm>
          <a:prstGeom prst="rect">
            <a:avLst/>
          </a:prstGeom>
        </p:spPr>
        <p:txBody>
          <a:bodyPr wrap="square" rtlCol="0">
            <a:spAutoFit/>
          </a:bodyPr>
          <a:lstStyle/>
          <a:p>
            <a:r>
              <a:rPr lang="zh-CN" altLang="en-US" sz="4800" b="1" dirty="0">
                <a:latin typeface="+mj-ea"/>
                <a:ea typeface="+mj-ea"/>
              </a:rPr>
              <a:t>为建设世界一流研究中心而努力奋斗！</a:t>
            </a:r>
          </a:p>
        </p:txBody>
      </p:sp>
    </p:spTree>
    <p:extLst>
      <p:ext uri="{BB962C8B-B14F-4D97-AF65-F5344CB8AC3E}">
        <p14:creationId xmlns:p14="http://schemas.microsoft.com/office/powerpoint/2010/main" val="301216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en-US" altLang="zh-CN" dirty="0">
                <a:solidFill>
                  <a:srgbClr val="000000"/>
                </a:solidFill>
              </a:rPr>
              <a:t>Med-Gemini </a:t>
            </a:r>
            <a:r>
              <a:rPr lang="zh-CN" altLang="en-US" dirty="0">
                <a:solidFill>
                  <a:srgbClr val="000000"/>
                </a:solidFill>
              </a:rPr>
              <a:t>特点</a:t>
            </a:r>
            <a:endParaRPr lang="zh-CN" altLang="en-US" dirty="0"/>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a:xfrm>
            <a:off x="263352" y="1844824"/>
            <a:ext cx="4752528" cy="4824536"/>
          </a:xfrm>
        </p:spPr>
        <p:txBody>
          <a:bodyPr/>
          <a:lstStyle/>
          <a:p>
            <a:pPr>
              <a:buFont typeface="Wingdings" panose="05000000000000000000" pitchFamily="2" charset="2"/>
              <a:buChar char="Ø"/>
            </a:pPr>
            <a:r>
              <a:rPr lang="zh-CN" altLang="en-US" sz="2400" b="0" i="0" dirty="0">
                <a:solidFill>
                  <a:srgbClr val="000000"/>
                </a:solidFill>
                <a:effectLst/>
                <a:latin typeface="微软雅黑" panose="020B0503020204020204" pitchFamily="34" charset="-122"/>
                <a:ea typeface="微软雅黑" panose="020B0503020204020204" pitchFamily="34" charset="-122"/>
              </a:rPr>
              <a:t>基于</a:t>
            </a:r>
            <a:r>
              <a:rPr lang="en-US" altLang="zh-CN" sz="2400" b="0" i="0" dirty="0">
                <a:solidFill>
                  <a:srgbClr val="000000"/>
                </a:solidFill>
                <a:effectLst/>
                <a:latin typeface="微软雅黑" panose="020B0503020204020204" pitchFamily="34" charset="-122"/>
                <a:ea typeface="微软雅黑" panose="020B0503020204020204" pitchFamily="34" charset="-122"/>
              </a:rPr>
              <a:t>Google </a:t>
            </a:r>
            <a:r>
              <a:rPr lang="zh-CN" altLang="en-US" sz="2400" b="0" i="0" dirty="0">
                <a:solidFill>
                  <a:srgbClr val="000000"/>
                </a:solidFill>
                <a:effectLst/>
                <a:latin typeface="微软雅黑" panose="020B0503020204020204" pitchFamily="34" charset="-122"/>
                <a:ea typeface="微软雅黑" panose="020B0503020204020204" pitchFamily="34" charset="-122"/>
              </a:rPr>
              <a:t>强大的 </a:t>
            </a:r>
            <a:r>
              <a:rPr lang="en-US" altLang="zh-CN" sz="2400" b="0" i="0" dirty="0">
                <a:solidFill>
                  <a:srgbClr val="000000"/>
                </a:solidFill>
                <a:effectLst/>
                <a:latin typeface="微软雅黑" panose="020B0503020204020204" pitchFamily="34" charset="-122"/>
                <a:ea typeface="微软雅黑" panose="020B0503020204020204" pitchFamily="34" charset="-122"/>
              </a:rPr>
              <a:t>Gemini </a:t>
            </a:r>
            <a:r>
              <a:rPr lang="zh-CN" altLang="en-US" sz="2400" b="0" i="0" dirty="0">
                <a:solidFill>
                  <a:srgbClr val="000000"/>
                </a:solidFill>
                <a:effectLst/>
                <a:latin typeface="微软雅黑" panose="020B0503020204020204" pitchFamily="34" charset="-122"/>
                <a:ea typeface="微软雅黑" panose="020B0503020204020204" pitchFamily="34" charset="-122"/>
              </a:rPr>
              <a:t>模型构建的多模态医学模型家族</a:t>
            </a: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b="0" i="0" dirty="0">
                <a:solidFill>
                  <a:srgbClr val="000000"/>
                </a:solidFill>
                <a:effectLst/>
                <a:latin typeface="微软雅黑" panose="020B0503020204020204" pitchFamily="34" charset="-122"/>
                <a:ea typeface="微软雅黑" panose="020B0503020204020204" pitchFamily="34" charset="-122"/>
              </a:rPr>
              <a:t>通过自我训练和网络搜索集成增强模型的临床推理能力</a:t>
            </a: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b="0" i="0" dirty="0">
                <a:solidFill>
                  <a:srgbClr val="000000"/>
                </a:solidFill>
                <a:effectLst/>
                <a:latin typeface="微软雅黑" panose="020B0503020204020204" pitchFamily="34" charset="-122"/>
                <a:ea typeface="微软雅黑" panose="020B0503020204020204" pitchFamily="34" charset="-122"/>
              </a:rPr>
              <a:t>通过微调和定制编码器来提高多模态性能</a:t>
            </a: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en-US" altLang="zh-CN" sz="2400"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强大的长文本处理能力： 有效分析和理解长篇医学信息</a:t>
            </a:r>
          </a:p>
        </p:txBody>
      </p:sp>
      <p:pic>
        <p:nvPicPr>
          <p:cNvPr id="3" name="图片 2">
            <a:extLst>
              <a:ext uri="{FF2B5EF4-FFF2-40B4-BE49-F238E27FC236}">
                <a16:creationId xmlns:a16="http://schemas.microsoft.com/office/drawing/2014/main" id="{2C790C96-882B-4C94-B469-6E8EB7CBD5FC}"/>
              </a:ext>
            </a:extLst>
          </p:cNvPr>
          <p:cNvPicPr>
            <a:picLocks noChangeAspect="1"/>
          </p:cNvPicPr>
          <p:nvPr/>
        </p:nvPicPr>
        <p:blipFill>
          <a:blip r:embed="rId3"/>
          <a:stretch>
            <a:fillRect/>
          </a:stretch>
        </p:blipFill>
        <p:spPr>
          <a:xfrm>
            <a:off x="5151095" y="4277727"/>
            <a:ext cx="6570329" cy="2309415"/>
          </a:xfrm>
          <a:prstGeom prst="rect">
            <a:avLst/>
          </a:prstGeom>
        </p:spPr>
      </p:pic>
      <p:pic>
        <p:nvPicPr>
          <p:cNvPr id="4" name="图片 3">
            <a:extLst>
              <a:ext uri="{FF2B5EF4-FFF2-40B4-BE49-F238E27FC236}">
                <a16:creationId xmlns:a16="http://schemas.microsoft.com/office/drawing/2014/main" id="{BF77D69F-4B02-45DA-BE0F-3EA1BBA2A9AE}"/>
              </a:ext>
            </a:extLst>
          </p:cNvPr>
          <p:cNvPicPr>
            <a:picLocks noChangeAspect="1"/>
          </p:cNvPicPr>
          <p:nvPr/>
        </p:nvPicPr>
        <p:blipFill>
          <a:blip r:embed="rId4"/>
          <a:stretch>
            <a:fillRect/>
          </a:stretch>
        </p:blipFill>
        <p:spPr>
          <a:xfrm>
            <a:off x="5735960" y="1196752"/>
            <a:ext cx="5400600" cy="2850626"/>
          </a:xfrm>
          <a:prstGeom prst="rect">
            <a:avLst/>
          </a:prstGeom>
        </p:spPr>
      </p:pic>
    </p:spTree>
    <p:extLst>
      <p:ext uri="{BB962C8B-B14F-4D97-AF65-F5344CB8AC3E}">
        <p14:creationId xmlns:p14="http://schemas.microsoft.com/office/powerpoint/2010/main" val="202380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en-US" altLang="zh-CN" dirty="0">
                <a:solidFill>
                  <a:srgbClr val="000000"/>
                </a:solidFill>
              </a:rPr>
              <a:t>Med-Gemini</a:t>
            </a:r>
            <a:r>
              <a:rPr lang="zh-CN" altLang="en-US" dirty="0">
                <a:solidFill>
                  <a:srgbClr val="000000"/>
                </a:solidFill>
              </a:rPr>
              <a:t> 改进方法</a:t>
            </a:r>
            <a:r>
              <a:rPr lang="en-US" altLang="zh-CN" dirty="0">
                <a:solidFill>
                  <a:srgbClr val="000000"/>
                </a:solidFill>
              </a:rPr>
              <a:t>——</a:t>
            </a:r>
            <a:r>
              <a:rPr lang="zh-CN" altLang="en-US" sz="3200" b="0" i="0" dirty="0">
                <a:solidFill>
                  <a:srgbClr val="000000"/>
                </a:solidFill>
                <a:effectLst/>
                <a:latin typeface="微软雅黑" panose="020B0503020204020204" pitchFamily="34" charset="-122"/>
                <a:ea typeface="微软雅黑" panose="020B0503020204020204" pitchFamily="34" charset="-122"/>
              </a:rPr>
              <a:t>自我训练和网络搜索集成</a:t>
            </a:r>
            <a:endParaRPr lang="zh-CN" altLang="en-US" dirty="0"/>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p:txBody>
          <a:bodyPr/>
          <a:lstStyle/>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在 </a:t>
            </a:r>
            <a:r>
              <a:rPr lang="en-US" altLang="zh-CN" sz="2400" dirty="0" err="1">
                <a:solidFill>
                  <a:srgbClr val="000000"/>
                </a:solidFill>
                <a:latin typeface="微软雅黑" panose="020B0503020204020204" pitchFamily="34" charset="-122"/>
                <a:ea typeface="微软雅黑" panose="020B0503020204020204" pitchFamily="34" charset="-122"/>
              </a:rPr>
              <a:t>MedQA</a:t>
            </a: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数据集上进行自我训练，学习如何有效地利用网络搜索进行临床推理</a:t>
            </a:r>
          </a:p>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根据自身的不确定性，自动生成搜索查询并整合搜索结果，以提高答案的准确性和可靠性</a:t>
            </a:r>
          </a:p>
          <a:p>
            <a:endParaRPr lang="zh-CN" altLang="en-US" dirty="0"/>
          </a:p>
        </p:txBody>
      </p:sp>
      <p:pic>
        <p:nvPicPr>
          <p:cNvPr id="1026" name="Picture 2">
            <a:extLst>
              <a:ext uri="{FF2B5EF4-FFF2-40B4-BE49-F238E27FC236}">
                <a16:creationId xmlns:a16="http://schemas.microsoft.com/office/drawing/2014/main" id="{3A0F105D-D927-4CFC-A5FF-DE4BDC9AF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171" y="2776513"/>
            <a:ext cx="8465657" cy="403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80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en-US" altLang="zh-CN" dirty="0">
                <a:solidFill>
                  <a:srgbClr val="000000"/>
                </a:solidFill>
              </a:rPr>
              <a:t>Med-Gemini </a:t>
            </a:r>
            <a:r>
              <a:rPr lang="zh-CN" altLang="en-US" dirty="0"/>
              <a:t>性能</a:t>
            </a:r>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p:txBody>
          <a:bodyPr/>
          <a:lstStyle/>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在</a:t>
            </a:r>
            <a:r>
              <a:rPr lang="en-US" altLang="zh-CN" sz="2400" dirty="0">
                <a:solidFill>
                  <a:srgbClr val="000000"/>
                </a:solidFill>
                <a:latin typeface="微软雅黑" panose="020B0503020204020204" pitchFamily="34" charset="-122"/>
                <a:ea typeface="微软雅黑" panose="020B0503020204020204" pitchFamily="34" charset="-122"/>
              </a:rPr>
              <a:t>10</a:t>
            </a:r>
            <a:r>
              <a:rPr lang="zh-CN" altLang="en-US" sz="2400" dirty="0">
                <a:solidFill>
                  <a:srgbClr val="000000"/>
                </a:solidFill>
                <a:latin typeface="微软雅黑" panose="020B0503020204020204" pitchFamily="34" charset="-122"/>
                <a:ea typeface="微软雅黑" panose="020B0503020204020204" pitchFamily="34" charset="-122"/>
              </a:rPr>
              <a:t>个医学基准上达到最先进</a:t>
            </a:r>
            <a:r>
              <a:rPr lang="en-US" altLang="zh-CN" sz="2400" dirty="0">
                <a:solidFill>
                  <a:srgbClr val="000000"/>
                </a:solidFill>
                <a:latin typeface="微软雅黑" panose="020B0503020204020204" pitchFamily="34" charset="-122"/>
                <a:ea typeface="微软雅黑" panose="020B0503020204020204" pitchFamily="34" charset="-122"/>
              </a:rPr>
              <a:t>(state-of-the-art,</a:t>
            </a:r>
            <a:r>
              <a:rPr lang="zh-CN" altLang="en-US" sz="2400" dirty="0">
                <a:solidFill>
                  <a:srgbClr val="000000"/>
                </a:solidFill>
                <a:latin typeface="微软雅黑" panose="020B0503020204020204" pitchFamily="34" charset="-122"/>
                <a:ea typeface="微软雅黑" panose="020B0503020204020204" pitchFamily="34" charset="-122"/>
              </a:rPr>
              <a:t> </a:t>
            </a:r>
            <a:r>
              <a:rPr lang="en-US" altLang="zh-CN" sz="2400" dirty="0" err="1">
                <a:solidFill>
                  <a:srgbClr val="000000"/>
                </a:solidFill>
                <a:latin typeface="微软雅黑" panose="020B0503020204020204" pitchFamily="34" charset="-122"/>
                <a:ea typeface="微软雅黑" panose="020B0503020204020204" pitchFamily="34" charset="-122"/>
              </a:rPr>
              <a:t>SoTA</a:t>
            </a: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性能</a:t>
            </a:r>
            <a:endParaRPr lang="en-US" altLang="zh-CN" sz="2400"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在医学问答测试</a:t>
            </a:r>
            <a:r>
              <a:rPr lang="en-US" altLang="zh-CN" sz="2400" dirty="0" err="1">
                <a:solidFill>
                  <a:srgbClr val="000000"/>
                </a:solidFill>
                <a:latin typeface="微软雅黑" panose="020B0503020204020204" pitchFamily="34" charset="-122"/>
                <a:ea typeface="微软雅黑" panose="020B0503020204020204" pitchFamily="34" charset="-122"/>
              </a:rPr>
              <a:t>MedQA</a:t>
            </a:r>
            <a:r>
              <a:rPr lang="zh-CN" altLang="en-US" sz="2400" dirty="0">
                <a:solidFill>
                  <a:srgbClr val="000000"/>
                </a:solidFill>
                <a:latin typeface="微软雅黑" panose="020B0503020204020204" pitchFamily="34" charset="-122"/>
                <a:ea typeface="微软雅黑" panose="020B0503020204020204" pitchFamily="34" charset="-122"/>
              </a:rPr>
              <a:t>上，达到了</a:t>
            </a:r>
            <a:r>
              <a:rPr lang="en-US" altLang="zh-CN" sz="2400" dirty="0">
                <a:solidFill>
                  <a:srgbClr val="000000"/>
                </a:solidFill>
                <a:latin typeface="微软雅黑" panose="020B0503020204020204" pitchFamily="34" charset="-122"/>
                <a:ea typeface="微软雅黑" panose="020B0503020204020204" pitchFamily="34" charset="-122"/>
              </a:rPr>
              <a:t>91.1%</a:t>
            </a:r>
            <a:r>
              <a:rPr lang="zh-CN" altLang="en-US" sz="2400" dirty="0">
                <a:solidFill>
                  <a:srgbClr val="000000"/>
                </a:solidFill>
                <a:latin typeface="微软雅黑" panose="020B0503020204020204" pitchFamily="34" charset="-122"/>
                <a:ea typeface="微软雅黑" panose="020B0503020204020204" pitchFamily="34" charset="-122"/>
              </a:rPr>
              <a:t>的准确率</a:t>
            </a:r>
          </a:p>
        </p:txBody>
      </p:sp>
      <p:pic>
        <p:nvPicPr>
          <p:cNvPr id="5" name="图片 4">
            <a:extLst>
              <a:ext uri="{FF2B5EF4-FFF2-40B4-BE49-F238E27FC236}">
                <a16:creationId xmlns:a16="http://schemas.microsoft.com/office/drawing/2014/main" id="{3A4444BF-1F90-4202-B474-9DBC3A72B9FA}"/>
              </a:ext>
            </a:extLst>
          </p:cNvPr>
          <p:cNvPicPr>
            <a:picLocks noChangeAspect="1"/>
          </p:cNvPicPr>
          <p:nvPr/>
        </p:nvPicPr>
        <p:blipFill>
          <a:blip r:embed="rId3"/>
          <a:stretch>
            <a:fillRect/>
          </a:stretch>
        </p:blipFill>
        <p:spPr>
          <a:xfrm>
            <a:off x="8780881" y="1484784"/>
            <a:ext cx="3365789" cy="3073336"/>
          </a:xfrm>
          <a:prstGeom prst="rect">
            <a:avLst/>
          </a:prstGeom>
        </p:spPr>
      </p:pic>
      <p:pic>
        <p:nvPicPr>
          <p:cNvPr id="3" name="图片 2">
            <a:extLst>
              <a:ext uri="{FF2B5EF4-FFF2-40B4-BE49-F238E27FC236}">
                <a16:creationId xmlns:a16="http://schemas.microsoft.com/office/drawing/2014/main" id="{3C143B6E-F7C4-43D4-B2DA-8FD50B872CE4}"/>
              </a:ext>
            </a:extLst>
          </p:cNvPr>
          <p:cNvPicPr>
            <a:picLocks noChangeAspect="1"/>
          </p:cNvPicPr>
          <p:nvPr/>
        </p:nvPicPr>
        <p:blipFill>
          <a:blip r:embed="rId4"/>
          <a:stretch>
            <a:fillRect/>
          </a:stretch>
        </p:blipFill>
        <p:spPr>
          <a:xfrm>
            <a:off x="811239" y="3030511"/>
            <a:ext cx="6696744" cy="3620794"/>
          </a:xfrm>
          <a:prstGeom prst="rect">
            <a:avLst/>
          </a:prstGeom>
        </p:spPr>
      </p:pic>
      <p:pic>
        <p:nvPicPr>
          <p:cNvPr id="9" name="图片 8">
            <a:extLst>
              <a:ext uri="{FF2B5EF4-FFF2-40B4-BE49-F238E27FC236}">
                <a16:creationId xmlns:a16="http://schemas.microsoft.com/office/drawing/2014/main" id="{BC7F1BA6-3FA5-4B0A-ADFE-315B02B76721}"/>
              </a:ext>
            </a:extLst>
          </p:cNvPr>
          <p:cNvPicPr>
            <a:picLocks noChangeAspect="1"/>
          </p:cNvPicPr>
          <p:nvPr/>
        </p:nvPicPr>
        <p:blipFill>
          <a:blip r:embed="rId5"/>
          <a:stretch>
            <a:fillRect/>
          </a:stretch>
        </p:blipFill>
        <p:spPr>
          <a:xfrm>
            <a:off x="7893597" y="4641732"/>
            <a:ext cx="4265174" cy="2094953"/>
          </a:xfrm>
          <a:prstGeom prst="rect">
            <a:avLst/>
          </a:prstGeom>
        </p:spPr>
      </p:pic>
    </p:spTree>
    <p:extLst>
      <p:ext uri="{BB962C8B-B14F-4D97-AF65-F5344CB8AC3E}">
        <p14:creationId xmlns:p14="http://schemas.microsoft.com/office/powerpoint/2010/main" val="401407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zh-CN" altLang="en-US" dirty="0">
                <a:solidFill>
                  <a:srgbClr val="000000"/>
                </a:solidFill>
              </a:rPr>
              <a:t>多模态对话</a:t>
            </a:r>
            <a:r>
              <a:rPr lang="en-US" altLang="zh-CN" dirty="0">
                <a:solidFill>
                  <a:srgbClr val="000000"/>
                </a:solidFill>
              </a:rPr>
              <a:t>——</a:t>
            </a:r>
            <a:r>
              <a:rPr lang="zh-CN" altLang="en-US" dirty="0">
                <a:solidFill>
                  <a:srgbClr val="000000"/>
                </a:solidFill>
              </a:rPr>
              <a:t>皮肤科</a:t>
            </a:r>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p:txBody>
          <a:bodyPr/>
          <a:lstStyle/>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结节性痒疹的诊断：信息获取、开放式诊断、解释推理过程、提出治疗方案</a:t>
            </a:r>
          </a:p>
        </p:txBody>
      </p:sp>
      <p:pic>
        <p:nvPicPr>
          <p:cNvPr id="3" name="图片 2">
            <a:extLst>
              <a:ext uri="{FF2B5EF4-FFF2-40B4-BE49-F238E27FC236}">
                <a16:creationId xmlns:a16="http://schemas.microsoft.com/office/drawing/2014/main" id="{BAEC7FDA-C78F-44CC-AF70-1136CC1560EB}"/>
              </a:ext>
            </a:extLst>
          </p:cNvPr>
          <p:cNvPicPr>
            <a:picLocks noChangeAspect="1"/>
          </p:cNvPicPr>
          <p:nvPr/>
        </p:nvPicPr>
        <p:blipFill>
          <a:blip r:embed="rId3"/>
          <a:stretch>
            <a:fillRect/>
          </a:stretch>
        </p:blipFill>
        <p:spPr>
          <a:xfrm>
            <a:off x="265693" y="2266165"/>
            <a:ext cx="3984461" cy="4392252"/>
          </a:xfrm>
          <a:prstGeom prst="rect">
            <a:avLst/>
          </a:prstGeom>
        </p:spPr>
      </p:pic>
      <p:pic>
        <p:nvPicPr>
          <p:cNvPr id="8" name="图片 7">
            <a:extLst>
              <a:ext uri="{FF2B5EF4-FFF2-40B4-BE49-F238E27FC236}">
                <a16:creationId xmlns:a16="http://schemas.microsoft.com/office/drawing/2014/main" id="{120DA1BC-89A3-4E5D-B2DF-5AFFAE6A8963}"/>
              </a:ext>
            </a:extLst>
          </p:cNvPr>
          <p:cNvPicPr>
            <a:picLocks noChangeAspect="1"/>
          </p:cNvPicPr>
          <p:nvPr/>
        </p:nvPicPr>
        <p:blipFill>
          <a:blip r:embed="rId4"/>
          <a:stretch>
            <a:fillRect/>
          </a:stretch>
        </p:blipFill>
        <p:spPr>
          <a:xfrm>
            <a:off x="4208343" y="2253323"/>
            <a:ext cx="4229690" cy="2181529"/>
          </a:xfrm>
          <a:prstGeom prst="rect">
            <a:avLst/>
          </a:prstGeom>
        </p:spPr>
      </p:pic>
      <p:pic>
        <p:nvPicPr>
          <p:cNvPr id="11" name="图片 10">
            <a:extLst>
              <a:ext uri="{FF2B5EF4-FFF2-40B4-BE49-F238E27FC236}">
                <a16:creationId xmlns:a16="http://schemas.microsoft.com/office/drawing/2014/main" id="{D7A5CEB3-061C-4C54-BF95-4E6111E0D79D}"/>
              </a:ext>
            </a:extLst>
          </p:cNvPr>
          <p:cNvPicPr>
            <a:picLocks noChangeAspect="1"/>
          </p:cNvPicPr>
          <p:nvPr/>
        </p:nvPicPr>
        <p:blipFill>
          <a:blip r:embed="rId5"/>
          <a:stretch>
            <a:fillRect/>
          </a:stretch>
        </p:blipFill>
        <p:spPr>
          <a:xfrm>
            <a:off x="4090469" y="4518559"/>
            <a:ext cx="4344006" cy="2057687"/>
          </a:xfrm>
          <a:prstGeom prst="rect">
            <a:avLst/>
          </a:prstGeom>
        </p:spPr>
      </p:pic>
      <p:pic>
        <p:nvPicPr>
          <p:cNvPr id="13" name="图片 12">
            <a:extLst>
              <a:ext uri="{FF2B5EF4-FFF2-40B4-BE49-F238E27FC236}">
                <a16:creationId xmlns:a16="http://schemas.microsoft.com/office/drawing/2014/main" id="{C444CE74-A7AF-4385-9FF4-98C04977016A}"/>
              </a:ext>
            </a:extLst>
          </p:cNvPr>
          <p:cNvPicPr>
            <a:picLocks noChangeAspect="1"/>
          </p:cNvPicPr>
          <p:nvPr/>
        </p:nvPicPr>
        <p:blipFill>
          <a:blip r:embed="rId6"/>
          <a:stretch>
            <a:fillRect/>
          </a:stretch>
        </p:blipFill>
        <p:spPr>
          <a:xfrm>
            <a:off x="8457304" y="2266165"/>
            <a:ext cx="3505403" cy="4539535"/>
          </a:xfrm>
          <a:prstGeom prst="rect">
            <a:avLst/>
          </a:prstGeom>
        </p:spPr>
      </p:pic>
    </p:spTree>
    <p:extLst>
      <p:ext uri="{BB962C8B-B14F-4D97-AF65-F5344CB8AC3E}">
        <p14:creationId xmlns:p14="http://schemas.microsoft.com/office/powerpoint/2010/main" val="391803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zh-CN" altLang="en-US" dirty="0"/>
              <a:t>多模态</a:t>
            </a:r>
            <a:r>
              <a:rPr lang="zh-CN" altLang="en-US" dirty="0">
                <a:solidFill>
                  <a:srgbClr val="000000"/>
                </a:solidFill>
              </a:rPr>
              <a:t>对话</a:t>
            </a:r>
            <a:r>
              <a:rPr lang="en-US" altLang="zh-CN" dirty="0">
                <a:solidFill>
                  <a:srgbClr val="000000"/>
                </a:solidFill>
              </a:rPr>
              <a:t>——</a:t>
            </a:r>
            <a:r>
              <a:rPr lang="zh-CN" altLang="en-US" dirty="0">
                <a:solidFill>
                  <a:srgbClr val="000000"/>
                </a:solidFill>
              </a:rPr>
              <a:t>放射科</a:t>
            </a:r>
            <a:endParaRPr lang="zh-CN" altLang="en-US" dirty="0"/>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a:xfrm>
            <a:off x="263352" y="1844824"/>
            <a:ext cx="11521280" cy="4824536"/>
          </a:xfrm>
        </p:spPr>
        <p:txBody>
          <a:bodyPr/>
          <a:lstStyle/>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识别出脊柱轻度退行性改变（椎间盘间隙的轻微狭窄和沿椎体前缘出现小骨赘）</a:t>
            </a:r>
          </a:p>
        </p:txBody>
      </p:sp>
      <p:pic>
        <p:nvPicPr>
          <p:cNvPr id="4" name="图片 3">
            <a:extLst>
              <a:ext uri="{FF2B5EF4-FFF2-40B4-BE49-F238E27FC236}">
                <a16:creationId xmlns:a16="http://schemas.microsoft.com/office/drawing/2014/main" id="{0E9DD161-5048-40F6-B1EC-924878701781}"/>
              </a:ext>
            </a:extLst>
          </p:cNvPr>
          <p:cNvPicPr>
            <a:picLocks noChangeAspect="1"/>
          </p:cNvPicPr>
          <p:nvPr/>
        </p:nvPicPr>
        <p:blipFill>
          <a:blip r:embed="rId3"/>
          <a:stretch>
            <a:fillRect/>
          </a:stretch>
        </p:blipFill>
        <p:spPr>
          <a:xfrm>
            <a:off x="407368" y="2351151"/>
            <a:ext cx="3379608" cy="4400737"/>
          </a:xfrm>
          <a:prstGeom prst="rect">
            <a:avLst/>
          </a:prstGeom>
        </p:spPr>
      </p:pic>
      <p:pic>
        <p:nvPicPr>
          <p:cNvPr id="9" name="图片 8">
            <a:extLst>
              <a:ext uri="{FF2B5EF4-FFF2-40B4-BE49-F238E27FC236}">
                <a16:creationId xmlns:a16="http://schemas.microsoft.com/office/drawing/2014/main" id="{234EC5A7-6D52-4E0D-97F6-03CD6F2A7E69}"/>
              </a:ext>
            </a:extLst>
          </p:cNvPr>
          <p:cNvPicPr>
            <a:picLocks noChangeAspect="1"/>
          </p:cNvPicPr>
          <p:nvPr/>
        </p:nvPicPr>
        <p:blipFill>
          <a:blip r:embed="rId4"/>
          <a:stretch>
            <a:fillRect/>
          </a:stretch>
        </p:blipFill>
        <p:spPr>
          <a:xfrm>
            <a:off x="4033683" y="2351151"/>
            <a:ext cx="3694512" cy="1613097"/>
          </a:xfrm>
          <a:prstGeom prst="rect">
            <a:avLst/>
          </a:prstGeom>
        </p:spPr>
      </p:pic>
      <p:pic>
        <p:nvPicPr>
          <p:cNvPr id="11" name="图片 10">
            <a:extLst>
              <a:ext uri="{FF2B5EF4-FFF2-40B4-BE49-F238E27FC236}">
                <a16:creationId xmlns:a16="http://schemas.microsoft.com/office/drawing/2014/main" id="{BBD5CA6A-EE9F-443F-B9D2-EDFF136010F2}"/>
              </a:ext>
            </a:extLst>
          </p:cNvPr>
          <p:cNvPicPr>
            <a:picLocks noChangeAspect="1"/>
          </p:cNvPicPr>
          <p:nvPr/>
        </p:nvPicPr>
        <p:blipFill>
          <a:blip r:embed="rId5"/>
          <a:stretch>
            <a:fillRect/>
          </a:stretch>
        </p:blipFill>
        <p:spPr>
          <a:xfrm>
            <a:off x="8054346" y="2511278"/>
            <a:ext cx="3874302" cy="4303943"/>
          </a:xfrm>
          <a:prstGeom prst="rect">
            <a:avLst/>
          </a:prstGeom>
        </p:spPr>
      </p:pic>
      <p:pic>
        <p:nvPicPr>
          <p:cNvPr id="13" name="图片 12">
            <a:extLst>
              <a:ext uri="{FF2B5EF4-FFF2-40B4-BE49-F238E27FC236}">
                <a16:creationId xmlns:a16="http://schemas.microsoft.com/office/drawing/2014/main" id="{99D9DFCB-DAE7-4255-BCB5-58832B764E8F}"/>
              </a:ext>
            </a:extLst>
          </p:cNvPr>
          <p:cNvPicPr>
            <a:picLocks noChangeAspect="1"/>
          </p:cNvPicPr>
          <p:nvPr/>
        </p:nvPicPr>
        <p:blipFill>
          <a:blip r:embed="rId6"/>
          <a:stretch>
            <a:fillRect/>
          </a:stretch>
        </p:blipFill>
        <p:spPr>
          <a:xfrm>
            <a:off x="4033683" y="4038829"/>
            <a:ext cx="3694512" cy="2758474"/>
          </a:xfrm>
          <a:prstGeom prst="rect">
            <a:avLst/>
          </a:prstGeom>
        </p:spPr>
      </p:pic>
    </p:spTree>
    <p:extLst>
      <p:ext uri="{BB962C8B-B14F-4D97-AF65-F5344CB8AC3E}">
        <p14:creationId xmlns:p14="http://schemas.microsoft.com/office/powerpoint/2010/main" val="75887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zh-CN" altLang="en-US" dirty="0"/>
              <a:t>长上下文处理能力</a:t>
            </a:r>
            <a:r>
              <a:rPr lang="en-US" altLang="zh-CN" dirty="0"/>
              <a:t>——</a:t>
            </a:r>
            <a:r>
              <a:rPr lang="zh-CN" altLang="en-US" dirty="0"/>
              <a:t>评估是否实现</a:t>
            </a:r>
            <a:r>
              <a:rPr lang="en-US" altLang="zh-CN" dirty="0"/>
              <a:t>CVS</a:t>
            </a:r>
            <a:endParaRPr lang="zh-CN" altLang="en-US" dirty="0"/>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a:xfrm>
            <a:off x="263352" y="1844824"/>
            <a:ext cx="10585176" cy="4824536"/>
          </a:xfrm>
        </p:spPr>
        <p:txBody>
          <a:bodyPr/>
          <a:lstStyle/>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评估腹腔镜胆囊切除术视频中是否完全达到了安全关键视图</a:t>
            </a:r>
            <a:r>
              <a:rPr lang="en-US" altLang="zh-CN" sz="2400" dirty="0">
                <a:solidFill>
                  <a:srgbClr val="000000"/>
                </a:solidFill>
                <a:latin typeface="微软雅黑" panose="020B0503020204020204" pitchFamily="34" charset="-122"/>
                <a:ea typeface="微软雅黑" panose="020B0503020204020204" pitchFamily="34" charset="-122"/>
              </a:rPr>
              <a:t>(CVS)</a:t>
            </a:r>
          </a:p>
        </p:txBody>
      </p:sp>
      <p:pic>
        <p:nvPicPr>
          <p:cNvPr id="1026" name="Picture 2">
            <a:extLst>
              <a:ext uri="{FF2B5EF4-FFF2-40B4-BE49-F238E27FC236}">
                <a16:creationId xmlns:a16="http://schemas.microsoft.com/office/drawing/2014/main" id="{12EFC1FB-A240-43AE-BAF0-18693A331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467" y="2359447"/>
            <a:ext cx="6953421" cy="443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80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zh-CN" altLang="en-US" dirty="0"/>
              <a:t>长上下文处理能力</a:t>
            </a:r>
            <a:r>
              <a:rPr lang="en-US" altLang="zh-CN" dirty="0"/>
              <a:t>——</a:t>
            </a:r>
            <a:r>
              <a:rPr lang="zh-CN" altLang="en-US" dirty="0"/>
              <a:t>手术动作视频分割和标注</a:t>
            </a:r>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a:xfrm>
            <a:off x="263352" y="1844824"/>
            <a:ext cx="10225136" cy="4824536"/>
          </a:xfrm>
        </p:spPr>
        <p:txBody>
          <a:bodyPr/>
          <a:lstStyle/>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在提供的视频中标注手术动作（切割、打结、缝合、背景）</a:t>
            </a:r>
          </a:p>
        </p:txBody>
      </p:sp>
      <p:pic>
        <p:nvPicPr>
          <p:cNvPr id="2050" name="Picture 2">
            <a:extLst>
              <a:ext uri="{FF2B5EF4-FFF2-40B4-BE49-F238E27FC236}">
                <a16:creationId xmlns:a16="http://schemas.microsoft.com/office/drawing/2014/main" id="{D99F9DEA-B079-481E-B4F1-DA295C60F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304" y="2246014"/>
            <a:ext cx="7375748" cy="454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75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D4AE4C1-9FC6-4826-A5D6-F53B3F9CD159}"/>
              </a:ext>
            </a:extLst>
          </p:cNvPr>
          <p:cNvSpPr>
            <a:spLocks noGrp="1"/>
          </p:cNvSpPr>
          <p:nvPr>
            <p:ph type="ctrTitle"/>
          </p:nvPr>
        </p:nvSpPr>
        <p:spPr/>
        <p:txBody>
          <a:bodyPr/>
          <a:lstStyle/>
          <a:p>
            <a:r>
              <a:rPr lang="zh-CN" altLang="en-US" dirty="0"/>
              <a:t>长上下文处理能力</a:t>
            </a:r>
            <a:r>
              <a:rPr lang="en-US" altLang="zh-CN" dirty="0"/>
              <a:t>——</a:t>
            </a:r>
            <a:r>
              <a:rPr lang="zh-CN" altLang="en-US" dirty="0"/>
              <a:t>分析医学教学视频并回答特定问题</a:t>
            </a:r>
          </a:p>
        </p:txBody>
      </p:sp>
      <p:sp>
        <p:nvSpPr>
          <p:cNvPr id="7" name="内容占位符 6">
            <a:extLst>
              <a:ext uri="{FF2B5EF4-FFF2-40B4-BE49-F238E27FC236}">
                <a16:creationId xmlns:a16="http://schemas.microsoft.com/office/drawing/2014/main" id="{61EC51AA-651F-477F-8F80-5E89D34CD9A0}"/>
              </a:ext>
            </a:extLst>
          </p:cNvPr>
          <p:cNvSpPr>
            <a:spLocks noGrp="1"/>
          </p:cNvSpPr>
          <p:nvPr>
            <p:ph sz="quarter" idx="13"/>
          </p:nvPr>
        </p:nvSpPr>
        <p:spPr>
          <a:xfrm>
            <a:off x="263352" y="1844824"/>
            <a:ext cx="11161240" cy="4824536"/>
          </a:xfrm>
        </p:spPr>
        <p:txBody>
          <a:bodyPr/>
          <a:lstStyle/>
          <a:p>
            <a:pPr>
              <a:buFont typeface="Wingdings" panose="05000000000000000000" pitchFamily="2" charset="2"/>
              <a:buChar char="Ø"/>
            </a:pPr>
            <a:r>
              <a:rPr lang="zh-CN" altLang="en-US" sz="2400" dirty="0">
                <a:solidFill>
                  <a:srgbClr val="000000"/>
                </a:solidFill>
                <a:latin typeface="微软雅黑" panose="020B0503020204020204" pitchFamily="34" charset="-122"/>
                <a:ea typeface="微软雅黑" panose="020B0503020204020204" pitchFamily="34" charset="-122"/>
              </a:rPr>
              <a:t>分析来自 </a:t>
            </a:r>
            <a:r>
              <a:rPr lang="en-US" altLang="zh-CN" sz="2400" dirty="0" err="1">
                <a:solidFill>
                  <a:srgbClr val="000000"/>
                </a:solidFill>
                <a:latin typeface="微软雅黑" panose="020B0503020204020204" pitchFamily="34" charset="-122"/>
                <a:ea typeface="微软雅黑" panose="020B0503020204020204" pitchFamily="34" charset="-122"/>
              </a:rPr>
              <a:t>MedVidQA</a:t>
            </a: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数据集的视频，该视频是一位物理治疗师讲解和演示如何缓解小腿拉伤的练习视频</a:t>
            </a:r>
          </a:p>
        </p:txBody>
      </p:sp>
      <p:pic>
        <p:nvPicPr>
          <p:cNvPr id="3074" name="Picture 2">
            <a:extLst>
              <a:ext uri="{FF2B5EF4-FFF2-40B4-BE49-F238E27FC236}">
                <a16:creationId xmlns:a16="http://schemas.microsoft.com/office/drawing/2014/main" id="{EEF8F8C9-554B-4EAF-B350-102C5CC6C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919" y="2780928"/>
            <a:ext cx="7904518" cy="371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9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首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上方图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dirty="0" smtClean="0"/>
        </a:defPPr>
      </a:lstStyle>
    </a:txDef>
  </a:objectDefaults>
  <a:extraClrSchemeLst/>
</a:theme>
</file>

<file path=ppt/theme/theme3.xml><?xml version="1.0" encoding="utf-8"?>
<a:theme xmlns:a="http://schemas.openxmlformats.org/drawingml/2006/main" name="背景图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背景图标_无分割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dirty="0" smtClean="0"/>
        </a:defPPr>
      </a:lstStyle>
    </a:txDef>
  </a:objectDefaults>
  <a:extraClrSchemeLst/>
</a:theme>
</file>

<file path=ppt/theme/theme5.xml><?xml version="1.0" encoding="utf-8"?>
<a:theme xmlns:a="http://schemas.openxmlformats.org/drawingml/2006/main" name="下方图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dirty="0" smtClean="0"/>
        </a:defPPr>
      </a:lstStyle>
    </a:txDef>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54185</TotalTime>
  <Words>2051</Words>
  <Application>Microsoft Office PowerPoint</Application>
  <PresentationFormat>宽屏</PresentationFormat>
  <Paragraphs>122</Paragraphs>
  <Slides>12</Slides>
  <Notes>12</Notes>
  <HiddenSlides>0</HiddenSlides>
  <MMClips>0</MMClips>
  <ScaleCrop>false</ScaleCrop>
  <HeadingPairs>
    <vt:vector size="6" baseType="variant">
      <vt:variant>
        <vt:lpstr>已用的字体</vt:lpstr>
      </vt:variant>
      <vt:variant>
        <vt:i4>8</vt:i4>
      </vt:variant>
      <vt:variant>
        <vt:lpstr>主题</vt:lpstr>
      </vt:variant>
      <vt:variant>
        <vt:i4>5</vt:i4>
      </vt:variant>
      <vt:variant>
        <vt:lpstr>幻灯片标题</vt:lpstr>
      </vt:variant>
      <vt:variant>
        <vt:i4>12</vt:i4>
      </vt:variant>
    </vt:vector>
  </HeadingPairs>
  <TitlesOfParts>
    <vt:vector size="25" baseType="lpstr">
      <vt:lpstr>-apple-system</vt:lpstr>
      <vt:lpstr>PingFang SC</vt:lpstr>
      <vt:lpstr>ui-sans-serif</vt:lpstr>
      <vt:lpstr>黑体</vt:lpstr>
      <vt:lpstr>微软雅黑</vt:lpstr>
      <vt:lpstr>Arial</vt:lpstr>
      <vt:lpstr>Calibri</vt:lpstr>
      <vt:lpstr>Wingdings</vt:lpstr>
      <vt:lpstr>首页</vt:lpstr>
      <vt:lpstr>上方图标</vt:lpstr>
      <vt:lpstr>背景图标</vt:lpstr>
      <vt:lpstr>背景图标_无分割线</vt:lpstr>
      <vt:lpstr>下方图标</vt:lpstr>
      <vt:lpstr>PowerPoint 演示文稿</vt:lpstr>
      <vt:lpstr>Med-Gemini 特点</vt:lpstr>
      <vt:lpstr>Med-Gemini 改进方法——自我训练和网络搜索集成</vt:lpstr>
      <vt:lpstr>Med-Gemini 性能</vt:lpstr>
      <vt:lpstr>多模态对话——皮肤科</vt:lpstr>
      <vt:lpstr>多模态对话——放射科</vt:lpstr>
      <vt:lpstr>长上下文处理能力——评估是否实现CVS</vt:lpstr>
      <vt:lpstr>长上下文处理能力——手术动作视频分割和标注</vt:lpstr>
      <vt:lpstr>长上下文处理能力——分析医学教学视频并回答特定问题</vt:lpstr>
      <vt:lpstr>长文本处理能力</vt:lpstr>
      <vt:lpstr>讨论与思考</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金菱 侯</cp:lastModifiedBy>
  <cp:revision>2597</cp:revision>
  <dcterms:created xsi:type="dcterms:W3CDTF">2012-09-28T12:41:30Z</dcterms:created>
  <dcterms:modified xsi:type="dcterms:W3CDTF">2024-05-27T11:19:56Z</dcterms:modified>
</cp:coreProperties>
</file>