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53" r:id="rId2"/>
    <p:sldMasterId id="2147483659" r:id="rId3"/>
    <p:sldMasterId id="2147483655" r:id="rId4"/>
    <p:sldMasterId id="2147483657" r:id="rId5"/>
  </p:sldMasterIdLst>
  <p:notesMasterIdLst>
    <p:notesMasterId r:id="rId21"/>
  </p:notesMasterIdLst>
  <p:handoutMasterIdLst>
    <p:handoutMasterId r:id="rId22"/>
  </p:handoutMasterIdLst>
  <p:sldIdLst>
    <p:sldId id="328" r:id="rId6"/>
    <p:sldId id="362" r:id="rId7"/>
    <p:sldId id="342" r:id="rId8"/>
    <p:sldId id="345" r:id="rId9"/>
    <p:sldId id="352" r:id="rId10"/>
    <p:sldId id="347" r:id="rId11"/>
    <p:sldId id="353" r:id="rId12"/>
    <p:sldId id="359" r:id="rId13"/>
    <p:sldId id="360" r:id="rId14"/>
    <p:sldId id="354" r:id="rId15"/>
    <p:sldId id="355" r:id="rId16"/>
    <p:sldId id="361" r:id="rId17"/>
    <p:sldId id="348" r:id="rId18"/>
    <p:sldId id="356" r:id="rId19"/>
    <p:sldId id="34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67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3783"/>
    <a:srgbClr val="7F468C"/>
    <a:srgbClr val="8D8D8D"/>
    <a:srgbClr val="743481"/>
    <a:srgbClr val="7030A0"/>
    <a:srgbClr val="E8F5FD"/>
    <a:srgbClr val="AED7EB"/>
    <a:srgbClr val="CAD6E6"/>
    <a:srgbClr val="57201F"/>
    <a:srgbClr val="3B4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38" autoAdjust="0"/>
    <p:restoredTop sz="95519" autoAdjust="0"/>
  </p:normalViewPr>
  <p:slideViewPr>
    <p:cSldViewPr snapToObjects="1">
      <p:cViewPr varScale="1">
        <p:scale>
          <a:sx n="116" d="100"/>
          <a:sy n="116" d="100"/>
        </p:scale>
        <p:origin x="168" y="96"/>
      </p:cViewPr>
      <p:guideLst>
        <p:guide orient="horz" pos="1026"/>
        <p:guide pos="67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>
        <p:scale>
          <a:sx n="100" d="100"/>
          <a:sy n="100" d="100"/>
        </p:scale>
        <p:origin x="2400" y="-91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9A446-D50D-4DD3-A818-E1DB3145FA22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F63C2-87C6-475C-AFB7-8ED385FFE5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10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2DBC6-D7C9-4F61-9CE4-A7601DBC5930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29976-EF84-49C4-A00A-CD1250C470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0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2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60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167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686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406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041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06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29976-EF84-49C4-A00A-CD1250C470F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40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题姓名日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335361" y="2204864"/>
            <a:ext cx="9120153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zh-CN" altLang="en-US" sz="4800" kern="1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1" hasCustomPrompt="1"/>
          </p:nvPr>
        </p:nvSpPr>
        <p:spPr>
          <a:xfrm>
            <a:off x="6600056" y="4365104"/>
            <a:ext cx="436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r">
              <a:buNone/>
              <a:defRPr lang="zh-CN" altLang="en-US" sz="32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lvl="0" algn="r"/>
            <a:r>
              <a:rPr lang="zh-CN" altLang="en-US" dirty="0"/>
              <a:t>姓名</a:t>
            </a:r>
            <a:endParaRPr lang="en-US" altLang="zh-CN" dirty="0"/>
          </a:p>
        </p:txBody>
      </p:sp>
      <p:sp>
        <p:nvSpPr>
          <p:cNvPr id="10" name="内容占位符 9"/>
          <p:cNvSpPr>
            <a:spLocks noGrp="1"/>
          </p:cNvSpPr>
          <p:nvPr>
            <p:ph sz="quarter" idx="12" hasCustomPrompt="1"/>
          </p:nvPr>
        </p:nvSpPr>
        <p:spPr>
          <a:xfrm>
            <a:off x="8181048" y="5150416"/>
            <a:ext cx="2785533" cy="38856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buNone/>
              <a:defRPr lang="zh-CN" altLang="en-US" sz="28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17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56484B54-4501-4BC8-BBFA-661234333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1196752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内容占位符 13">
            <a:extLst>
              <a:ext uri="{FF2B5EF4-FFF2-40B4-BE49-F238E27FC236}">
                <a16:creationId xmlns:a16="http://schemas.microsoft.com/office/drawing/2014/main" id="{9F60C3B2-4BC7-487F-9EFA-582DD647D9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844824"/>
            <a:ext cx="11665296" cy="4824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7757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>
            <a:extLst>
              <a:ext uri="{FF2B5EF4-FFF2-40B4-BE49-F238E27FC236}">
                <a16:creationId xmlns:a16="http://schemas.microsoft.com/office/drawing/2014/main" id="{18DD627C-74DA-4661-A633-888FE5D08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340769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文本占位符 9">
            <a:extLst>
              <a:ext uri="{FF2B5EF4-FFF2-40B4-BE49-F238E27FC236}">
                <a16:creationId xmlns:a16="http://schemas.microsoft.com/office/drawing/2014/main" id="{C4A97538-6C34-4894-B155-03A8B7FDCA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340769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zh-CN" altLang="en-US" sz="3200" kern="1200" dirty="0" smtClean="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1ED5533A-431A-4652-B6BD-1BA14D6B19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7" name="内容占位符 13">
            <a:extLst>
              <a:ext uri="{FF2B5EF4-FFF2-40B4-BE49-F238E27FC236}">
                <a16:creationId xmlns:a16="http://schemas.microsoft.com/office/drawing/2014/main" id="{E60139B1-9591-435C-9BAE-560C2F94AE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988841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0392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4B70660-BB04-43ED-8F45-A95D689F1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1340769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13">
            <a:extLst>
              <a:ext uri="{FF2B5EF4-FFF2-40B4-BE49-F238E27FC236}">
                <a16:creationId xmlns:a16="http://schemas.microsoft.com/office/drawing/2014/main" id="{CFF6EE96-68D5-4591-B115-3417E9A311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11665296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581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B13D5353-B739-4B67-BA12-B948E6731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340769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7" name="文本占位符 9">
            <a:extLst>
              <a:ext uri="{FF2B5EF4-FFF2-40B4-BE49-F238E27FC236}">
                <a16:creationId xmlns:a16="http://schemas.microsoft.com/office/drawing/2014/main" id="{20294C16-ED8C-42C2-9DFD-C2962424B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340769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8" name="内容占位符 13">
            <a:extLst>
              <a:ext uri="{FF2B5EF4-FFF2-40B4-BE49-F238E27FC236}">
                <a16:creationId xmlns:a16="http://schemas.microsoft.com/office/drawing/2014/main" id="{F4FCC12E-CBD0-4847-838E-DE4DB8878D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988841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9" name="内容占位符 13">
            <a:extLst>
              <a:ext uri="{FF2B5EF4-FFF2-40B4-BE49-F238E27FC236}">
                <a16:creationId xmlns:a16="http://schemas.microsoft.com/office/drawing/2014/main" id="{89BCE78F-058D-4D49-8C65-F0584061A3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988841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0758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DC8EAB37-0C46-4B3A-BE03-CB3D3AA2D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52" y="1124744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 u="none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13">
            <a:extLst>
              <a:ext uri="{FF2B5EF4-FFF2-40B4-BE49-F238E27FC236}">
                <a16:creationId xmlns:a16="http://schemas.microsoft.com/office/drawing/2014/main" id="{CFCB9325-8ECC-4DAD-9FEF-283DFDC81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772816"/>
            <a:ext cx="11665296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9768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4A10C0DF-3448-41AD-9F07-5BC1AAB73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1124745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9">
            <a:extLst>
              <a:ext uri="{FF2B5EF4-FFF2-40B4-BE49-F238E27FC236}">
                <a16:creationId xmlns:a16="http://schemas.microsoft.com/office/drawing/2014/main" id="{7C976836-44C1-4177-B1CE-7F5FA2947D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1124745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9" name="内容占位符 13">
            <a:extLst>
              <a:ext uri="{FF2B5EF4-FFF2-40B4-BE49-F238E27FC236}">
                <a16:creationId xmlns:a16="http://schemas.microsoft.com/office/drawing/2014/main" id="{C940D98C-DB81-4EE4-BE96-20F5F0B44B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772816"/>
            <a:ext cx="5685860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0" name="内容占位符 13">
            <a:extLst>
              <a:ext uri="{FF2B5EF4-FFF2-40B4-BE49-F238E27FC236}">
                <a16:creationId xmlns:a16="http://schemas.microsoft.com/office/drawing/2014/main" id="{2A11184E-DCB5-44C1-A1A4-6D8673B8C1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772816"/>
            <a:ext cx="5685861" cy="4896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2350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A1DD5ADE-31CB-4C80-B31B-58210FC1C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30" y="244618"/>
            <a:ext cx="11665296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13">
            <a:extLst>
              <a:ext uri="{FF2B5EF4-FFF2-40B4-BE49-F238E27FC236}">
                <a16:creationId xmlns:a16="http://schemas.microsoft.com/office/drawing/2014/main" id="{DDA48BA1-1829-4FF9-983F-4719A80968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908721"/>
            <a:ext cx="11665296" cy="49685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8263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_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186F7253-EFA6-4F5F-8615-7106263FC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29" y="404664"/>
            <a:ext cx="5694921" cy="504055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占位符 9">
            <a:extLst>
              <a:ext uri="{FF2B5EF4-FFF2-40B4-BE49-F238E27FC236}">
                <a16:creationId xmlns:a16="http://schemas.microsoft.com/office/drawing/2014/main" id="{3D340801-CB30-45F1-AAF4-852326FD3B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777" y="404664"/>
            <a:ext cx="5694922" cy="5040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5" name="内容占位符 13">
            <a:extLst>
              <a:ext uri="{FF2B5EF4-FFF2-40B4-BE49-F238E27FC236}">
                <a16:creationId xmlns:a16="http://schemas.microsoft.com/office/drawing/2014/main" id="{DE6C8180-D1CA-45D0-858E-6178D2D885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3352" y="1052736"/>
            <a:ext cx="568586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6" name="内容占位符 13">
            <a:extLst>
              <a:ext uri="{FF2B5EF4-FFF2-40B4-BE49-F238E27FC236}">
                <a16:creationId xmlns:a16="http://schemas.microsoft.com/office/drawing/2014/main" id="{0E07F972-04DE-4B01-8A66-0D447847D4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016" y="1052736"/>
            <a:ext cx="5685861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3637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heme" Target="../theme/them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heme" Target="../theme/them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548A9EF4-65D8-4BE6-B850-ACEA3D4C04A1}"/>
              </a:ext>
            </a:extLst>
          </p:cNvPr>
          <p:cNvGrpSpPr/>
          <p:nvPr userDrawn="1"/>
        </p:nvGrpSpPr>
        <p:grpSpPr>
          <a:xfrm>
            <a:off x="0" y="1350747"/>
            <a:ext cx="12072664" cy="159133"/>
            <a:chOff x="232" y="1628800"/>
            <a:chExt cx="12072664" cy="159133"/>
          </a:xfrm>
        </p:grpSpPr>
        <p:sp>
          <p:nvSpPr>
            <p:cNvPr id="2" name="矩形 1"/>
            <p:cNvSpPr/>
            <p:nvPr userDrawn="1"/>
          </p:nvSpPr>
          <p:spPr>
            <a:xfrm>
              <a:off x="232" y="1628800"/>
              <a:ext cx="12072664" cy="6365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 userDrawn="1"/>
          </p:nvSpPr>
          <p:spPr>
            <a:xfrm flipV="1">
              <a:off x="232" y="1736827"/>
              <a:ext cx="12072664" cy="51106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7F468C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 userDrawn="1"/>
        </p:nvSpPr>
        <p:spPr>
          <a:xfrm>
            <a:off x="0" y="3861048"/>
            <a:ext cx="12072664" cy="636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 flipV="1">
            <a:off x="0" y="3969075"/>
            <a:ext cx="12072664" cy="5110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E7C42C6-D454-4F6B-8986-DFA7F777C7BF}"/>
              </a:ext>
            </a:extLst>
          </p:cNvPr>
          <p:cNvGrpSpPr/>
          <p:nvPr userDrawn="1"/>
        </p:nvGrpSpPr>
        <p:grpSpPr>
          <a:xfrm>
            <a:off x="30471" y="1"/>
            <a:ext cx="7740572" cy="1319298"/>
            <a:chOff x="30471" y="1"/>
            <a:chExt cx="7740572" cy="131929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80E6FA1-A6AE-426A-8509-D6A1B7588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0471" y="1"/>
              <a:ext cx="7361673" cy="1319298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DAF652B-5312-4757-91F5-2B774518F670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0FAD75E-31CC-44B9-A6BA-A5B7234D23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BF05C74-7A2D-4948-B9AD-7603F4167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5E35F883-8924-47FB-9D45-F7F8CCD823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13CB1F9-6833-4644-8B37-126BA4682D3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601235"/>
            <a:ext cx="12192000" cy="5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4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9" y="904277"/>
            <a:ext cx="12072664" cy="636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 flipV="1">
            <a:off x="29" y="1012304"/>
            <a:ext cx="12072664" cy="5110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7C33998-C4BF-4069-BA1D-4FA3054CF2EC}"/>
              </a:ext>
            </a:extLst>
          </p:cNvPr>
          <p:cNvGrpSpPr/>
          <p:nvPr userDrawn="1"/>
        </p:nvGrpSpPr>
        <p:grpSpPr>
          <a:xfrm>
            <a:off x="29" y="6529"/>
            <a:ext cx="6960096" cy="897748"/>
            <a:chOff x="30471" y="165896"/>
            <a:chExt cx="8385874" cy="108165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7376AE5-5E2D-4642-A943-AE5B3E6554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0471" y="226426"/>
              <a:ext cx="8385874" cy="960590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68824D7-A5A6-4B73-B4B3-38177F42E885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A9823457-A96A-4FF3-8C6D-8F8D250BD7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A90FC9E9-6842-41A4-9037-1A2B11DC1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9F591F0-D75E-43C9-9A9A-2DC49B8D2B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1426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1B40D4E1-292E-4202-BA3E-42EBBFAA3F03}"/>
              </a:ext>
            </a:extLst>
          </p:cNvPr>
          <p:cNvGrpSpPr/>
          <p:nvPr userDrawn="1"/>
        </p:nvGrpSpPr>
        <p:grpSpPr>
          <a:xfrm>
            <a:off x="29" y="44624"/>
            <a:ext cx="7032075" cy="952751"/>
            <a:chOff x="-56253" y="99625"/>
            <a:chExt cx="8472598" cy="114792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A30D922-9CCE-4D2D-B132-78E460ADC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56253" y="99625"/>
              <a:ext cx="8472598" cy="1087392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2CE8C7D-1D6A-4CA0-8586-41D0A46D5869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D5944790-C5E5-48AF-8F47-E751B72C3C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876B7A14-C461-4231-B3A5-6BA7C32C10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CE578F1-B93E-4E48-9737-C6D911E7E2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  <p:sp>
        <p:nvSpPr>
          <p:cNvPr id="7" name="矩形 6"/>
          <p:cNvSpPr/>
          <p:nvPr userDrawn="1"/>
        </p:nvSpPr>
        <p:spPr>
          <a:xfrm>
            <a:off x="29" y="1067984"/>
            <a:ext cx="7752155" cy="6365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 flipV="1">
            <a:off x="29" y="1155844"/>
            <a:ext cx="6960067" cy="457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7F468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2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42AEF677-4181-425F-9461-C1C70362CE38}"/>
              </a:ext>
            </a:extLst>
          </p:cNvPr>
          <p:cNvGrpSpPr/>
          <p:nvPr userDrawn="1"/>
        </p:nvGrpSpPr>
        <p:grpSpPr>
          <a:xfrm>
            <a:off x="29" y="44624"/>
            <a:ext cx="7032075" cy="952751"/>
            <a:chOff x="-56253" y="99625"/>
            <a:chExt cx="8472598" cy="1147923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BB29267-8D1E-46C5-90B3-880559AB89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56253" y="99625"/>
              <a:ext cx="8472598" cy="1087392"/>
            </a:xfrm>
            <a:prstGeom prst="rect">
              <a:avLst/>
            </a:prstGeom>
          </p:spPr>
        </p:pic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A0441328-9548-44B8-99E8-792D7AAF5EB4}"/>
                </a:ext>
              </a:extLst>
            </p:cNvPr>
            <p:cNvGrpSpPr/>
            <p:nvPr userDrawn="1"/>
          </p:nvGrpSpPr>
          <p:grpSpPr>
            <a:xfrm>
              <a:off x="119336" y="165896"/>
              <a:ext cx="7651707" cy="1081652"/>
              <a:chOff x="94595" y="0"/>
              <a:chExt cx="6001405" cy="848364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68130686-3AAB-41B5-A163-746A1D5DA7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E31C21C0-CFE6-4444-A961-CDDF4D15A8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0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4ED932D6-F45C-4E21-A497-7388E9F56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62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3C5F24F-9B73-4539-A2EE-52EB1EAA0330}"/>
              </a:ext>
            </a:extLst>
          </p:cNvPr>
          <p:cNvGrpSpPr/>
          <p:nvPr userDrawn="1"/>
        </p:nvGrpSpPr>
        <p:grpSpPr>
          <a:xfrm>
            <a:off x="5515561" y="5805264"/>
            <a:ext cx="6672064" cy="1049872"/>
            <a:chOff x="-56252" y="71463"/>
            <a:chExt cx="8038839" cy="126493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8EDADCF-1A39-4C35-A6B1-BE98655C88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56252" y="71463"/>
              <a:ext cx="8038839" cy="1264939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B37B7D23-9C2F-4CC2-95DA-6EB86C71974E}"/>
                </a:ext>
              </a:extLst>
            </p:cNvPr>
            <p:cNvGrpSpPr/>
            <p:nvPr userDrawn="1"/>
          </p:nvGrpSpPr>
          <p:grpSpPr>
            <a:xfrm>
              <a:off x="119336" y="165895"/>
              <a:ext cx="7651707" cy="1081652"/>
              <a:chOff x="94595" y="-1"/>
              <a:chExt cx="6001405" cy="848364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C63ED644-00F8-4ED0-A566-A8BBBB42B0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DFFFE"/>
                  </a:clrFrom>
                  <a:clrTo>
                    <a:srgbClr val="FD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2" t="27855" r="66733" b="30349"/>
              <a:stretch/>
            </p:blipFill>
            <p:spPr>
              <a:xfrm>
                <a:off x="94595" y="47476"/>
                <a:ext cx="759077" cy="753412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9B96951-F4FB-4FA6-84A3-7997480E44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77" t="14469" r="18566" b="63632"/>
              <a:stretch/>
            </p:blipFill>
            <p:spPr>
              <a:xfrm>
                <a:off x="2280745" y="-1"/>
                <a:ext cx="3815255" cy="848364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7B11DE1-5210-4EEC-BB0E-F824C14CD4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98" t="27855" r="2323" b="30349"/>
              <a:stretch/>
            </p:blipFill>
            <p:spPr>
              <a:xfrm>
                <a:off x="933205" y="131391"/>
                <a:ext cx="1140574" cy="5812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4090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1122947" y="2272768"/>
            <a:ext cx="9946105" cy="1516272"/>
          </a:xfrm>
        </p:spPr>
        <p:txBody>
          <a:bodyPr/>
          <a:lstStyle/>
          <a:p>
            <a:pPr algn="ctr"/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保留声学听力的人工耳蜗使用者的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AECAP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记录</a:t>
            </a:r>
          </a:p>
        </p:txBody>
      </p:sp>
      <p:sp>
        <p:nvSpPr>
          <p:cNvPr id="3" name="内容占位符 2" title="意义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报告人： 尹续澜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zh-CN" sz="2000" dirty="0"/>
              <a:t>2023.12.18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6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10DCBEF-CF72-4AD9-B437-0F0B32BB81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2" t="24800" r="20344" b="4851"/>
          <a:stretch/>
        </p:blipFill>
        <p:spPr>
          <a:xfrm>
            <a:off x="5263999" y="2033464"/>
            <a:ext cx="6928001" cy="4824536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584176"/>
            <a:ext cx="7920880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2.2 </a:t>
            </a:r>
            <a:r>
              <a:rPr lang="zh-CN" altLang="en-US" dirty="0">
                <a:latin typeface="+mn-ea"/>
                <a:ea typeface="+mn-ea"/>
              </a:rPr>
              <a:t>实验结果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8FCA85-1BC7-42DB-989D-3D6304F1B66F}"/>
              </a:ext>
            </a:extLst>
          </p:cNvPr>
          <p:cNvSpPr txBox="1"/>
          <p:nvPr/>
        </p:nvSpPr>
        <p:spPr>
          <a:xfrm>
            <a:off x="9711633" y="251371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4D8049-0561-4440-AF1C-5CD6190403FA}"/>
              </a:ext>
            </a:extLst>
          </p:cNvPr>
          <p:cNvSpPr txBox="1"/>
          <p:nvPr/>
        </p:nvSpPr>
        <p:spPr>
          <a:xfrm>
            <a:off x="10200456" y="33265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相关实验简介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B0ED582-44E1-458C-B15D-CC40E2C25C6B}"/>
              </a:ext>
            </a:extLst>
          </p:cNvPr>
          <p:cNvCxnSpPr/>
          <p:nvPr/>
        </p:nvCxnSpPr>
        <p:spPr>
          <a:xfrm flipH="1">
            <a:off x="10007065" y="42078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2A70D066-6388-4954-9C6C-B24C47CEACBF}"/>
              </a:ext>
            </a:extLst>
          </p:cNvPr>
          <p:cNvGrpSpPr/>
          <p:nvPr/>
        </p:nvGrpSpPr>
        <p:grpSpPr>
          <a:xfrm>
            <a:off x="222911" y="2331639"/>
            <a:ext cx="237105" cy="4481737"/>
            <a:chOff x="4963830" y="1436696"/>
            <a:chExt cx="219075" cy="5413948"/>
          </a:xfrm>
        </p:grpSpPr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0EA4136C-FDFA-40C0-847C-F56ED4FA66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4468" y="1597204"/>
              <a:ext cx="3295" cy="5253440"/>
            </a:xfrm>
            <a:prstGeom prst="line">
              <a:avLst/>
            </a:prstGeom>
            <a:noFill/>
            <a:ln w="9525" cap="flat">
              <a:solidFill>
                <a:srgbClr val="660874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0E6F6B8-0B09-4309-AAE0-C45114D61B47}"/>
                </a:ext>
              </a:extLst>
            </p:cNvPr>
            <p:cNvSpPr/>
            <p:nvPr/>
          </p:nvSpPr>
          <p:spPr bwMode="auto">
            <a:xfrm>
              <a:off x="4963830" y="1436696"/>
              <a:ext cx="219075" cy="192088"/>
            </a:xfrm>
            <a:custGeom>
              <a:avLst/>
              <a:gdLst>
                <a:gd name="T0" fmla="*/ 208 w 416"/>
                <a:gd name="T1" fmla="*/ 361 h 361"/>
                <a:gd name="T2" fmla="*/ 312 w 416"/>
                <a:gd name="T3" fmla="*/ 181 h 361"/>
                <a:gd name="T4" fmla="*/ 416 w 416"/>
                <a:gd name="T5" fmla="*/ 0 h 361"/>
                <a:gd name="T6" fmla="*/ 208 w 416"/>
                <a:gd name="T7" fmla="*/ 0 h 361"/>
                <a:gd name="T8" fmla="*/ 0 w 416"/>
                <a:gd name="T9" fmla="*/ 0 h 361"/>
                <a:gd name="T10" fmla="*/ 104 w 416"/>
                <a:gd name="T11" fmla="*/ 181 h 361"/>
                <a:gd name="T12" fmla="*/ 208 w 416"/>
                <a:gd name="T13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361">
                  <a:moveTo>
                    <a:pt x="208" y="361"/>
                  </a:moveTo>
                  <a:lnTo>
                    <a:pt x="312" y="181"/>
                  </a:lnTo>
                  <a:lnTo>
                    <a:pt x="416" y="0"/>
                  </a:lnTo>
                  <a:lnTo>
                    <a:pt x="208" y="0"/>
                  </a:lnTo>
                  <a:lnTo>
                    <a:pt x="0" y="0"/>
                  </a:lnTo>
                  <a:lnTo>
                    <a:pt x="104" y="181"/>
                  </a:lnTo>
                  <a:lnTo>
                    <a:pt x="208" y="361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D44B4B-683B-42D3-8097-15C7C7417683}"/>
              </a:ext>
            </a:extLst>
          </p:cNvPr>
          <p:cNvGrpSpPr/>
          <p:nvPr/>
        </p:nvGrpSpPr>
        <p:grpSpPr>
          <a:xfrm>
            <a:off x="129334" y="2708920"/>
            <a:ext cx="437210" cy="352569"/>
            <a:chOff x="4870253" y="3429729"/>
            <a:chExt cx="403964" cy="40396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3091D1-000C-41FB-9777-929B539D9132}"/>
                </a:ext>
              </a:extLst>
            </p:cNvPr>
            <p:cNvSpPr/>
            <p:nvPr/>
          </p:nvSpPr>
          <p:spPr>
            <a:xfrm>
              <a:off x="4870253" y="3429729"/>
              <a:ext cx="403964" cy="403964"/>
            </a:xfrm>
            <a:prstGeom prst="ellipse">
              <a:avLst/>
            </a:prstGeom>
            <a:solidFill>
              <a:srgbClr val="F4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31B7974-9726-4BCD-9D3E-24892F2F7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9819" y="3471254"/>
              <a:ext cx="314696" cy="314696"/>
            </a:xfrm>
            <a:custGeom>
              <a:avLst/>
              <a:gdLst>
                <a:gd name="T0" fmla="*/ 948 w 948"/>
                <a:gd name="T1" fmla="*/ 787 h 933"/>
                <a:gd name="T2" fmla="*/ 0 w 948"/>
                <a:gd name="T3" fmla="*/ 787 h 933"/>
                <a:gd name="T4" fmla="*/ 77 w 948"/>
                <a:gd name="T5" fmla="*/ 730 h 933"/>
                <a:gd name="T6" fmla="*/ 871 w 948"/>
                <a:gd name="T7" fmla="*/ 730 h 933"/>
                <a:gd name="T8" fmla="*/ 241 w 948"/>
                <a:gd name="T9" fmla="*/ 32 h 933"/>
                <a:gd name="T10" fmla="*/ 328 w 948"/>
                <a:gd name="T11" fmla="*/ 118 h 933"/>
                <a:gd name="T12" fmla="*/ 155 w 948"/>
                <a:gd name="T13" fmla="*/ 118 h 933"/>
                <a:gd name="T14" fmla="*/ 706 w 948"/>
                <a:gd name="T15" fmla="*/ 32 h 933"/>
                <a:gd name="T16" fmla="*/ 620 w 948"/>
                <a:gd name="T17" fmla="*/ 118 h 933"/>
                <a:gd name="T18" fmla="*/ 792 w 948"/>
                <a:gd name="T19" fmla="*/ 118 h 933"/>
                <a:gd name="T20" fmla="*/ 621 w 948"/>
                <a:gd name="T21" fmla="*/ 528 h 933"/>
                <a:gd name="T22" fmla="*/ 621 w 948"/>
                <a:gd name="T23" fmla="*/ 755 h 933"/>
                <a:gd name="T24" fmla="*/ 706 w 948"/>
                <a:gd name="T25" fmla="*/ 596 h 933"/>
                <a:gd name="T26" fmla="*/ 796 w 948"/>
                <a:gd name="T27" fmla="*/ 755 h 933"/>
                <a:gd name="T28" fmla="*/ 840 w 948"/>
                <a:gd name="T29" fmla="*/ 431 h 933"/>
                <a:gd name="T30" fmla="*/ 759 w 948"/>
                <a:gd name="T31" fmla="*/ 220 h 933"/>
                <a:gd name="T32" fmla="*/ 639 w 948"/>
                <a:gd name="T33" fmla="*/ 222 h 933"/>
                <a:gd name="T34" fmla="*/ 660 w 948"/>
                <a:gd name="T35" fmla="*/ 434 h 933"/>
                <a:gd name="T36" fmla="*/ 476 w 948"/>
                <a:gd name="T37" fmla="*/ 0 h 933"/>
                <a:gd name="T38" fmla="*/ 569 w 948"/>
                <a:gd name="T39" fmla="*/ 94 h 933"/>
                <a:gd name="T40" fmla="*/ 382 w 948"/>
                <a:gd name="T41" fmla="*/ 94 h 933"/>
                <a:gd name="T42" fmla="*/ 568 w 948"/>
                <a:gd name="T43" fmla="*/ 513 h 933"/>
                <a:gd name="T44" fmla="*/ 617 w 948"/>
                <a:gd name="T45" fmla="*/ 434 h 933"/>
                <a:gd name="T46" fmla="*/ 528 w 948"/>
                <a:gd name="T47" fmla="*/ 205 h 933"/>
                <a:gd name="T48" fmla="*/ 329 w 948"/>
                <a:gd name="T49" fmla="*/ 294 h 933"/>
                <a:gd name="T50" fmla="*/ 377 w 948"/>
                <a:gd name="T51" fmla="*/ 513 h 933"/>
                <a:gd name="T52" fmla="*/ 449 w 948"/>
                <a:gd name="T53" fmla="*/ 787 h 933"/>
                <a:gd name="T54" fmla="*/ 502 w 948"/>
                <a:gd name="T55" fmla="*/ 787 h 933"/>
                <a:gd name="T56" fmla="*/ 568 w 948"/>
                <a:gd name="T57" fmla="*/ 513 h 933"/>
                <a:gd name="T58" fmla="*/ 327 w 948"/>
                <a:gd name="T59" fmla="*/ 528 h 933"/>
                <a:gd name="T60" fmla="*/ 287 w 948"/>
                <a:gd name="T61" fmla="*/ 294 h 933"/>
                <a:gd name="T62" fmla="*/ 289 w 948"/>
                <a:gd name="T63" fmla="*/ 220 h 933"/>
                <a:gd name="T64" fmla="*/ 107 w 948"/>
                <a:gd name="T65" fmla="*/ 302 h 933"/>
                <a:gd name="T66" fmla="*/ 151 w 948"/>
                <a:gd name="T67" fmla="*/ 503 h 933"/>
                <a:gd name="T68" fmla="*/ 217 w 948"/>
                <a:gd name="T69" fmla="*/ 755 h 933"/>
                <a:gd name="T70" fmla="*/ 266 w 948"/>
                <a:gd name="T71" fmla="*/ 755 h 933"/>
                <a:gd name="T72" fmla="*/ 327 w 948"/>
                <a:gd name="T73" fmla="*/ 52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8" h="933">
                  <a:moveTo>
                    <a:pt x="848" y="697"/>
                  </a:moveTo>
                  <a:cubicBezTo>
                    <a:pt x="911" y="721"/>
                    <a:pt x="948" y="753"/>
                    <a:pt x="948" y="787"/>
                  </a:cubicBezTo>
                  <a:cubicBezTo>
                    <a:pt x="948" y="867"/>
                    <a:pt x="736" y="933"/>
                    <a:pt x="474" y="933"/>
                  </a:cubicBezTo>
                  <a:cubicBezTo>
                    <a:pt x="212" y="933"/>
                    <a:pt x="0" y="867"/>
                    <a:pt x="0" y="787"/>
                  </a:cubicBezTo>
                  <a:cubicBezTo>
                    <a:pt x="0" y="753"/>
                    <a:pt x="38" y="721"/>
                    <a:pt x="101" y="697"/>
                  </a:cubicBezTo>
                  <a:cubicBezTo>
                    <a:pt x="86" y="707"/>
                    <a:pt x="77" y="718"/>
                    <a:pt x="77" y="730"/>
                  </a:cubicBezTo>
                  <a:cubicBezTo>
                    <a:pt x="77" y="785"/>
                    <a:pt x="255" y="829"/>
                    <a:pt x="474" y="829"/>
                  </a:cubicBezTo>
                  <a:cubicBezTo>
                    <a:pt x="694" y="829"/>
                    <a:pt x="871" y="785"/>
                    <a:pt x="871" y="730"/>
                  </a:cubicBezTo>
                  <a:cubicBezTo>
                    <a:pt x="871" y="718"/>
                    <a:pt x="863" y="707"/>
                    <a:pt x="848" y="697"/>
                  </a:cubicBezTo>
                  <a:close/>
                  <a:moveTo>
                    <a:pt x="241" y="32"/>
                  </a:moveTo>
                  <a:lnTo>
                    <a:pt x="241" y="32"/>
                  </a:lnTo>
                  <a:cubicBezTo>
                    <a:pt x="289" y="32"/>
                    <a:pt x="328" y="71"/>
                    <a:pt x="328" y="118"/>
                  </a:cubicBezTo>
                  <a:cubicBezTo>
                    <a:pt x="328" y="166"/>
                    <a:pt x="289" y="204"/>
                    <a:pt x="241" y="204"/>
                  </a:cubicBezTo>
                  <a:cubicBezTo>
                    <a:pt x="194" y="204"/>
                    <a:pt x="155" y="166"/>
                    <a:pt x="155" y="118"/>
                  </a:cubicBezTo>
                  <a:cubicBezTo>
                    <a:pt x="155" y="71"/>
                    <a:pt x="194" y="32"/>
                    <a:pt x="241" y="32"/>
                  </a:cubicBezTo>
                  <a:close/>
                  <a:moveTo>
                    <a:pt x="706" y="32"/>
                  </a:moveTo>
                  <a:lnTo>
                    <a:pt x="706" y="32"/>
                  </a:lnTo>
                  <a:cubicBezTo>
                    <a:pt x="658" y="32"/>
                    <a:pt x="620" y="71"/>
                    <a:pt x="620" y="118"/>
                  </a:cubicBezTo>
                  <a:cubicBezTo>
                    <a:pt x="620" y="166"/>
                    <a:pt x="658" y="204"/>
                    <a:pt x="706" y="204"/>
                  </a:cubicBezTo>
                  <a:cubicBezTo>
                    <a:pt x="753" y="204"/>
                    <a:pt x="792" y="166"/>
                    <a:pt x="792" y="118"/>
                  </a:cubicBezTo>
                  <a:cubicBezTo>
                    <a:pt x="792" y="71"/>
                    <a:pt x="753" y="32"/>
                    <a:pt x="706" y="32"/>
                  </a:cubicBezTo>
                  <a:close/>
                  <a:moveTo>
                    <a:pt x="621" y="528"/>
                  </a:moveTo>
                  <a:lnTo>
                    <a:pt x="621" y="528"/>
                  </a:lnTo>
                  <a:lnTo>
                    <a:pt x="621" y="755"/>
                  </a:lnTo>
                  <a:lnTo>
                    <a:pt x="681" y="755"/>
                  </a:lnTo>
                  <a:lnTo>
                    <a:pt x="706" y="596"/>
                  </a:lnTo>
                  <a:lnTo>
                    <a:pt x="730" y="755"/>
                  </a:lnTo>
                  <a:lnTo>
                    <a:pt x="796" y="755"/>
                  </a:lnTo>
                  <a:lnTo>
                    <a:pt x="796" y="503"/>
                  </a:lnTo>
                  <a:cubicBezTo>
                    <a:pt x="822" y="490"/>
                    <a:pt x="840" y="462"/>
                    <a:pt x="840" y="431"/>
                  </a:cubicBezTo>
                  <a:lnTo>
                    <a:pt x="840" y="302"/>
                  </a:lnTo>
                  <a:cubicBezTo>
                    <a:pt x="840" y="257"/>
                    <a:pt x="804" y="220"/>
                    <a:pt x="759" y="220"/>
                  </a:cubicBezTo>
                  <a:lnTo>
                    <a:pt x="658" y="220"/>
                  </a:lnTo>
                  <a:cubicBezTo>
                    <a:pt x="651" y="220"/>
                    <a:pt x="645" y="221"/>
                    <a:pt x="639" y="222"/>
                  </a:cubicBezTo>
                  <a:cubicBezTo>
                    <a:pt x="652" y="243"/>
                    <a:pt x="660" y="268"/>
                    <a:pt x="660" y="294"/>
                  </a:cubicBezTo>
                  <a:lnTo>
                    <a:pt x="660" y="434"/>
                  </a:lnTo>
                  <a:cubicBezTo>
                    <a:pt x="660" y="470"/>
                    <a:pt x="645" y="504"/>
                    <a:pt x="621" y="528"/>
                  </a:cubicBezTo>
                  <a:close/>
                  <a:moveTo>
                    <a:pt x="476" y="0"/>
                  </a:moveTo>
                  <a:lnTo>
                    <a:pt x="476" y="0"/>
                  </a:lnTo>
                  <a:cubicBezTo>
                    <a:pt x="528" y="0"/>
                    <a:pt x="569" y="42"/>
                    <a:pt x="569" y="94"/>
                  </a:cubicBezTo>
                  <a:cubicBezTo>
                    <a:pt x="569" y="146"/>
                    <a:pt x="528" y="188"/>
                    <a:pt x="476" y="188"/>
                  </a:cubicBezTo>
                  <a:cubicBezTo>
                    <a:pt x="424" y="188"/>
                    <a:pt x="382" y="146"/>
                    <a:pt x="382" y="94"/>
                  </a:cubicBezTo>
                  <a:cubicBezTo>
                    <a:pt x="382" y="42"/>
                    <a:pt x="424" y="0"/>
                    <a:pt x="476" y="0"/>
                  </a:cubicBezTo>
                  <a:close/>
                  <a:moveTo>
                    <a:pt x="568" y="513"/>
                  </a:moveTo>
                  <a:lnTo>
                    <a:pt x="568" y="513"/>
                  </a:lnTo>
                  <a:cubicBezTo>
                    <a:pt x="597" y="498"/>
                    <a:pt x="617" y="468"/>
                    <a:pt x="617" y="434"/>
                  </a:cubicBezTo>
                  <a:lnTo>
                    <a:pt x="617" y="294"/>
                  </a:lnTo>
                  <a:cubicBezTo>
                    <a:pt x="617" y="245"/>
                    <a:pt x="577" y="205"/>
                    <a:pt x="528" y="205"/>
                  </a:cubicBezTo>
                  <a:lnTo>
                    <a:pt x="418" y="205"/>
                  </a:lnTo>
                  <a:cubicBezTo>
                    <a:pt x="369" y="205"/>
                    <a:pt x="329" y="245"/>
                    <a:pt x="329" y="294"/>
                  </a:cubicBezTo>
                  <a:lnTo>
                    <a:pt x="329" y="434"/>
                  </a:lnTo>
                  <a:cubicBezTo>
                    <a:pt x="329" y="468"/>
                    <a:pt x="349" y="498"/>
                    <a:pt x="377" y="513"/>
                  </a:cubicBezTo>
                  <a:lnTo>
                    <a:pt x="377" y="787"/>
                  </a:lnTo>
                  <a:lnTo>
                    <a:pt x="449" y="787"/>
                  </a:lnTo>
                  <a:lnTo>
                    <a:pt x="476" y="614"/>
                  </a:lnTo>
                  <a:lnTo>
                    <a:pt x="502" y="787"/>
                  </a:lnTo>
                  <a:lnTo>
                    <a:pt x="568" y="787"/>
                  </a:lnTo>
                  <a:lnTo>
                    <a:pt x="568" y="513"/>
                  </a:lnTo>
                  <a:close/>
                  <a:moveTo>
                    <a:pt x="327" y="528"/>
                  </a:moveTo>
                  <a:lnTo>
                    <a:pt x="327" y="528"/>
                  </a:lnTo>
                  <a:cubicBezTo>
                    <a:pt x="302" y="504"/>
                    <a:pt x="287" y="470"/>
                    <a:pt x="287" y="434"/>
                  </a:cubicBezTo>
                  <a:lnTo>
                    <a:pt x="287" y="294"/>
                  </a:lnTo>
                  <a:cubicBezTo>
                    <a:pt x="287" y="268"/>
                    <a:pt x="295" y="243"/>
                    <a:pt x="308" y="222"/>
                  </a:cubicBezTo>
                  <a:cubicBezTo>
                    <a:pt x="302" y="221"/>
                    <a:pt x="296" y="220"/>
                    <a:pt x="289" y="220"/>
                  </a:cubicBezTo>
                  <a:lnTo>
                    <a:pt x="189" y="220"/>
                  </a:lnTo>
                  <a:cubicBezTo>
                    <a:pt x="144" y="220"/>
                    <a:pt x="107" y="257"/>
                    <a:pt x="107" y="302"/>
                  </a:cubicBezTo>
                  <a:lnTo>
                    <a:pt x="107" y="431"/>
                  </a:lnTo>
                  <a:cubicBezTo>
                    <a:pt x="107" y="462"/>
                    <a:pt x="125" y="490"/>
                    <a:pt x="151" y="503"/>
                  </a:cubicBezTo>
                  <a:lnTo>
                    <a:pt x="151" y="755"/>
                  </a:lnTo>
                  <a:lnTo>
                    <a:pt x="217" y="755"/>
                  </a:lnTo>
                  <a:lnTo>
                    <a:pt x="242" y="596"/>
                  </a:lnTo>
                  <a:lnTo>
                    <a:pt x="266" y="755"/>
                  </a:lnTo>
                  <a:lnTo>
                    <a:pt x="327" y="755"/>
                  </a:lnTo>
                  <a:lnTo>
                    <a:pt x="327" y="528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5021DD8-48B3-4EE0-AF51-DB5B60E51613}"/>
              </a:ext>
            </a:extLst>
          </p:cNvPr>
          <p:cNvSpPr txBox="1"/>
          <p:nvPr/>
        </p:nvSpPr>
        <p:spPr>
          <a:xfrm>
            <a:off x="597268" y="2490652"/>
            <a:ext cx="4638921" cy="9572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2.2.4</a:t>
            </a:r>
            <a:r>
              <a:rPr lang="zh-CN" altLang="en-US" sz="2000" b="1" dirty="0"/>
              <a:t>  </a:t>
            </a:r>
            <a:r>
              <a:rPr lang="en-US" altLang="zh-CN" sz="2000" b="1" dirty="0"/>
              <a:t>AECAP</a:t>
            </a:r>
            <a:r>
              <a:rPr lang="zh-CN" altLang="en-US" sz="2000" b="1" dirty="0"/>
              <a:t>信号与残留听力之间的关系：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7F7042-FA9A-4057-A6DF-68589120BF06}"/>
              </a:ext>
            </a:extLst>
          </p:cNvPr>
          <p:cNvSpPr txBox="1"/>
          <p:nvPr/>
        </p:nvSpPr>
        <p:spPr>
          <a:xfrm>
            <a:off x="574326" y="3429000"/>
            <a:ext cx="4722454" cy="253152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/>
              <a:t>高频下的残余听觉状态对保留听觉的</a:t>
            </a:r>
            <a:r>
              <a:rPr lang="en-US" altLang="zh-CN" b="1" dirty="0"/>
              <a:t>CI</a:t>
            </a:r>
            <a:r>
              <a:rPr lang="zh-CN" altLang="en-US" b="1" dirty="0"/>
              <a:t>用户的</a:t>
            </a:r>
            <a:r>
              <a:rPr lang="en-US" altLang="zh-CN" b="1" dirty="0"/>
              <a:t>CAP</a:t>
            </a:r>
            <a:r>
              <a:rPr lang="zh-CN" altLang="en-US" b="1" dirty="0"/>
              <a:t>响应有显著影响。</a:t>
            </a:r>
            <a:endParaRPr lang="en-US" altLang="zh-CN" b="1" dirty="0"/>
          </a:p>
          <a:p>
            <a:pPr indent="457200">
              <a:lnSpc>
                <a:spcPct val="150000"/>
              </a:lnSpc>
            </a:pPr>
            <a:r>
              <a:rPr lang="zh-CN" altLang="en-US" b="1" dirty="0"/>
              <a:t>高频下听力更强的受试者啁啾刺激倾向于唤起更大的</a:t>
            </a:r>
            <a:r>
              <a:rPr lang="en-US" altLang="zh-CN" b="1" dirty="0"/>
              <a:t>CAP</a:t>
            </a:r>
            <a:r>
              <a:rPr lang="zh-CN" altLang="en-US" b="1" dirty="0"/>
              <a:t>振幅。</a:t>
            </a:r>
            <a:endParaRPr lang="en-US" altLang="zh-CN" b="1" dirty="0"/>
          </a:p>
          <a:p>
            <a:pPr indent="457200">
              <a:lnSpc>
                <a:spcPct val="150000"/>
              </a:lnSpc>
            </a:pPr>
            <a:r>
              <a:rPr lang="zh-CN" altLang="en-US" b="1" dirty="0"/>
              <a:t>但使用</a:t>
            </a:r>
            <a:r>
              <a:rPr lang="en-US" altLang="zh-CN" b="1" dirty="0"/>
              <a:t>CAP</a:t>
            </a:r>
            <a:r>
              <a:rPr lang="zh-CN" altLang="en-US" b="1" dirty="0"/>
              <a:t>啁啾或短时脉冲刺激的</a:t>
            </a:r>
            <a:r>
              <a:rPr lang="en-US" altLang="zh-CN" b="1" dirty="0"/>
              <a:t>CAP</a:t>
            </a:r>
            <a:r>
              <a:rPr lang="zh-CN" altLang="en-US" b="1" dirty="0"/>
              <a:t>响应不一定能预测低频下残余听力的状态 。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62903282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E4F6D20-FA5F-4490-BEE8-342A930AB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0" t="27951" r="18726" b="3665"/>
          <a:stretch/>
        </p:blipFill>
        <p:spPr>
          <a:xfrm>
            <a:off x="4616858" y="1196752"/>
            <a:ext cx="5370404" cy="3432432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584176"/>
            <a:ext cx="2880320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2.2 </a:t>
            </a:r>
            <a:r>
              <a:rPr lang="zh-CN" altLang="en-US" dirty="0">
                <a:latin typeface="+mn-ea"/>
                <a:ea typeface="+mn-ea"/>
              </a:rPr>
              <a:t>实验结果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8FCA85-1BC7-42DB-989D-3D6304F1B66F}"/>
              </a:ext>
            </a:extLst>
          </p:cNvPr>
          <p:cNvSpPr txBox="1"/>
          <p:nvPr/>
        </p:nvSpPr>
        <p:spPr>
          <a:xfrm>
            <a:off x="9711633" y="251371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4D8049-0561-4440-AF1C-5CD6190403FA}"/>
              </a:ext>
            </a:extLst>
          </p:cNvPr>
          <p:cNvSpPr txBox="1"/>
          <p:nvPr/>
        </p:nvSpPr>
        <p:spPr>
          <a:xfrm>
            <a:off x="10200456" y="33265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相关实验简介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B0ED582-44E1-458C-B15D-CC40E2C25C6B}"/>
              </a:ext>
            </a:extLst>
          </p:cNvPr>
          <p:cNvCxnSpPr/>
          <p:nvPr/>
        </p:nvCxnSpPr>
        <p:spPr>
          <a:xfrm flipH="1">
            <a:off x="10007065" y="42078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2A70D066-6388-4954-9C6C-B24C47CEACBF}"/>
              </a:ext>
            </a:extLst>
          </p:cNvPr>
          <p:cNvGrpSpPr/>
          <p:nvPr/>
        </p:nvGrpSpPr>
        <p:grpSpPr>
          <a:xfrm>
            <a:off x="212913" y="1988841"/>
            <a:ext cx="237105" cy="4824536"/>
            <a:chOff x="4963830" y="1436696"/>
            <a:chExt cx="219075" cy="5413948"/>
          </a:xfrm>
        </p:grpSpPr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0EA4136C-FDFA-40C0-847C-F56ED4FA66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4468" y="1597204"/>
              <a:ext cx="3295" cy="5253440"/>
            </a:xfrm>
            <a:prstGeom prst="line">
              <a:avLst/>
            </a:prstGeom>
            <a:noFill/>
            <a:ln w="9525" cap="flat">
              <a:solidFill>
                <a:srgbClr val="660874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0E6F6B8-0B09-4309-AAE0-C45114D61B47}"/>
                </a:ext>
              </a:extLst>
            </p:cNvPr>
            <p:cNvSpPr/>
            <p:nvPr/>
          </p:nvSpPr>
          <p:spPr bwMode="auto">
            <a:xfrm>
              <a:off x="4963830" y="1436696"/>
              <a:ext cx="219075" cy="192088"/>
            </a:xfrm>
            <a:custGeom>
              <a:avLst/>
              <a:gdLst>
                <a:gd name="T0" fmla="*/ 208 w 416"/>
                <a:gd name="T1" fmla="*/ 361 h 361"/>
                <a:gd name="T2" fmla="*/ 312 w 416"/>
                <a:gd name="T3" fmla="*/ 181 h 361"/>
                <a:gd name="T4" fmla="*/ 416 w 416"/>
                <a:gd name="T5" fmla="*/ 0 h 361"/>
                <a:gd name="T6" fmla="*/ 208 w 416"/>
                <a:gd name="T7" fmla="*/ 0 h 361"/>
                <a:gd name="T8" fmla="*/ 0 w 416"/>
                <a:gd name="T9" fmla="*/ 0 h 361"/>
                <a:gd name="T10" fmla="*/ 104 w 416"/>
                <a:gd name="T11" fmla="*/ 181 h 361"/>
                <a:gd name="T12" fmla="*/ 208 w 416"/>
                <a:gd name="T13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361">
                  <a:moveTo>
                    <a:pt x="208" y="361"/>
                  </a:moveTo>
                  <a:lnTo>
                    <a:pt x="312" y="181"/>
                  </a:lnTo>
                  <a:lnTo>
                    <a:pt x="416" y="0"/>
                  </a:lnTo>
                  <a:lnTo>
                    <a:pt x="208" y="0"/>
                  </a:lnTo>
                  <a:lnTo>
                    <a:pt x="0" y="0"/>
                  </a:lnTo>
                  <a:lnTo>
                    <a:pt x="104" y="181"/>
                  </a:lnTo>
                  <a:lnTo>
                    <a:pt x="208" y="361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D44B4B-683B-42D3-8097-15C7C7417683}"/>
              </a:ext>
            </a:extLst>
          </p:cNvPr>
          <p:cNvGrpSpPr/>
          <p:nvPr/>
        </p:nvGrpSpPr>
        <p:grpSpPr>
          <a:xfrm>
            <a:off x="76366" y="2523329"/>
            <a:ext cx="437210" cy="352569"/>
            <a:chOff x="4870253" y="3429729"/>
            <a:chExt cx="403964" cy="40396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3091D1-000C-41FB-9777-929B539D9132}"/>
                </a:ext>
              </a:extLst>
            </p:cNvPr>
            <p:cNvSpPr/>
            <p:nvPr/>
          </p:nvSpPr>
          <p:spPr>
            <a:xfrm>
              <a:off x="4870253" y="3429729"/>
              <a:ext cx="403964" cy="403964"/>
            </a:xfrm>
            <a:prstGeom prst="ellipse">
              <a:avLst/>
            </a:prstGeom>
            <a:solidFill>
              <a:srgbClr val="F4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31B7974-9726-4BCD-9D3E-24892F2F7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9819" y="3471254"/>
              <a:ext cx="314696" cy="314696"/>
            </a:xfrm>
            <a:custGeom>
              <a:avLst/>
              <a:gdLst>
                <a:gd name="T0" fmla="*/ 948 w 948"/>
                <a:gd name="T1" fmla="*/ 787 h 933"/>
                <a:gd name="T2" fmla="*/ 0 w 948"/>
                <a:gd name="T3" fmla="*/ 787 h 933"/>
                <a:gd name="T4" fmla="*/ 77 w 948"/>
                <a:gd name="T5" fmla="*/ 730 h 933"/>
                <a:gd name="T6" fmla="*/ 871 w 948"/>
                <a:gd name="T7" fmla="*/ 730 h 933"/>
                <a:gd name="T8" fmla="*/ 241 w 948"/>
                <a:gd name="T9" fmla="*/ 32 h 933"/>
                <a:gd name="T10" fmla="*/ 328 w 948"/>
                <a:gd name="T11" fmla="*/ 118 h 933"/>
                <a:gd name="T12" fmla="*/ 155 w 948"/>
                <a:gd name="T13" fmla="*/ 118 h 933"/>
                <a:gd name="T14" fmla="*/ 706 w 948"/>
                <a:gd name="T15" fmla="*/ 32 h 933"/>
                <a:gd name="T16" fmla="*/ 620 w 948"/>
                <a:gd name="T17" fmla="*/ 118 h 933"/>
                <a:gd name="T18" fmla="*/ 792 w 948"/>
                <a:gd name="T19" fmla="*/ 118 h 933"/>
                <a:gd name="T20" fmla="*/ 621 w 948"/>
                <a:gd name="T21" fmla="*/ 528 h 933"/>
                <a:gd name="T22" fmla="*/ 621 w 948"/>
                <a:gd name="T23" fmla="*/ 755 h 933"/>
                <a:gd name="T24" fmla="*/ 706 w 948"/>
                <a:gd name="T25" fmla="*/ 596 h 933"/>
                <a:gd name="T26" fmla="*/ 796 w 948"/>
                <a:gd name="T27" fmla="*/ 755 h 933"/>
                <a:gd name="T28" fmla="*/ 840 w 948"/>
                <a:gd name="T29" fmla="*/ 431 h 933"/>
                <a:gd name="T30" fmla="*/ 759 w 948"/>
                <a:gd name="T31" fmla="*/ 220 h 933"/>
                <a:gd name="T32" fmla="*/ 639 w 948"/>
                <a:gd name="T33" fmla="*/ 222 h 933"/>
                <a:gd name="T34" fmla="*/ 660 w 948"/>
                <a:gd name="T35" fmla="*/ 434 h 933"/>
                <a:gd name="T36" fmla="*/ 476 w 948"/>
                <a:gd name="T37" fmla="*/ 0 h 933"/>
                <a:gd name="T38" fmla="*/ 569 w 948"/>
                <a:gd name="T39" fmla="*/ 94 h 933"/>
                <a:gd name="T40" fmla="*/ 382 w 948"/>
                <a:gd name="T41" fmla="*/ 94 h 933"/>
                <a:gd name="T42" fmla="*/ 568 w 948"/>
                <a:gd name="T43" fmla="*/ 513 h 933"/>
                <a:gd name="T44" fmla="*/ 617 w 948"/>
                <a:gd name="T45" fmla="*/ 434 h 933"/>
                <a:gd name="T46" fmla="*/ 528 w 948"/>
                <a:gd name="T47" fmla="*/ 205 h 933"/>
                <a:gd name="T48" fmla="*/ 329 w 948"/>
                <a:gd name="T49" fmla="*/ 294 h 933"/>
                <a:gd name="T50" fmla="*/ 377 w 948"/>
                <a:gd name="T51" fmla="*/ 513 h 933"/>
                <a:gd name="T52" fmla="*/ 449 w 948"/>
                <a:gd name="T53" fmla="*/ 787 h 933"/>
                <a:gd name="T54" fmla="*/ 502 w 948"/>
                <a:gd name="T55" fmla="*/ 787 h 933"/>
                <a:gd name="T56" fmla="*/ 568 w 948"/>
                <a:gd name="T57" fmla="*/ 513 h 933"/>
                <a:gd name="T58" fmla="*/ 327 w 948"/>
                <a:gd name="T59" fmla="*/ 528 h 933"/>
                <a:gd name="T60" fmla="*/ 287 w 948"/>
                <a:gd name="T61" fmla="*/ 294 h 933"/>
                <a:gd name="T62" fmla="*/ 289 w 948"/>
                <a:gd name="T63" fmla="*/ 220 h 933"/>
                <a:gd name="T64" fmla="*/ 107 w 948"/>
                <a:gd name="T65" fmla="*/ 302 h 933"/>
                <a:gd name="T66" fmla="*/ 151 w 948"/>
                <a:gd name="T67" fmla="*/ 503 h 933"/>
                <a:gd name="T68" fmla="*/ 217 w 948"/>
                <a:gd name="T69" fmla="*/ 755 h 933"/>
                <a:gd name="T70" fmla="*/ 266 w 948"/>
                <a:gd name="T71" fmla="*/ 755 h 933"/>
                <a:gd name="T72" fmla="*/ 327 w 948"/>
                <a:gd name="T73" fmla="*/ 52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8" h="933">
                  <a:moveTo>
                    <a:pt x="848" y="697"/>
                  </a:moveTo>
                  <a:cubicBezTo>
                    <a:pt x="911" y="721"/>
                    <a:pt x="948" y="753"/>
                    <a:pt x="948" y="787"/>
                  </a:cubicBezTo>
                  <a:cubicBezTo>
                    <a:pt x="948" y="867"/>
                    <a:pt x="736" y="933"/>
                    <a:pt x="474" y="933"/>
                  </a:cubicBezTo>
                  <a:cubicBezTo>
                    <a:pt x="212" y="933"/>
                    <a:pt x="0" y="867"/>
                    <a:pt x="0" y="787"/>
                  </a:cubicBezTo>
                  <a:cubicBezTo>
                    <a:pt x="0" y="753"/>
                    <a:pt x="38" y="721"/>
                    <a:pt x="101" y="697"/>
                  </a:cubicBezTo>
                  <a:cubicBezTo>
                    <a:pt x="86" y="707"/>
                    <a:pt x="77" y="718"/>
                    <a:pt x="77" y="730"/>
                  </a:cubicBezTo>
                  <a:cubicBezTo>
                    <a:pt x="77" y="785"/>
                    <a:pt x="255" y="829"/>
                    <a:pt x="474" y="829"/>
                  </a:cubicBezTo>
                  <a:cubicBezTo>
                    <a:pt x="694" y="829"/>
                    <a:pt x="871" y="785"/>
                    <a:pt x="871" y="730"/>
                  </a:cubicBezTo>
                  <a:cubicBezTo>
                    <a:pt x="871" y="718"/>
                    <a:pt x="863" y="707"/>
                    <a:pt x="848" y="697"/>
                  </a:cubicBezTo>
                  <a:close/>
                  <a:moveTo>
                    <a:pt x="241" y="32"/>
                  </a:moveTo>
                  <a:lnTo>
                    <a:pt x="241" y="32"/>
                  </a:lnTo>
                  <a:cubicBezTo>
                    <a:pt x="289" y="32"/>
                    <a:pt x="328" y="71"/>
                    <a:pt x="328" y="118"/>
                  </a:cubicBezTo>
                  <a:cubicBezTo>
                    <a:pt x="328" y="166"/>
                    <a:pt x="289" y="204"/>
                    <a:pt x="241" y="204"/>
                  </a:cubicBezTo>
                  <a:cubicBezTo>
                    <a:pt x="194" y="204"/>
                    <a:pt x="155" y="166"/>
                    <a:pt x="155" y="118"/>
                  </a:cubicBezTo>
                  <a:cubicBezTo>
                    <a:pt x="155" y="71"/>
                    <a:pt x="194" y="32"/>
                    <a:pt x="241" y="32"/>
                  </a:cubicBezTo>
                  <a:close/>
                  <a:moveTo>
                    <a:pt x="706" y="32"/>
                  </a:moveTo>
                  <a:lnTo>
                    <a:pt x="706" y="32"/>
                  </a:lnTo>
                  <a:cubicBezTo>
                    <a:pt x="658" y="32"/>
                    <a:pt x="620" y="71"/>
                    <a:pt x="620" y="118"/>
                  </a:cubicBezTo>
                  <a:cubicBezTo>
                    <a:pt x="620" y="166"/>
                    <a:pt x="658" y="204"/>
                    <a:pt x="706" y="204"/>
                  </a:cubicBezTo>
                  <a:cubicBezTo>
                    <a:pt x="753" y="204"/>
                    <a:pt x="792" y="166"/>
                    <a:pt x="792" y="118"/>
                  </a:cubicBezTo>
                  <a:cubicBezTo>
                    <a:pt x="792" y="71"/>
                    <a:pt x="753" y="32"/>
                    <a:pt x="706" y="32"/>
                  </a:cubicBezTo>
                  <a:close/>
                  <a:moveTo>
                    <a:pt x="621" y="528"/>
                  </a:moveTo>
                  <a:lnTo>
                    <a:pt x="621" y="528"/>
                  </a:lnTo>
                  <a:lnTo>
                    <a:pt x="621" y="755"/>
                  </a:lnTo>
                  <a:lnTo>
                    <a:pt x="681" y="755"/>
                  </a:lnTo>
                  <a:lnTo>
                    <a:pt x="706" y="596"/>
                  </a:lnTo>
                  <a:lnTo>
                    <a:pt x="730" y="755"/>
                  </a:lnTo>
                  <a:lnTo>
                    <a:pt x="796" y="755"/>
                  </a:lnTo>
                  <a:lnTo>
                    <a:pt x="796" y="503"/>
                  </a:lnTo>
                  <a:cubicBezTo>
                    <a:pt x="822" y="490"/>
                    <a:pt x="840" y="462"/>
                    <a:pt x="840" y="431"/>
                  </a:cubicBezTo>
                  <a:lnTo>
                    <a:pt x="840" y="302"/>
                  </a:lnTo>
                  <a:cubicBezTo>
                    <a:pt x="840" y="257"/>
                    <a:pt x="804" y="220"/>
                    <a:pt x="759" y="220"/>
                  </a:cubicBezTo>
                  <a:lnTo>
                    <a:pt x="658" y="220"/>
                  </a:lnTo>
                  <a:cubicBezTo>
                    <a:pt x="651" y="220"/>
                    <a:pt x="645" y="221"/>
                    <a:pt x="639" y="222"/>
                  </a:cubicBezTo>
                  <a:cubicBezTo>
                    <a:pt x="652" y="243"/>
                    <a:pt x="660" y="268"/>
                    <a:pt x="660" y="294"/>
                  </a:cubicBezTo>
                  <a:lnTo>
                    <a:pt x="660" y="434"/>
                  </a:lnTo>
                  <a:cubicBezTo>
                    <a:pt x="660" y="470"/>
                    <a:pt x="645" y="504"/>
                    <a:pt x="621" y="528"/>
                  </a:cubicBezTo>
                  <a:close/>
                  <a:moveTo>
                    <a:pt x="476" y="0"/>
                  </a:moveTo>
                  <a:lnTo>
                    <a:pt x="476" y="0"/>
                  </a:lnTo>
                  <a:cubicBezTo>
                    <a:pt x="528" y="0"/>
                    <a:pt x="569" y="42"/>
                    <a:pt x="569" y="94"/>
                  </a:cubicBezTo>
                  <a:cubicBezTo>
                    <a:pt x="569" y="146"/>
                    <a:pt x="528" y="188"/>
                    <a:pt x="476" y="188"/>
                  </a:cubicBezTo>
                  <a:cubicBezTo>
                    <a:pt x="424" y="188"/>
                    <a:pt x="382" y="146"/>
                    <a:pt x="382" y="94"/>
                  </a:cubicBezTo>
                  <a:cubicBezTo>
                    <a:pt x="382" y="42"/>
                    <a:pt x="424" y="0"/>
                    <a:pt x="476" y="0"/>
                  </a:cubicBezTo>
                  <a:close/>
                  <a:moveTo>
                    <a:pt x="568" y="513"/>
                  </a:moveTo>
                  <a:lnTo>
                    <a:pt x="568" y="513"/>
                  </a:lnTo>
                  <a:cubicBezTo>
                    <a:pt x="597" y="498"/>
                    <a:pt x="617" y="468"/>
                    <a:pt x="617" y="434"/>
                  </a:cubicBezTo>
                  <a:lnTo>
                    <a:pt x="617" y="294"/>
                  </a:lnTo>
                  <a:cubicBezTo>
                    <a:pt x="617" y="245"/>
                    <a:pt x="577" y="205"/>
                    <a:pt x="528" y="205"/>
                  </a:cubicBezTo>
                  <a:lnTo>
                    <a:pt x="418" y="205"/>
                  </a:lnTo>
                  <a:cubicBezTo>
                    <a:pt x="369" y="205"/>
                    <a:pt x="329" y="245"/>
                    <a:pt x="329" y="294"/>
                  </a:cubicBezTo>
                  <a:lnTo>
                    <a:pt x="329" y="434"/>
                  </a:lnTo>
                  <a:cubicBezTo>
                    <a:pt x="329" y="468"/>
                    <a:pt x="349" y="498"/>
                    <a:pt x="377" y="513"/>
                  </a:cubicBezTo>
                  <a:lnTo>
                    <a:pt x="377" y="787"/>
                  </a:lnTo>
                  <a:lnTo>
                    <a:pt x="449" y="787"/>
                  </a:lnTo>
                  <a:lnTo>
                    <a:pt x="476" y="614"/>
                  </a:lnTo>
                  <a:lnTo>
                    <a:pt x="502" y="787"/>
                  </a:lnTo>
                  <a:lnTo>
                    <a:pt x="568" y="787"/>
                  </a:lnTo>
                  <a:lnTo>
                    <a:pt x="568" y="513"/>
                  </a:lnTo>
                  <a:close/>
                  <a:moveTo>
                    <a:pt x="327" y="528"/>
                  </a:moveTo>
                  <a:lnTo>
                    <a:pt x="327" y="528"/>
                  </a:lnTo>
                  <a:cubicBezTo>
                    <a:pt x="302" y="504"/>
                    <a:pt x="287" y="470"/>
                    <a:pt x="287" y="434"/>
                  </a:cubicBezTo>
                  <a:lnTo>
                    <a:pt x="287" y="294"/>
                  </a:lnTo>
                  <a:cubicBezTo>
                    <a:pt x="287" y="268"/>
                    <a:pt x="295" y="243"/>
                    <a:pt x="308" y="222"/>
                  </a:cubicBezTo>
                  <a:cubicBezTo>
                    <a:pt x="302" y="221"/>
                    <a:pt x="296" y="220"/>
                    <a:pt x="289" y="220"/>
                  </a:cubicBezTo>
                  <a:lnTo>
                    <a:pt x="189" y="220"/>
                  </a:lnTo>
                  <a:cubicBezTo>
                    <a:pt x="144" y="220"/>
                    <a:pt x="107" y="257"/>
                    <a:pt x="107" y="302"/>
                  </a:cubicBezTo>
                  <a:lnTo>
                    <a:pt x="107" y="431"/>
                  </a:lnTo>
                  <a:cubicBezTo>
                    <a:pt x="107" y="462"/>
                    <a:pt x="125" y="490"/>
                    <a:pt x="151" y="503"/>
                  </a:cubicBezTo>
                  <a:lnTo>
                    <a:pt x="151" y="755"/>
                  </a:lnTo>
                  <a:lnTo>
                    <a:pt x="217" y="755"/>
                  </a:lnTo>
                  <a:lnTo>
                    <a:pt x="242" y="596"/>
                  </a:lnTo>
                  <a:lnTo>
                    <a:pt x="266" y="755"/>
                  </a:lnTo>
                  <a:lnTo>
                    <a:pt x="327" y="755"/>
                  </a:lnTo>
                  <a:lnTo>
                    <a:pt x="327" y="528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5021DD8-48B3-4EE0-AF51-DB5B60E51613}"/>
              </a:ext>
            </a:extLst>
          </p:cNvPr>
          <p:cNvSpPr txBox="1"/>
          <p:nvPr/>
        </p:nvSpPr>
        <p:spPr>
          <a:xfrm>
            <a:off x="551384" y="2450443"/>
            <a:ext cx="2504443" cy="49834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2.2.5.1  </a:t>
            </a:r>
            <a:r>
              <a:rPr lang="zh-CN" altLang="en-US" sz="2000" b="1" dirty="0"/>
              <a:t>啁啾信号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4F3E00-7D4D-43ED-B036-52CC5A224A83}"/>
              </a:ext>
            </a:extLst>
          </p:cNvPr>
          <p:cNvSpPr txBox="1"/>
          <p:nvPr/>
        </p:nvSpPr>
        <p:spPr>
          <a:xfrm>
            <a:off x="547756" y="3117869"/>
            <a:ext cx="4340621" cy="29470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啁啾信号</a:t>
            </a:r>
            <a:r>
              <a:rPr lang="zh-CN" altLang="en-US" b="1" dirty="0"/>
              <a:t>是基于正常听力个体的耳蜗时间延迟模型产生的</a:t>
            </a:r>
            <a:endParaRPr lang="en-US" altLang="zh-CN" b="1" dirty="0"/>
          </a:p>
          <a:p>
            <a:pPr indent="457200">
              <a:lnSpc>
                <a:spcPct val="150000"/>
              </a:lnSpc>
            </a:pPr>
            <a:r>
              <a:rPr lang="en-US" altLang="zh-CN" b="1" dirty="0" err="1"/>
              <a:t>Nk</a:t>
            </a:r>
            <a:r>
              <a:rPr lang="en-US" altLang="zh-CN" b="1" dirty="0"/>
              <a:t> = 1</a:t>
            </a:r>
            <a:r>
              <a:rPr lang="zh-CN" altLang="en-US" b="1" dirty="0"/>
              <a:t>的啁啾具有最快的扫描速率，</a:t>
            </a:r>
            <a:r>
              <a:rPr lang="en-US" altLang="zh-CN" b="1" dirty="0" err="1"/>
              <a:t>Nk</a:t>
            </a:r>
            <a:r>
              <a:rPr lang="en-US" altLang="zh-CN" b="1" dirty="0"/>
              <a:t> = 9</a:t>
            </a:r>
            <a:r>
              <a:rPr lang="zh-CN" altLang="en-US" b="1" dirty="0"/>
              <a:t>相当于原始</a:t>
            </a:r>
            <a:r>
              <a:rPr lang="en-US" altLang="zh-CN" b="1" dirty="0"/>
              <a:t>CAP</a:t>
            </a:r>
            <a:r>
              <a:rPr lang="zh-CN" altLang="en-US" b="1" dirty="0"/>
              <a:t>啁啾</a:t>
            </a:r>
            <a:endParaRPr lang="en-US" altLang="zh-CN" b="1" dirty="0"/>
          </a:p>
          <a:p>
            <a:pPr indent="457200">
              <a:lnSpc>
                <a:spcPct val="150000"/>
              </a:lnSpc>
            </a:pPr>
            <a:r>
              <a:rPr lang="en-US" altLang="zh-CN" b="1" dirty="0"/>
              <a:t>9</a:t>
            </a:r>
            <a:r>
              <a:rPr lang="zh-CN" altLang="en-US" b="1" dirty="0"/>
              <a:t>种自定义啁啾的频率行为在不同频率上是相似的（在</a:t>
            </a:r>
            <a:r>
              <a:rPr lang="en-US" altLang="zh-CN" b="1" dirty="0"/>
              <a:t>3</a:t>
            </a:r>
            <a:r>
              <a:rPr lang="zh-CN" altLang="en-US" b="1" dirty="0"/>
              <a:t>到</a:t>
            </a:r>
            <a:r>
              <a:rPr lang="en-US" altLang="zh-CN" b="1" dirty="0"/>
              <a:t>4kHz</a:t>
            </a:r>
            <a:r>
              <a:rPr lang="zh-CN" altLang="en-US" b="1" dirty="0"/>
              <a:t>时响应相对平坦，在</a:t>
            </a:r>
            <a:r>
              <a:rPr lang="en-US" altLang="zh-CN" b="1" dirty="0"/>
              <a:t>~4 kHz</a:t>
            </a:r>
            <a:r>
              <a:rPr lang="zh-CN" altLang="en-US" b="1" dirty="0"/>
              <a:t>时衰减）</a:t>
            </a:r>
            <a:endParaRPr lang="en-US" altLang="zh-CN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5CA124-3465-44BD-B730-B2158F5D9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39" t="29000" r="47667" b="12200"/>
          <a:stretch/>
        </p:blipFill>
        <p:spPr>
          <a:xfrm>
            <a:off x="8544272" y="3943199"/>
            <a:ext cx="3619990" cy="2942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932FCA1-1BCA-4E31-99CB-D799BB2619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95" t="14561" r="4486" b="40795"/>
          <a:stretch/>
        </p:blipFill>
        <p:spPr>
          <a:xfrm>
            <a:off x="5159896" y="4653136"/>
            <a:ext cx="3028589" cy="18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1208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7ECEF87-5947-4003-8144-52B47FDCF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33" t="20648" r="21709" b="3617"/>
          <a:stretch/>
        </p:blipFill>
        <p:spPr>
          <a:xfrm>
            <a:off x="5649970" y="1664147"/>
            <a:ext cx="6542030" cy="5193853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584176"/>
            <a:ext cx="7920880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2.2 </a:t>
            </a:r>
            <a:r>
              <a:rPr lang="zh-CN" altLang="en-US" dirty="0">
                <a:latin typeface="+mn-ea"/>
                <a:ea typeface="+mn-ea"/>
              </a:rPr>
              <a:t>实验结果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8FCA85-1BC7-42DB-989D-3D6304F1B66F}"/>
              </a:ext>
            </a:extLst>
          </p:cNvPr>
          <p:cNvSpPr txBox="1"/>
          <p:nvPr/>
        </p:nvSpPr>
        <p:spPr>
          <a:xfrm>
            <a:off x="9711633" y="251371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4D8049-0561-4440-AF1C-5CD6190403FA}"/>
              </a:ext>
            </a:extLst>
          </p:cNvPr>
          <p:cNvSpPr txBox="1"/>
          <p:nvPr/>
        </p:nvSpPr>
        <p:spPr>
          <a:xfrm>
            <a:off x="10200456" y="33265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相关实验简介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B0ED582-44E1-458C-B15D-CC40E2C25C6B}"/>
              </a:ext>
            </a:extLst>
          </p:cNvPr>
          <p:cNvCxnSpPr/>
          <p:nvPr/>
        </p:nvCxnSpPr>
        <p:spPr>
          <a:xfrm flipH="1">
            <a:off x="10007065" y="42078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2A70D066-6388-4954-9C6C-B24C47CEACBF}"/>
              </a:ext>
            </a:extLst>
          </p:cNvPr>
          <p:cNvGrpSpPr/>
          <p:nvPr/>
        </p:nvGrpSpPr>
        <p:grpSpPr>
          <a:xfrm>
            <a:off x="212913" y="2331639"/>
            <a:ext cx="237105" cy="4481737"/>
            <a:chOff x="4963830" y="1436696"/>
            <a:chExt cx="219075" cy="5413948"/>
          </a:xfrm>
        </p:grpSpPr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0EA4136C-FDFA-40C0-847C-F56ED4FA66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4468" y="1597204"/>
              <a:ext cx="3295" cy="5253440"/>
            </a:xfrm>
            <a:prstGeom prst="line">
              <a:avLst/>
            </a:prstGeom>
            <a:noFill/>
            <a:ln w="9525" cap="flat">
              <a:solidFill>
                <a:srgbClr val="660874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0E6F6B8-0B09-4309-AAE0-C45114D61B47}"/>
                </a:ext>
              </a:extLst>
            </p:cNvPr>
            <p:cNvSpPr/>
            <p:nvPr/>
          </p:nvSpPr>
          <p:spPr bwMode="auto">
            <a:xfrm>
              <a:off x="4963830" y="1436696"/>
              <a:ext cx="219075" cy="192088"/>
            </a:xfrm>
            <a:custGeom>
              <a:avLst/>
              <a:gdLst>
                <a:gd name="T0" fmla="*/ 208 w 416"/>
                <a:gd name="T1" fmla="*/ 361 h 361"/>
                <a:gd name="T2" fmla="*/ 312 w 416"/>
                <a:gd name="T3" fmla="*/ 181 h 361"/>
                <a:gd name="T4" fmla="*/ 416 w 416"/>
                <a:gd name="T5" fmla="*/ 0 h 361"/>
                <a:gd name="T6" fmla="*/ 208 w 416"/>
                <a:gd name="T7" fmla="*/ 0 h 361"/>
                <a:gd name="T8" fmla="*/ 0 w 416"/>
                <a:gd name="T9" fmla="*/ 0 h 361"/>
                <a:gd name="T10" fmla="*/ 104 w 416"/>
                <a:gd name="T11" fmla="*/ 181 h 361"/>
                <a:gd name="T12" fmla="*/ 208 w 416"/>
                <a:gd name="T13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361">
                  <a:moveTo>
                    <a:pt x="208" y="361"/>
                  </a:moveTo>
                  <a:lnTo>
                    <a:pt x="312" y="181"/>
                  </a:lnTo>
                  <a:lnTo>
                    <a:pt x="416" y="0"/>
                  </a:lnTo>
                  <a:lnTo>
                    <a:pt x="208" y="0"/>
                  </a:lnTo>
                  <a:lnTo>
                    <a:pt x="0" y="0"/>
                  </a:lnTo>
                  <a:lnTo>
                    <a:pt x="104" y="181"/>
                  </a:lnTo>
                  <a:lnTo>
                    <a:pt x="208" y="361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D44B4B-683B-42D3-8097-15C7C7417683}"/>
              </a:ext>
            </a:extLst>
          </p:cNvPr>
          <p:cNvGrpSpPr/>
          <p:nvPr/>
        </p:nvGrpSpPr>
        <p:grpSpPr>
          <a:xfrm>
            <a:off x="119336" y="2708920"/>
            <a:ext cx="437210" cy="352569"/>
            <a:chOff x="4870253" y="3429729"/>
            <a:chExt cx="403964" cy="40396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3091D1-000C-41FB-9777-929B539D9132}"/>
                </a:ext>
              </a:extLst>
            </p:cNvPr>
            <p:cNvSpPr/>
            <p:nvPr/>
          </p:nvSpPr>
          <p:spPr>
            <a:xfrm>
              <a:off x="4870253" y="3429729"/>
              <a:ext cx="403964" cy="403964"/>
            </a:xfrm>
            <a:prstGeom prst="ellipse">
              <a:avLst/>
            </a:prstGeom>
            <a:solidFill>
              <a:srgbClr val="F4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31B7974-9726-4BCD-9D3E-24892F2F7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9819" y="3471254"/>
              <a:ext cx="314696" cy="314696"/>
            </a:xfrm>
            <a:custGeom>
              <a:avLst/>
              <a:gdLst>
                <a:gd name="T0" fmla="*/ 948 w 948"/>
                <a:gd name="T1" fmla="*/ 787 h 933"/>
                <a:gd name="T2" fmla="*/ 0 w 948"/>
                <a:gd name="T3" fmla="*/ 787 h 933"/>
                <a:gd name="T4" fmla="*/ 77 w 948"/>
                <a:gd name="T5" fmla="*/ 730 h 933"/>
                <a:gd name="T6" fmla="*/ 871 w 948"/>
                <a:gd name="T7" fmla="*/ 730 h 933"/>
                <a:gd name="T8" fmla="*/ 241 w 948"/>
                <a:gd name="T9" fmla="*/ 32 h 933"/>
                <a:gd name="T10" fmla="*/ 328 w 948"/>
                <a:gd name="T11" fmla="*/ 118 h 933"/>
                <a:gd name="T12" fmla="*/ 155 w 948"/>
                <a:gd name="T13" fmla="*/ 118 h 933"/>
                <a:gd name="T14" fmla="*/ 706 w 948"/>
                <a:gd name="T15" fmla="*/ 32 h 933"/>
                <a:gd name="T16" fmla="*/ 620 w 948"/>
                <a:gd name="T17" fmla="*/ 118 h 933"/>
                <a:gd name="T18" fmla="*/ 792 w 948"/>
                <a:gd name="T19" fmla="*/ 118 h 933"/>
                <a:gd name="T20" fmla="*/ 621 w 948"/>
                <a:gd name="T21" fmla="*/ 528 h 933"/>
                <a:gd name="T22" fmla="*/ 621 w 948"/>
                <a:gd name="T23" fmla="*/ 755 h 933"/>
                <a:gd name="T24" fmla="*/ 706 w 948"/>
                <a:gd name="T25" fmla="*/ 596 h 933"/>
                <a:gd name="T26" fmla="*/ 796 w 948"/>
                <a:gd name="T27" fmla="*/ 755 h 933"/>
                <a:gd name="T28" fmla="*/ 840 w 948"/>
                <a:gd name="T29" fmla="*/ 431 h 933"/>
                <a:gd name="T30" fmla="*/ 759 w 948"/>
                <a:gd name="T31" fmla="*/ 220 h 933"/>
                <a:gd name="T32" fmla="*/ 639 w 948"/>
                <a:gd name="T33" fmla="*/ 222 h 933"/>
                <a:gd name="T34" fmla="*/ 660 w 948"/>
                <a:gd name="T35" fmla="*/ 434 h 933"/>
                <a:gd name="T36" fmla="*/ 476 w 948"/>
                <a:gd name="T37" fmla="*/ 0 h 933"/>
                <a:gd name="T38" fmla="*/ 569 w 948"/>
                <a:gd name="T39" fmla="*/ 94 h 933"/>
                <a:gd name="T40" fmla="*/ 382 w 948"/>
                <a:gd name="T41" fmla="*/ 94 h 933"/>
                <a:gd name="T42" fmla="*/ 568 w 948"/>
                <a:gd name="T43" fmla="*/ 513 h 933"/>
                <a:gd name="T44" fmla="*/ 617 w 948"/>
                <a:gd name="T45" fmla="*/ 434 h 933"/>
                <a:gd name="T46" fmla="*/ 528 w 948"/>
                <a:gd name="T47" fmla="*/ 205 h 933"/>
                <a:gd name="T48" fmla="*/ 329 w 948"/>
                <a:gd name="T49" fmla="*/ 294 h 933"/>
                <a:gd name="T50" fmla="*/ 377 w 948"/>
                <a:gd name="T51" fmla="*/ 513 h 933"/>
                <a:gd name="T52" fmla="*/ 449 w 948"/>
                <a:gd name="T53" fmla="*/ 787 h 933"/>
                <a:gd name="T54" fmla="*/ 502 w 948"/>
                <a:gd name="T55" fmla="*/ 787 h 933"/>
                <a:gd name="T56" fmla="*/ 568 w 948"/>
                <a:gd name="T57" fmla="*/ 513 h 933"/>
                <a:gd name="T58" fmla="*/ 327 w 948"/>
                <a:gd name="T59" fmla="*/ 528 h 933"/>
                <a:gd name="T60" fmla="*/ 287 w 948"/>
                <a:gd name="T61" fmla="*/ 294 h 933"/>
                <a:gd name="T62" fmla="*/ 289 w 948"/>
                <a:gd name="T63" fmla="*/ 220 h 933"/>
                <a:gd name="T64" fmla="*/ 107 w 948"/>
                <a:gd name="T65" fmla="*/ 302 h 933"/>
                <a:gd name="T66" fmla="*/ 151 w 948"/>
                <a:gd name="T67" fmla="*/ 503 h 933"/>
                <a:gd name="T68" fmla="*/ 217 w 948"/>
                <a:gd name="T69" fmla="*/ 755 h 933"/>
                <a:gd name="T70" fmla="*/ 266 w 948"/>
                <a:gd name="T71" fmla="*/ 755 h 933"/>
                <a:gd name="T72" fmla="*/ 327 w 948"/>
                <a:gd name="T73" fmla="*/ 52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8" h="933">
                  <a:moveTo>
                    <a:pt x="848" y="697"/>
                  </a:moveTo>
                  <a:cubicBezTo>
                    <a:pt x="911" y="721"/>
                    <a:pt x="948" y="753"/>
                    <a:pt x="948" y="787"/>
                  </a:cubicBezTo>
                  <a:cubicBezTo>
                    <a:pt x="948" y="867"/>
                    <a:pt x="736" y="933"/>
                    <a:pt x="474" y="933"/>
                  </a:cubicBezTo>
                  <a:cubicBezTo>
                    <a:pt x="212" y="933"/>
                    <a:pt x="0" y="867"/>
                    <a:pt x="0" y="787"/>
                  </a:cubicBezTo>
                  <a:cubicBezTo>
                    <a:pt x="0" y="753"/>
                    <a:pt x="38" y="721"/>
                    <a:pt x="101" y="697"/>
                  </a:cubicBezTo>
                  <a:cubicBezTo>
                    <a:pt x="86" y="707"/>
                    <a:pt x="77" y="718"/>
                    <a:pt x="77" y="730"/>
                  </a:cubicBezTo>
                  <a:cubicBezTo>
                    <a:pt x="77" y="785"/>
                    <a:pt x="255" y="829"/>
                    <a:pt x="474" y="829"/>
                  </a:cubicBezTo>
                  <a:cubicBezTo>
                    <a:pt x="694" y="829"/>
                    <a:pt x="871" y="785"/>
                    <a:pt x="871" y="730"/>
                  </a:cubicBezTo>
                  <a:cubicBezTo>
                    <a:pt x="871" y="718"/>
                    <a:pt x="863" y="707"/>
                    <a:pt x="848" y="697"/>
                  </a:cubicBezTo>
                  <a:close/>
                  <a:moveTo>
                    <a:pt x="241" y="32"/>
                  </a:moveTo>
                  <a:lnTo>
                    <a:pt x="241" y="32"/>
                  </a:lnTo>
                  <a:cubicBezTo>
                    <a:pt x="289" y="32"/>
                    <a:pt x="328" y="71"/>
                    <a:pt x="328" y="118"/>
                  </a:cubicBezTo>
                  <a:cubicBezTo>
                    <a:pt x="328" y="166"/>
                    <a:pt x="289" y="204"/>
                    <a:pt x="241" y="204"/>
                  </a:cubicBezTo>
                  <a:cubicBezTo>
                    <a:pt x="194" y="204"/>
                    <a:pt x="155" y="166"/>
                    <a:pt x="155" y="118"/>
                  </a:cubicBezTo>
                  <a:cubicBezTo>
                    <a:pt x="155" y="71"/>
                    <a:pt x="194" y="32"/>
                    <a:pt x="241" y="32"/>
                  </a:cubicBezTo>
                  <a:close/>
                  <a:moveTo>
                    <a:pt x="706" y="32"/>
                  </a:moveTo>
                  <a:lnTo>
                    <a:pt x="706" y="32"/>
                  </a:lnTo>
                  <a:cubicBezTo>
                    <a:pt x="658" y="32"/>
                    <a:pt x="620" y="71"/>
                    <a:pt x="620" y="118"/>
                  </a:cubicBezTo>
                  <a:cubicBezTo>
                    <a:pt x="620" y="166"/>
                    <a:pt x="658" y="204"/>
                    <a:pt x="706" y="204"/>
                  </a:cubicBezTo>
                  <a:cubicBezTo>
                    <a:pt x="753" y="204"/>
                    <a:pt x="792" y="166"/>
                    <a:pt x="792" y="118"/>
                  </a:cubicBezTo>
                  <a:cubicBezTo>
                    <a:pt x="792" y="71"/>
                    <a:pt x="753" y="32"/>
                    <a:pt x="706" y="32"/>
                  </a:cubicBezTo>
                  <a:close/>
                  <a:moveTo>
                    <a:pt x="621" y="528"/>
                  </a:moveTo>
                  <a:lnTo>
                    <a:pt x="621" y="528"/>
                  </a:lnTo>
                  <a:lnTo>
                    <a:pt x="621" y="755"/>
                  </a:lnTo>
                  <a:lnTo>
                    <a:pt x="681" y="755"/>
                  </a:lnTo>
                  <a:lnTo>
                    <a:pt x="706" y="596"/>
                  </a:lnTo>
                  <a:lnTo>
                    <a:pt x="730" y="755"/>
                  </a:lnTo>
                  <a:lnTo>
                    <a:pt x="796" y="755"/>
                  </a:lnTo>
                  <a:lnTo>
                    <a:pt x="796" y="503"/>
                  </a:lnTo>
                  <a:cubicBezTo>
                    <a:pt x="822" y="490"/>
                    <a:pt x="840" y="462"/>
                    <a:pt x="840" y="431"/>
                  </a:cubicBezTo>
                  <a:lnTo>
                    <a:pt x="840" y="302"/>
                  </a:lnTo>
                  <a:cubicBezTo>
                    <a:pt x="840" y="257"/>
                    <a:pt x="804" y="220"/>
                    <a:pt x="759" y="220"/>
                  </a:cubicBezTo>
                  <a:lnTo>
                    <a:pt x="658" y="220"/>
                  </a:lnTo>
                  <a:cubicBezTo>
                    <a:pt x="651" y="220"/>
                    <a:pt x="645" y="221"/>
                    <a:pt x="639" y="222"/>
                  </a:cubicBezTo>
                  <a:cubicBezTo>
                    <a:pt x="652" y="243"/>
                    <a:pt x="660" y="268"/>
                    <a:pt x="660" y="294"/>
                  </a:cubicBezTo>
                  <a:lnTo>
                    <a:pt x="660" y="434"/>
                  </a:lnTo>
                  <a:cubicBezTo>
                    <a:pt x="660" y="470"/>
                    <a:pt x="645" y="504"/>
                    <a:pt x="621" y="528"/>
                  </a:cubicBezTo>
                  <a:close/>
                  <a:moveTo>
                    <a:pt x="476" y="0"/>
                  </a:moveTo>
                  <a:lnTo>
                    <a:pt x="476" y="0"/>
                  </a:lnTo>
                  <a:cubicBezTo>
                    <a:pt x="528" y="0"/>
                    <a:pt x="569" y="42"/>
                    <a:pt x="569" y="94"/>
                  </a:cubicBezTo>
                  <a:cubicBezTo>
                    <a:pt x="569" y="146"/>
                    <a:pt x="528" y="188"/>
                    <a:pt x="476" y="188"/>
                  </a:cubicBezTo>
                  <a:cubicBezTo>
                    <a:pt x="424" y="188"/>
                    <a:pt x="382" y="146"/>
                    <a:pt x="382" y="94"/>
                  </a:cubicBezTo>
                  <a:cubicBezTo>
                    <a:pt x="382" y="42"/>
                    <a:pt x="424" y="0"/>
                    <a:pt x="476" y="0"/>
                  </a:cubicBezTo>
                  <a:close/>
                  <a:moveTo>
                    <a:pt x="568" y="513"/>
                  </a:moveTo>
                  <a:lnTo>
                    <a:pt x="568" y="513"/>
                  </a:lnTo>
                  <a:cubicBezTo>
                    <a:pt x="597" y="498"/>
                    <a:pt x="617" y="468"/>
                    <a:pt x="617" y="434"/>
                  </a:cubicBezTo>
                  <a:lnTo>
                    <a:pt x="617" y="294"/>
                  </a:lnTo>
                  <a:cubicBezTo>
                    <a:pt x="617" y="245"/>
                    <a:pt x="577" y="205"/>
                    <a:pt x="528" y="205"/>
                  </a:cubicBezTo>
                  <a:lnTo>
                    <a:pt x="418" y="205"/>
                  </a:lnTo>
                  <a:cubicBezTo>
                    <a:pt x="369" y="205"/>
                    <a:pt x="329" y="245"/>
                    <a:pt x="329" y="294"/>
                  </a:cubicBezTo>
                  <a:lnTo>
                    <a:pt x="329" y="434"/>
                  </a:lnTo>
                  <a:cubicBezTo>
                    <a:pt x="329" y="468"/>
                    <a:pt x="349" y="498"/>
                    <a:pt x="377" y="513"/>
                  </a:cubicBezTo>
                  <a:lnTo>
                    <a:pt x="377" y="787"/>
                  </a:lnTo>
                  <a:lnTo>
                    <a:pt x="449" y="787"/>
                  </a:lnTo>
                  <a:lnTo>
                    <a:pt x="476" y="614"/>
                  </a:lnTo>
                  <a:lnTo>
                    <a:pt x="502" y="787"/>
                  </a:lnTo>
                  <a:lnTo>
                    <a:pt x="568" y="787"/>
                  </a:lnTo>
                  <a:lnTo>
                    <a:pt x="568" y="513"/>
                  </a:lnTo>
                  <a:close/>
                  <a:moveTo>
                    <a:pt x="327" y="528"/>
                  </a:moveTo>
                  <a:lnTo>
                    <a:pt x="327" y="528"/>
                  </a:lnTo>
                  <a:cubicBezTo>
                    <a:pt x="302" y="504"/>
                    <a:pt x="287" y="470"/>
                    <a:pt x="287" y="434"/>
                  </a:cubicBezTo>
                  <a:lnTo>
                    <a:pt x="287" y="294"/>
                  </a:lnTo>
                  <a:cubicBezTo>
                    <a:pt x="287" y="268"/>
                    <a:pt x="295" y="243"/>
                    <a:pt x="308" y="222"/>
                  </a:cubicBezTo>
                  <a:cubicBezTo>
                    <a:pt x="302" y="221"/>
                    <a:pt x="296" y="220"/>
                    <a:pt x="289" y="220"/>
                  </a:cubicBezTo>
                  <a:lnTo>
                    <a:pt x="189" y="220"/>
                  </a:lnTo>
                  <a:cubicBezTo>
                    <a:pt x="144" y="220"/>
                    <a:pt x="107" y="257"/>
                    <a:pt x="107" y="302"/>
                  </a:cubicBezTo>
                  <a:lnTo>
                    <a:pt x="107" y="431"/>
                  </a:lnTo>
                  <a:cubicBezTo>
                    <a:pt x="107" y="462"/>
                    <a:pt x="125" y="490"/>
                    <a:pt x="151" y="503"/>
                  </a:cubicBezTo>
                  <a:lnTo>
                    <a:pt x="151" y="755"/>
                  </a:lnTo>
                  <a:lnTo>
                    <a:pt x="217" y="755"/>
                  </a:lnTo>
                  <a:lnTo>
                    <a:pt x="242" y="596"/>
                  </a:lnTo>
                  <a:lnTo>
                    <a:pt x="266" y="755"/>
                  </a:lnTo>
                  <a:lnTo>
                    <a:pt x="327" y="755"/>
                  </a:lnTo>
                  <a:lnTo>
                    <a:pt x="327" y="528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5021DD8-48B3-4EE0-AF51-DB5B60E51613}"/>
              </a:ext>
            </a:extLst>
          </p:cNvPr>
          <p:cNvSpPr txBox="1"/>
          <p:nvPr/>
        </p:nvSpPr>
        <p:spPr>
          <a:xfrm>
            <a:off x="564328" y="2564904"/>
            <a:ext cx="5270252" cy="9572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2.2.5.2  </a:t>
            </a:r>
            <a:r>
              <a:rPr lang="zh-CN" altLang="en-US" sz="2000" b="1" dirty="0"/>
              <a:t>改变啁啾刺激信号对</a:t>
            </a:r>
            <a:r>
              <a:rPr lang="en-US" altLang="zh-CN" sz="2000" b="1" dirty="0"/>
              <a:t>AECAP</a:t>
            </a:r>
            <a:r>
              <a:rPr lang="zh-CN" altLang="en-US" sz="2000" b="1" dirty="0"/>
              <a:t>信号的影响：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94F3E00-7D4D-43ED-B036-52CC5A224A83}"/>
              </a:ext>
            </a:extLst>
          </p:cNvPr>
          <p:cNvSpPr txBox="1"/>
          <p:nvPr/>
        </p:nvSpPr>
        <p:spPr>
          <a:xfrm>
            <a:off x="564328" y="3632133"/>
            <a:ext cx="5270252" cy="17005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/>
              <a:t>改变啁啾设计和刺激水平对 </a:t>
            </a:r>
            <a:r>
              <a:rPr lang="en-US" altLang="zh-CN" b="1" dirty="0"/>
              <a:t>CAP </a:t>
            </a:r>
            <a:r>
              <a:rPr lang="zh-CN" altLang="en-US" b="1" dirty="0"/>
              <a:t>振幅的影响显著，但交互项不显著（啁啾信号扫频速率主要影响</a:t>
            </a:r>
            <a:r>
              <a:rPr lang="en-US" altLang="zh-CN" b="1" dirty="0"/>
              <a:t>CAP</a:t>
            </a:r>
            <a:r>
              <a:rPr lang="zh-CN" altLang="en-US" b="1" dirty="0"/>
              <a:t>信号形态，刺激水平主要影响</a:t>
            </a:r>
            <a:r>
              <a:rPr lang="en-US" altLang="zh-CN" b="1" dirty="0"/>
              <a:t>CAP</a:t>
            </a:r>
            <a:r>
              <a:rPr lang="zh-CN" altLang="en-US" b="1" dirty="0"/>
              <a:t>信号幅值）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17681512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1628800"/>
            <a:ext cx="8208912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3.1 </a:t>
            </a:r>
            <a:r>
              <a:rPr lang="zh-CN" altLang="en-US" dirty="0">
                <a:latin typeface="+mn-ea"/>
                <a:ea typeface="+mn-ea"/>
              </a:rPr>
              <a:t>不同刺激信号诱发的</a:t>
            </a:r>
            <a:r>
              <a:rPr lang="en-US" altLang="zh-CN" dirty="0">
                <a:latin typeface="+mn-ea"/>
                <a:ea typeface="+mn-ea"/>
              </a:rPr>
              <a:t>AECAP</a:t>
            </a:r>
            <a:r>
              <a:rPr lang="zh-CN" altLang="en-US" dirty="0">
                <a:latin typeface="+mn-ea"/>
                <a:ea typeface="+mn-ea"/>
              </a:rPr>
              <a:t>信号是不同的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211368-813F-4E85-B546-AEE914A23216}"/>
              </a:ext>
            </a:extLst>
          </p:cNvPr>
          <p:cNvSpPr txBox="1"/>
          <p:nvPr/>
        </p:nvSpPr>
        <p:spPr>
          <a:xfrm>
            <a:off x="10723922" y="246973"/>
            <a:ext cx="377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32AFDF-8442-468C-BF98-7FD106EAD088}"/>
              </a:ext>
            </a:extLst>
          </p:cNvPr>
          <p:cNvSpPr txBox="1"/>
          <p:nvPr/>
        </p:nvSpPr>
        <p:spPr>
          <a:xfrm>
            <a:off x="11182366" y="3136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978F395-D40C-47C8-AE8B-3954447F03D6}"/>
              </a:ext>
            </a:extLst>
          </p:cNvPr>
          <p:cNvCxnSpPr/>
          <p:nvPr/>
        </p:nvCxnSpPr>
        <p:spPr>
          <a:xfrm flipH="1">
            <a:off x="10983370" y="42660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9C92F0B4-B15D-436B-9FC0-684D9B09B25A}"/>
              </a:ext>
            </a:extLst>
          </p:cNvPr>
          <p:cNvSpPr txBox="1"/>
          <p:nvPr/>
        </p:nvSpPr>
        <p:spPr>
          <a:xfrm>
            <a:off x="11159013" y="33265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讨论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303D96-7668-4355-A318-3542DD7CB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6" t="22301" r="64269" b="52704"/>
          <a:stretch/>
        </p:blipFill>
        <p:spPr>
          <a:xfrm>
            <a:off x="595293" y="3492638"/>
            <a:ext cx="3518154" cy="32213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336221-A9A1-465B-A7F4-F2B8224BB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14" t="47198" r="64269" b="28267"/>
          <a:stretch/>
        </p:blipFill>
        <p:spPr>
          <a:xfrm>
            <a:off x="4113447" y="3499938"/>
            <a:ext cx="3512684" cy="32067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40D099E-32F7-478A-8296-12A008E0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6" t="71562" r="64269" b="3666"/>
          <a:stretch/>
        </p:blipFill>
        <p:spPr>
          <a:xfrm>
            <a:off x="7626131" y="3438541"/>
            <a:ext cx="3620071" cy="328498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71A75FF-626C-4D37-97F4-64F5257C9C98}"/>
              </a:ext>
            </a:extLst>
          </p:cNvPr>
          <p:cNvSpPr txBox="1"/>
          <p:nvPr/>
        </p:nvSpPr>
        <p:spPr>
          <a:xfrm>
            <a:off x="913175" y="2307746"/>
            <a:ext cx="10167641" cy="95590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b="1" dirty="0"/>
              <a:t>通过预先采集某一特定信号诱发的正常的</a:t>
            </a:r>
            <a:r>
              <a:rPr lang="en-US" altLang="zh-CN" sz="2000" b="1" dirty="0"/>
              <a:t>CAP</a:t>
            </a:r>
            <a:r>
              <a:rPr lang="zh-CN" altLang="en-US" sz="2000" b="1" dirty="0"/>
              <a:t>信号，可以对特征峰</a:t>
            </a:r>
            <a:r>
              <a:rPr lang="en-US" altLang="zh-CN" sz="2000" b="1" dirty="0"/>
              <a:t>N1</a:t>
            </a:r>
            <a:r>
              <a:rPr lang="zh-CN" altLang="en-US" sz="2000" b="1" dirty="0"/>
              <a:t>和</a:t>
            </a:r>
            <a:r>
              <a:rPr lang="en-US" altLang="zh-CN" sz="2000" b="1" dirty="0"/>
              <a:t>P1</a:t>
            </a:r>
            <a:r>
              <a:rPr lang="zh-CN" altLang="en-US" sz="2000" b="1" dirty="0"/>
              <a:t>的位置进行预测，进而根据实际采集到的</a:t>
            </a:r>
            <a:r>
              <a:rPr lang="en-US" altLang="zh-CN" sz="2000" b="1" dirty="0"/>
              <a:t>ECAP</a:t>
            </a:r>
            <a:r>
              <a:rPr lang="zh-CN" altLang="en-US" sz="2000" b="1" dirty="0"/>
              <a:t>信号判断患者体内该部分通路是否正常。</a:t>
            </a: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199851447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80DD0A15-3E29-418B-9D41-FCA9B6D69AA0}"/>
              </a:ext>
            </a:extLst>
          </p:cNvPr>
          <p:cNvGrpSpPr/>
          <p:nvPr/>
        </p:nvGrpSpPr>
        <p:grpSpPr>
          <a:xfrm>
            <a:off x="8435271" y="1340768"/>
            <a:ext cx="3277353" cy="5472608"/>
            <a:chOff x="8771127" y="1054601"/>
            <a:chExt cx="3312746" cy="5765249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2D8D509-11A3-44B4-BD00-EBBAE36EA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384" t="31100" r="22831" b="26900"/>
            <a:stretch/>
          </p:blipFill>
          <p:spPr>
            <a:xfrm>
              <a:off x="8940201" y="3939528"/>
              <a:ext cx="3143672" cy="288032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73E939F-330C-4CA4-BB08-75EFDA908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94" t="31100" r="48525" b="26900"/>
            <a:stretch/>
          </p:blipFill>
          <p:spPr>
            <a:xfrm>
              <a:off x="8771127" y="1054601"/>
              <a:ext cx="3204178" cy="2880322"/>
            </a:xfrm>
            <a:prstGeom prst="rect">
              <a:avLst/>
            </a:prstGeom>
          </p:spPr>
        </p:pic>
      </p:grpSp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424" y="1628800"/>
            <a:ext cx="7920880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3.2 AECAP</a:t>
            </a:r>
            <a:r>
              <a:rPr lang="zh-CN" altLang="en-US" dirty="0">
                <a:latin typeface="+mn-ea"/>
                <a:ea typeface="+mn-ea"/>
              </a:rPr>
              <a:t>信号对患者当前状况的反映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211368-813F-4E85-B546-AEE914A23216}"/>
              </a:ext>
            </a:extLst>
          </p:cNvPr>
          <p:cNvSpPr txBox="1"/>
          <p:nvPr/>
        </p:nvSpPr>
        <p:spPr>
          <a:xfrm>
            <a:off x="10723922" y="246973"/>
            <a:ext cx="377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32AFDF-8442-468C-BF98-7FD106EAD088}"/>
              </a:ext>
            </a:extLst>
          </p:cNvPr>
          <p:cNvSpPr txBox="1"/>
          <p:nvPr/>
        </p:nvSpPr>
        <p:spPr>
          <a:xfrm>
            <a:off x="11182366" y="3136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978F395-D40C-47C8-AE8B-3954447F03D6}"/>
              </a:ext>
            </a:extLst>
          </p:cNvPr>
          <p:cNvCxnSpPr/>
          <p:nvPr/>
        </p:nvCxnSpPr>
        <p:spPr>
          <a:xfrm flipH="1">
            <a:off x="10983370" y="42660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9C92F0B4-B15D-436B-9FC0-684D9B09B25A}"/>
              </a:ext>
            </a:extLst>
          </p:cNvPr>
          <p:cNvSpPr txBox="1"/>
          <p:nvPr/>
        </p:nvSpPr>
        <p:spPr>
          <a:xfrm>
            <a:off x="11159013" y="33265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讨论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42CF036-31FF-4810-87AC-B0474CF6489C}"/>
              </a:ext>
            </a:extLst>
          </p:cNvPr>
          <p:cNvGrpSpPr/>
          <p:nvPr/>
        </p:nvGrpSpPr>
        <p:grpSpPr>
          <a:xfrm>
            <a:off x="1487488" y="3645024"/>
            <a:ext cx="6590041" cy="3029836"/>
            <a:chOff x="1487489" y="3068960"/>
            <a:chExt cx="9072842" cy="377670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A393D05-D069-4E44-8FE0-CFC1B1572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328" t="59945" r="26048" b="5501"/>
            <a:stretch/>
          </p:blipFill>
          <p:spPr>
            <a:xfrm>
              <a:off x="6196108" y="3153649"/>
              <a:ext cx="4364223" cy="369201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565C2C0-4FD3-4AD8-A745-535C69BB1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01" t="25450" r="26375" b="39996"/>
            <a:stretch/>
          </p:blipFill>
          <p:spPr>
            <a:xfrm>
              <a:off x="1487489" y="3068960"/>
              <a:ext cx="4590504" cy="3776704"/>
            </a:xfrm>
            <a:prstGeom prst="rect">
              <a:avLst/>
            </a:prstGeom>
          </p:spPr>
        </p:pic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3C6AF29F-C40E-41C5-82B4-8115B1910759}"/>
                </a:ext>
              </a:extLst>
            </p:cNvPr>
            <p:cNvSpPr/>
            <p:nvPr/>
          </p:nvSpPr>
          <p:spPr>
            <a:xfrm>
              <a:off x="4655840" y="3645024"/>
              <a:ext cx="1368152" cy="288032"/>
            </a:xfrm>
            <a:prstGeom prst="ellipse">
              <a:avLst/>
            </a:prstGeom>
            <a:noFill/>
            <a:ln w="38100">
              <a:solidFill>
                <a:srgbClr val="763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8B244864-E033-4B77-975C-C028673CC20A}"/>
                </a:ext>
              </a:extLst>
            </p:cNvPr>
            <p:cNvSpPr/>
            <p:nvPr/>
          </p:nvSpPr>
          <p:spPr>
            <a:xfrm>
              <a:off x="9192178" y="3717032"/>
              <a:ext cx="1368152" cy="288032"/>
            </a:xfrm>
            <a:prstGeom prst="ellipse">
              <a:avLst/>
            </a:prstGeom>
            <a:noFill/>
            <a:ln w="38100">
              <a:solidFill>
                <a:srgbClr val="763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40FA420-1103-4A76-87F9-010C4690F01B}"/>
                </a:ext>
              </a:extLst>
            </p:cNvPr>
            <p:cNvSpPr/>
            <p:nvPr/>
          </p:nvSpPr>
          <p:spPr>
            <a:xfrm>
              <a:off x="1775520" y="3212976"/>
              <a:ext cx="1152128" cy="502669"/>
            </a:xfrm>
            <a:prstGeom prst="rect">
              <a:avLst/>
            </a:prstGeom>
            <a:noFill/>
            <a:ln w="57150">
              <a:solidFill>
                <a:srgbClr val="763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D086FA7-FA7E-44D3-AD4D-A3CC71C290B0}"/>
                </a:ext>
              </a:extLst>
            </p:cNvPr>
            <p:cNvSpPr/>
            <p:nvPr/>
          </p:nvSpPr>
          <p:spPr>
            <a:xfrm>
              <a:off x="6471674" y="3284984"/>
              <a:ext cx="1280510" cy="432048"/>
            </a:xfrm>
            <a:prstGeom prst="rect">
              <a:avLst/>
            </a:prstGeom>
            <a:noFill/>
            <a:ln w="57150">
              <a:solidFill>
                <a:srgbClr val="7637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0EB4313-52B9-439F-BEB8-0956F304F50C}"/>
              </a:ext>
            </a:extLst>
          </p:cNvPr>
          <p:cNvSpPr txBox="1"/>
          <p:nvPr/>
        </p:nvSpPr>
        <p:spPr>
          <a:xfrm>
            <a:off x="911424" y="2178777"/>
            <a:ext cx="7523847" cy="141756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b="1" dirty="0"/>
              <a:t>高频听力存留越多，</a:t>
            </a:r>
            <a:r>
              <a:rPr lang="en-US" altLang="zh-CN" sz="2000" b="1" dirty="0"/>
              <a:t>AECAP</a:t>
            </a:r>
            <a:r>
              <a:rPr lang="zh-CN" altLang="en-US" sz="2000" b="1" dirty="0"/>
              <a:t>信号的幅值会越高，通过对信号的幅值等特征进行分析可以评估患者当前的健康状态。对</a:t>
            </a:r>
            <a:r>
              <a:rPr lang="en-US" altLang="zh-CN" sz="2000" b="1" dirty="0"/>
              <a:t>ECAP</a:t>
            </a:r>
            <a:r>
              <a:rPr lang="zh-CN" altLang="en-US" sz="2000" b="1" dirty="0"/>
              <a:t>信号的深入分析有利于指导治疗，根据信号不同特征对症治疗。</a:t>
            </a: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150644955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9"/>
          <p:cNvSpPr txBox="1"/>
          <p:nvPr/>
        </p:nvSpPr>
        <p:spPr>
          <a:xfrm>
            <a:off x="5447928" y="4942360"/>
            <a:ext cx="590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Acoustically Evoked Compound Action Potentials Recorded From Cochlear Implant Users With Preserved Acoustic Hearing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9425301" y="4851112"/>
            <a:ext cx="181395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281667" y="3994323"/>
            <a:ext cx="1957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Thanks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216889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83D9F2-8A87-4300-A2AF-33E1400B2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" t="3800" r="51182"/>
          <a:stretch/>
        </p:blipFill>
        <p:spPr>
          <a:xfrm>
            <a:off x="983432" y="1118944"/>
            <a:ext cx="10225136" cy="570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40037" y="2160879"/>
            <a:ext cx="3123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>
                    <a:lumMod val="6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</a:t>
            </a:r>
            <a:r>
              <a:rPr lang="en-US" altLang="zh-CN" sz="3600" b="1" dirty="0">
                <a:solidFill>
                  <a:srgbClr val="8D8D8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ONT</a:t>
            </a:r>
            <a:r>
              <a:rPr lang="en-US" altLang="zh-CN" sz="3600" b="1" dirty="0">
                <a:solidFill>
                  <a:schemeClr val="bg1">
                    <a:lumMod val="6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ENTS</a:t>
            </a:r>
            <a:endParaRPr lang="zh-CN" altLang="en-US" sz="3600" b="1" dirty="0">
              <a:solidFill>
                <a:schemeClr val="bg1">
                  <a:lumMod val="6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21998" y="174958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501497" y="2076019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59941" y="2142745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ECAP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信号</a:t>
            </a: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3760945" y="2255653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504172" y="2594460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92995" y="267574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相关实验简介</a:t>
            </a: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3799604" y="2763876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499840" y="3216547"/>
            <a:ext cx="377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958284" y="3283273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3759288" y="3396181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934931" y="330223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讨论</a:t>
            </a:r>
          </a:p>
        </p:txBody>
      </p:sp>
      <p:cxnSp>
        <p:nvCxnSpPr>
          <p:cNvPr id="25" name="直接连接符 24"/>
          <p:cNvCxnSpPr>
            <a:cxnSpLocks/>
          </p:cNvCxnSpPr>
          <p:nvPr/>
        </p:nvCxnSpPr>
        <p:spPr>
          <a:xfrm>
            <a:off x="3254724" y="2072748"/>
            <a:ext cx="8707" cy="162959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内容占位符 1"/>
          <p:cNvSpPr>
            <a:spLocks noGrp="1"/>
          </p:cNvSpPr>
          <p:nvPr/>
        </p:nvSpPr>
        <p:spPr>
          <a:xfrm>
            <a:off x="263352" y="5805264"/>
            <a:ext cx="4037170" cy="647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zh-CN" altLang="en-US" sz="3200" kern="1200" dirty="0">
                <a:solidFill>
                  <a:schemeClr val="accent2">
                    <a:lumMod val="50000"/>
                  </a:schemeClr>
                </a:solidFill>
                <a:effectLst>
                  <a:outerShdw blurRad="1143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2800" b="1" dirty="0">
                <a:solidFill>
                  <a:srgbClr val="5C307D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报告时间：</a:t>
            </a:r>
            <a:r>
              <a:rPr lang="en-US" altLang="zh-CN" sz="2800" b="1" dirty="0">
                <a:solidFill>
                  <a:srgbClr val="5C307D"/>
                </a:solidFill>
                <a:effectLst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10 min</a:t>
            </a:r>
            <a:endParaRPr lang="zh-CN" altLang="en-US" sz="2800" b="1" dirty="0">
              <a:solidFill>
                <a:srgbClr val="5C307D"/>
              </a:solidFill>
              <a:effectLst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635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171" y="1597696"/>
            <a:ext cx="4176464" cy="490784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1.1 EECAP</a:t>
            </a:r>
            <a:r>
              <a:rPr lang="zh-CN" altLang="en-US" dirty="0">
                <a:latin typeface="+mn-ea"/>
                <a:ea typeface="+mn-ea"/>
              </a:rPr>
              <a:t>信号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EC51AA-651F-477F-8F80-5E89D34CD9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171" y="2093326"/>
            <a:ext cx="4320480" cy="39963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脊髓神经刺激（</a:t>
            </a:r>
            <a:r>
              <a:rPr lang="en-US" altLang="zh-CN" sz="2400" dirty="0"/>
              <a:t>SCS</a:t>
            </a:r>
            <a:r>
              <a:rPr lang="zh-CN" altLang="en-US" sz="2400" dirty="0"/>
              <a:t>，</a:t>
            </a:r>
            <a:r>
              <a:rPr lang="en-US" altLang="zh-CN" sz="2400" dirty="0"/>
              <a:t>Spinal Cord Stimulation</a:t>
            </a:r>
            <a:r>
              <a:rPr lang="zh-CN" altLang="en-US" sz="2400" dirty="0"/>
              <a:t>）中以电刺激诱发的多神经纤维复合动作电位通常称为</a:t>
            </a:r>
            <a:r>
              <a:rPr lang="en-US" altLang="zh-CN" sz="2400" dirty="0"/>
              <a:t>EECAP</a:t>
            </a:r>
            <a:r>
              <a:rPr lang="zh-CN" altLang="en-US" sz="2400" dirty="0"/>
              <a:t>（</a:t>
            </a:r>
            <a:r>
              <a:rPr lang="en-US" altLang="zh-CN" sz="2400" dirty="0"/>
              <a:t>Electrically Evoked Compound Action Potential</a:t>
            </a:r>
            <a:r>
              <a:rPr lang="zh-CN" altLang="en-US" sz="2400" dirty="0"/>
              <a:t>）</a:t>
            </a:r>
            <a:endParaRPr lang="en-US" altLang="zh-CN" sz="24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DF6DF0-6F91-48C7-A444-767AC97A5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31" y="1688893"/>
            <a:ext cx="3148449" cy="2361337"/>
          </a:xfrm>
          <a:prstGeom prst="rect">
            <a:avLst/>
          </a:prstGeom>
        </p:spPr>
      </p:pic>
      <p:sp>
        <p:nvSpPr>
          <p:cNvPr id="5" name="îŝḷîḓé-Rectangle 2">
            <a:extLst>
              <a:ext uri="{FF2B5EF4-FFF2-40B4-BE49-F238E27FC236}">
                <a16:creationId xmlns:a16="http://schemas.microsoft.com/office/drawing/2014/main" id="{B520D1BF-F073-4083-BE2F-C0E369F488CE}"/>
              </a:ext>
            </a:extLst>
          </p:cNvPr>
          <p:cNvSpPr/>
          <p:nvPr/>
        </p:nvSpPr>
        <p:spPr>
          <a:xfrm>
            <a:off x="5730496" y="4265472"/>
            <a:ext cx="1819398" cy="1819398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造字工房朗宋（非商用）常规体" pitchFamily="50" charset="-122"/>
              <a:ea typeface="造字工房朗宋（非商用）常规体" pitchFamily="50" charset="-122"/>
            </a:endParaRPr>
          </a:p>
        </p:txBody>
      </p:sp>
      <p:sp>
        <p:nvSpPr>
          <p:cNvPr id="8" name="îŝḷîḓé-Rectangle 2">
            <a:extLst>
              <a:ext uri="{FF2B5EF4-FFF2-40B4-BE49-F238E27FC236}">
                <a16:creationId xmlns:a16="http://schemas.microsoft.com/office/drawing/2014/main" id="{EA0AD8DE-42D6-4F72-939E-C1F45EE65FF5}"/>
              </a:ext>
            </a:extLst>
          </p:cNvPr>
          <p:cNvSpPr/>
          <p:nvPr/>
        </p:nvSpPr>
        <p:spPr>
          <a:xfrm>
            <a:off x="10155876" y="1592850"/>
            <a:ext cx="1819398" cy="1819398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造字工房朗宋（非商用）常规体" pitchFamily="50" charset="-122"/>
              <a:ea typeface="造字工房朗宋（非商用）常规体" pitchFamily="50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6DFD2DD-15EA-417F-BB4E-CBF506FFA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3" t="27576" r="65881" b="17555"/>
          <a:stretch/>
        </p:blipFill>
        <p:spPr>
          <a:xfrm>
            <a:off x="5814832" y="4122656"/>
            <a:ext cx="3729034" cy="18814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874C78-424F-4F50-8AD9-FAA22D438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4" t="15496" r="81724" b="5616"/>
          <a:stretch/>
        </p:blipFill>
        <p:spPr>
          <a:xfrm>
            <a:off x="9129069" y="1688893"/>
            <a:ext cx="2759971" cy="4179339"/>
          </a:xfrm>
          <a:prstGeom prst="rect">
            <a:avLst/>
          </a:prstGeom>
        </p:spPr>
      </p:pic>
      <p:sp>
        <p:nvSpPr>
          <p:cNvPr id="11" name="îŝḷîḓé-Rectangle 5">
            <a:extLst>
              <a:ext uri="{FF2B5EF4-FFF2-40B4-BE49-F238E27FC236}">
                <a16:creationId xmlns:a16="http://schemas.microsoft.com/office/drawing/2014/main" id="{38632788-C268-44C4-B236-8422E39E6D51}"/>
              </a:ext>
            </a:extLst>
          </p:cNvPr>
          <p:cNvSpPr/>
          <p:nvPr/>
        </p:nvSpPr>
        <p:spPr>
          <a:xfrm>
            <a:off x="6228891" y="3110094"/>
            <a:ext cx="784867" cy="430483"/>
          </a:xfrm>
          <a:prstGeom prst="rect">
            <a:avLst/>
          </a:prstGeom>
          <a:noFill/>
          <a:ln w="57150">
            <a:solidFill>
              <a:srgbClr val="6608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造字工房朗宋（非商用）常规体" pitchFamily="50" charset="-122"/>
              <a:ea typeface="造字工房朗宋（非商用）常规体" pitchFamily="50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96D5B9B-7B8E-4A19-B99B-F20E3BFDD9A9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621325" y="3540577"/>
            <a:ext cx="1645930" cy="1362925"/>
          </a:xfrm>
          <a:prstGeom prst="straightConnector1">
            <a:avLst/>
          </a:prstGeom>
          <a:ln w="19050">
            <a:solidFill>
              <a:srgbClr val="6608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C78C1E9D-D15C-46D3-94E3-9FCE977858D8}"/>
              </a:ext>
            </a:extLst>
          </p:cNvPr>
          <p:cNvSpPr txBox="1"/>
          <p:nvPr/>
        </p:nvSpPr>
        <p:spPr>
          <a:xfrm>
            <a:off x="10104264" y="202103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CF1688-3EA0-4232-B2A8-2248087E435A}"/>
              </a:ext>
            </a:extLst>
          </p:cNvPr>
          <p:cNvSpPr txBox="1"/>
          <p:nvPr/>
        </p:nvSpPr>
        <p:spPr>
          <a:xfrm>
            <a:off x="10562708" y="268829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ECAP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信号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923A33B-1837-430F-B9F3-C66D2C6B9B3B}"/>
              </a:ext>
            </a:extLst>
          </p:cNvPr>
          <p:cNvCxnSpPr/>
          <p:nvPr/>
        </p:nvCxnSpPr>
        <p:spPr>
          <a:xfrm flipH="1">
            <a:off x="10363712" y="38173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80286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îŝḷîḓé-Rectangle 2">
            <a:extLst>
              <a:ext uri="{FF2B5EF4-FFF2-40B4-BE49-F238E27FC236}">
                <a16:creationId xmlns:a16="http://schemas.microsoft.com/office/drawing/2014/main" id="{B5BC7DB3-74E5-4139-BDA9-FCB9D63BE15D}"/>
              </a:ext>
            </a:extLst>
          </p:cNvPr>
          <p:cNvSpPr/>
          <p:nvPr/>
        </p:nvSpPr>
        <p:spPr>
          <a:xfrm>
            <a:off x="9914272" y="1624356"/>
            <a:ext cx="1819398" cy="76452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造字工房朗宋（非商用）常规体" pitchFamily="50" charset="-122"/>
              <a:ea typeface="造字工房朗宋（非商用）常规体" pitchFamily="50" charset="-122"/>
            </a:endParaRPr>
          </a:p>
        </p:txBody>
      </p:sp>
      <p:sp>
        <p:nvSpPr>
          <p:cNvPr id="45" name="îŝḷîḓé-Rectangle 2">
            <a:extLst>
              <a:ext uri="{FF2B5EF4-FFF2-40B4-BE49-F238E27FC236}">
                <a16:creationId xmlns:a16="http://schemas.microsoft.com/office/drawing/2014/main" id="{7DA41A3C-3136-4970-B923-5E9F21BF57BA}"/>
              </a:ext>
            </a:extLst>
          </p:cNvPr>
          <p:cNvSpPr/>
          <p:nvPr/>
        </p:nvSpPr>
        <p:spPr>
          <a:xfrm>
            <a:off x="4988159" y="4578270"/>
            <a:ext cx="1819398" cy="1819398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造字工房朗宋（非商用）常规体" pitchFamily="50" charset="-122"/>
              <a:ea typeface="造字工房朗宋（非商用）常规体" pitchFamily="50" charset="-122"/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29" y="1628799"/>
            <a:ext cx="2952328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1.2 AECAP</a:t>
            </a:r>
            <a:r>
              <a:rPr lang="zh-CN" altLang="en-US" dirty="0">
                <a:latin typeface="+mn-ea"/>
                <a:ea typeface="+mn-ea"/>
              </a:rPr>
              <a:t>信号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1EC51AA-651F-477F-8F80-5E89D34CD9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929" y="2276872"/>
            <a:ext cx="3816424" cy="338437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dirty="0"/>
              <a:t>通过内置式人工耳蜗，利用声音诱发的听觉神经纤维复合动作电位称为</a:t>
            </a:r>
            <a:r>
              <a:rPr lang="en-US" altLang="zh-CN" sz="2400" dirty="0"/>
              <a:t>AECAP</a:t>
            </a:r>
            <a:r>
              <a:rPr lang="zh-CN" altLang="en-US" sz="2400" dirty="0"/>
              <a:t>（</a:t>
            </a:r>
            <a:r>
              <a:rPr lang="en-US" altLang="zh-CN" sz="2400" dirty="0"/>
              <a:t>Acoustically Evoked Compound Action Potential</a:t>
            </a:r>
            <a:r>
              <a:rPr lang="zh-CN" altLang="en-US" sz="2400" dirty="0"/>
              <a:t>）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1B83487-547F-4DE8-AC3F-369CE241AF37}"/>
              </a:ext>
            </a:extLst>
          </p:cNvPr>
          <p:cNvSpPr txBox="1"/>
          <p:nvPr/>
        </p:nvSpPr>
        <p:spPr>
          <a:xfrm>
            <a:off x="9913622" y="235055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E0FFF4-B4A0-479A-A135-A0E9F8CB7B31}"/>
              </a:ext>
            </a:extLst>
          </p:cNvPr>
          <p:cNvSpPr txBox="1"/>
          <p:nvPr/>
        </p:nvSpPr>
        <p:spPr>
          <a:xfrm>
            <a:off x="10372066" y="301781"/>
            <a:ext cx="1412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ECAP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信号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6194917-1B1F-45AD-B2A5-57659A2656A4}"/>
              </a:ext>
            </a:extLst>
          </p:cNvPr>
          <p:cNvCxnSpPr/>
          <p:nvPr/>
        </p:nvCxnSpPr>
        <p:spPr>
          <a:xfrm flipH="1">
            <a:off x="10173070" y="414689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51319B3D-CB93-4911-ADB6-0C6A37339857}"/>
              </a:ext>
            </a:extLst>
          </p:cNvPr>
          <p:cNvGrpSpPr/>
          <p:nvPr/>
        </p:nvGrpSpPr>
        <p:grpSpPr>
          <a:xfrm>
            <a:off x="8574280" y="2395683"/>
            <a:ext cx="3333322" cy="3861048"/>
            <a:chOff x="2762678" y="0"/>
            <a:chExt cx="6666643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7627EB5-32AC-403B-89F1-88C21B674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2678" y="0"/>
              <a:ext cx="6666643" cy="6858000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7BDD54E-40B1-4B57-BA5F-472D6C2C1EC9}"/>
                </a:ext>
              </a:extLst>
            </p:cNvPr>
            <p:cNvSpPr/>
            <p:nvPr/>
          </p:nvSpPr>
          <p:spPr>
            <a:xfrm>
              <a:off x="8328248" y="6165304"/>
              <a:ext cx="110107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6E2D98C-3916-4C97-9A6A-FB2746AB6D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68" t="-921" r="12929" b="-1"/>
          <a:stretch/>
        </p:blipFill>
        <p:spPr>
          <a:xfrm>
            <a:off x="5051949" y="1628799"/>
            <a:ext cx="3593735" cy="26315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920F37D-B97C-4373-9D09-A09707BD3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59" t="11613" r="4938" b="39006"/>
          <a:stretch/>
        </p:blipFill>
        <p:spPr>
          <a:xfrm>
            <a:off x="5053608" y="4293096"/>
            <a:ext cx="2979927" cy="205096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FEBF5D0-9AF7-4381-A46F-72679CA28CC0}"/>
              </a:ext>
            </a:extLst>
          </p:cNvPr>
          <p:cNvSpPr txBox="1"/>
          <p:nvPr/>
        </p:nvSpPr>
        <p:spPr>
          <a:xfrm>
            <a:off x="7174655" y="6307640"/>
            <a:ext cx="64953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zh-CN" altLang="en-US" b="1" dirty="0"/>
              <a:t>电极</a:t>
            </a: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CD5FF6E3-6C4C-4D3D-92D2-CD1194D7B629}"/>
              </a:ext>
            </a:extLst>
          </p:cNvPr>
          <p:cNvCxnSpPr>
            <a:cxnSpLocks/>
          </p:cNvCxnSpPr>
          <p:nvPr/>
        </p:nvCxnSpPr>
        <p:spPr>
          <a:xfrm flipH="1" flipV="1">
            <a:off x="5807969" y="2967526"/>
            <a:ext cx="2909657" cy="161074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85599501-7011-4D19-A61D-25F8DC670480}"/>
              </a:ext>
            </a:extLst>
          </p:cNvPr>
          <p:cNvCxnSpPr>
            <a:cxnSpLocks/>
          </p:cNvCxnSpPr>
          <p:nvPr/>
        </p:nvCxnSpPr>
        <p:spPr>
          <a:xfrm flipH="1" flipV="1">
            <a:off x="6528117" y="2135494"/>
            <a:ext cx="4680451" cy="37812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97288ACD-919C-49D8-912C-27EF27ED653C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7121906" y="3146998"/>
            <a:ext cx="792088" cy="205789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4CFE893B-99DC-413A-95C8-1C75A0C44CB4}"/>
              </a:ext>
            </a:extLst>
          </p:cNvPr>
          <p:cNvSpPr/>
          <p:nvPr/>
        </p:nvSpPr>
        <p:spPr>
          <a:xfrm>
            <a:off x="7553954" y="2660265"/>
            <a:ext cx="720080" cy="48673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îŝḷîḓé-Rectangle 2">
            <a:extLst>
              <a:ext uri="{FF2B5EF4-FFF2-40B4-BE49-F238E27FC236}">
                <a16:creationId xmlns:a16="http://schemas.microsoft.com/office/drawing/2014/main" id="{C8D012A2-21EF-4ED0-8834-3076C9231E3A}"/>
              </a:ext>
            </a:extLst>
          </p:cNvPr>
          <p:cNvSpPr/>
          <p:nvPr/>
        </p:nvSpPr>
        <p:spPr>
          <a:xfrm rot="5400000">
            <a:off x="10836707" y="2497099"/>
            <a:ext cx="1819398" cy="76452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造字工房朗宋（非商用）常规体" pitchFamily="50" charset="-122"/>
              <a:ea typeface="造字工房朗宋（非商用）常规体" pitchFamily="50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D41565A-53FC-4468-9F84-A7895333E3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047" t="38718" r="25458" b="13079"/>
          <a:stretch/>
        </p:blipFill>
        <p:spPr>
          <a:xfrm>
            <a:off x="5053607" y="1700807"/>
            <a:ext cx="6654573" cy="46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53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91FF9A25-72FD-4B41-A40E-891DECB81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86" t="42900" r="13737" b="20531"/>
          <a:stretch/>
        </p:blipFill>
        <p:spPr>
          <a:xfrm>
            <a:off x="5591945" y="4797152"/>
            <a:ext cx="6600056" cy="2058403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584176"/>
            <a:ext cx="7920880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2.1 </a:t>
            </a:r>
            <a:r>
              <a:rPr lang="zh-CN" altLang="en-US" dirty="0">
                <a:latin typeface="+mn-ea"/>
                <a:ea typeface="+mn-ea"/>
              </a:rPr>
              <a:t>实验设置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8FCA85-1BC7-42DB-989D-3D6304F1B66F}"/>
              </a:ext>
            </a:extLst>
          </p:cNvPr>
          <p:cNvSpPr txBox="1"/>
          <p:nvPr/>
        </p:nvSpPr>
        <p:spPr>
          <a:xfrm>
            <a:off x="9711633" y="251371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4D8049-0561-4440-AF1C-5CD6190403FA}"/>
              </a:ext>
            </a:extLst>
          </p:cNvPr>
          <p:cNvSpPr txBox="1"/>
          <p:nvPr/>
        </p:nvSpPr>
        <p:spPr>
          <a:xfrm>
            <a:off x="10200456" y="33265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相关实验简介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B0ED582-44E1-458C-B15D-CC40E2C25C6B}"/>
              </a:ext>
            </a:extLst>
          </p:cNvPr>
          <p:cNvCxnSpPr/>
          <p:nvPr/>
        </p:nvCxnSpPr>
        <p:spPr>
          <a:xfrm flipH="1">
            <a:off x="10007065" y="42078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2A70D066-6388-4954-9C6C-B24C47CEACBF}"/>
              </a:ext>
            </a:extLst>
          </p:cNvPr>
          <p:cNvGrpSpPr/>
          <p:nvPr/>
        </p:nvGrpSpPr>
        <p:grpSpPr>
          <a:xfrm>
            <a:off x="723401" y="2088231"/>
            <a:ext cx="300663" cy="4725145"/>
            <a:chOff x="4963830" y="1436696"/>
            <a:chExt cx="219075" cy="5413948"/>
          </a:xfrm>
        </p:grpSpPr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0EA4136C-FDFA-40C0-847C-F56ED4FA66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4468" y="1597204"/>
              <a:ext cx="3295" cy="5253440"/>
            </a:xfrm>
            <a:prstGeom prst="line">
              <a:avLst/>
            </a:prstGeom>
            <a:noFill/>
            <a:ln w="9525" cap="flat">
              <a:solidFill>
                <a:srgbClr val="660874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0E6F6B8-0B09-4309-AAE0-C45114D61B47}"/>
                </a:ext>
              </a:extLst>
            </p:cNvPr>
            <p:cNvSpPr/>
            <p:nvPr/>
          </p:nvSpPr>
          <p:spPr bwMode="auto">
            <a:xfrm>
              <a:off x="4963830" y="1436696"/>
              <a:ext cx="219075" cy="192088"/>
            </a:xfrm>
            <a:custGeom>
              <a:avLst/>
              <a:gdLst>
                <a:gd name="T0" fmla="*/ 208 w 416"/>
                <a:gd name="T1" fmla="*/ 361 h 361"/>
                <a:gd name="T2" fmla="*/ 312 w 416"/>
                <a:gd name="T3" fmla="*/ 181 h 361"/>
                <a:gd name="T4" fmla="*/ 416 w 416"/>
                <a:gd name="T5" fmla="*/ 0 h 361"/>
                <a:gd name="T6" fmla="*/ 208 w 416"/>
                <a:gd name="T7" fmla="*/ 0 h 361"/>
                <a:gd name="T8" fmla="*/ 0 w 416"/>
                <a:gd name="T9" fmla="*/ 0 h 361"/>
                <a:gd name="T10" fmla="*/ 104 w 416"/>
                <a:gd name="T11" fmla="*/ 181 h 361"/>
                <a:gd name="T12" fmla="*/ 208 w 416"/>
                <a:gd name="T13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361">
                  <a:moveTo>
                    <a:pt x="208" y="361"/>
                  </a:moveTo>
                  <a:lnTo>
                    <a:pt x="312" y="181"/>
                  </a:lnTo>
                  <a:lnTo>
                    <a:pt x="416" y="0"/>
                  </a:lnTo>
                  <a:lnTo>
                    <a:pt x="208" y="0"/>
                  </a:lnTo>
                  <a:lnTo>
                    <a:pt x="0" y="0"/>
                  </a:lnTo>
                  <a:lnTo>
                    <a:pt x="104" y="181"/>
                  </a:lnTo>
                  <a:lnTo>
                    <a:pt x="208" y="361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77216ED-0BEC-4A54-A9CC-8E8D93702605}"/>
              </a:ext>
            </a:extLst>
          </p:cNvPr>
          <p:cNvGrpSpPr/>
          <p:nvPr/>
        </p:nvGrpSpPr>
        <p:grpSpPr>
          <a:xfrm>
            <a:off x="631744" y="2719415"/>
            <a:ext cx="437210" cy="352569"/>
            <a:chOff x="4872173" y="1789426"/>
            <a:chExt cx="403964" cy="403964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FCB4183-54F6-4D12-ACF2-B770EE6BACA6}"/>
                </a:ext>
              </a:extLst>
            </p:cNvPr>
            <p:cNvSpPr/>
            <p:nvPr/>
          </p:nvSpPr>
          <p:spPr>
            <a:xfrm>
              <a:off x="4872173" y="1789426"/>
              <a:ext cx="403964" cy="403964"/>
            </a:xfrm>
            <a:prstGeom prst="ellipse">
              <a:avLst/>
            </a:prstGeom>
            <a:solidFill>
              <a:srgbClr val="F4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75FAF8B-79C8-4D4A-A9CF-B847A4B699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3399" y="1834358"/>
              <a:ext cx="247536" cy="292771"/>
            </a:xfrm>
            <a:custGeom>
              <a:avLst/>
              <a:gdLst>
                <a:gd name="T0" fmla="*/ 121 w 865"/>
                <a:gd name="T1" fmla="*/ 572 h 1009"/>
                <a:gd name="T2" fmla="*/ 213 w 865"/>
                <a:gd name="T3" fmla="*/ 571 h 1009"/>
                <a:gd name="T4" fmla="*/ 277 w 865"/>
                <a:gd name="T5" fmla="*/ 550 h 1009"/>
                <a:gd name="T6" fmla="*/ 393 w 865"/>
                <a:gd name="T7" fmla="*/ 793 h 1009"/>
                <a:gd name="T8" fmla="*/ 420 w 865"/>
                <a:gd name="T9" fmla="*/ 640 h 1009"/>
                <a:gd name="T10" fmla="*/ 401 w 865"/>
                <a:gd name="T11" fmla="*/ 631 h 1009"/>
                <a:gd name="T12" fmla="*/ 401 w 865"/>
                <a:gd name="T13" fmla="*/ 610 h 1009"/>
                <a:gd name="T14" fmla="*/ 485 w 865"/>
                <a:gd name="T15" fmla="*/ 610 h 1009"/>
                <a:gd name="T16" fmla="*/ 486 w 865"/>
                <a:gd name="T17" fmla="*/ 631 h 1009"/>
                <a:gd name="T18" fmla="*/ 466 w 865"/>
                <a:gd name="T19" fmla="*/ 640 h 1009"/>
                <a:gd name="T20" fmla="*/ 493 w 865"/>
                <a:gd name="T21" fmla="*/ 787 h 1009"/>
                <a:gd name="T22" fmla="*/ 592 w 865"/>
                <a:gd name="T23" fmla="*/ 559 h 1009"/>
                <a:gd name="T24" fmla="*/ 650 w 865"/>
                <a:gd name="T25" fmla="*/ 567 h 1009"/>
                <a:gd name="T26" fmla="*/ 736 w 865"/>
                <a:gd name="T27" fmla="*/ 567 h 1009"/>
                <a:gd name="T28" fmla="*/ 853 w 865"/>
                <a:gd name="T29" fmla="*/ 932 h 1009"/>
                <a:gd name="T30" fmla="*/ 734 w 865"/>
                <a:gd name="T31" fmla="*/ 974 h 1009"/>
                <a:gd name="T32" fmla="*/ 717 w 865"/>
                <a:gd name="T33" fmla="*/ 919 h 1009"/>
                <a:gd name="T34" fmla="*/ 680 w 865"/>
                <a:gd name="T35" fmla="*/ 984 h 1009"/>
                <a:gd name="T36" fmla="*/ 165 w 865"/>
                <a:gd name="T37" fmla="*/ 987 h 1009"/>
                <a:gd name="T38" fmla="*/ 127 w 865"/>
                <a:gd name="T39" fmla="*/ 919 h 1009"/>
                <a:gd name="T40" fmla="*/ 109 w 865"/>
                <a:gd name="T41" fmla="*/ 977 h 1009"/>
                <a:gd name="T42" fmla="*/ 0 w 865"/>
                <a:gd name="T43" fmla="*/ 932 h 1009"/>
                <a:gd name="T44" fmla="*/ 121 w 865"/>
                <a:gd name="T45" fmla="*/ 572 h 1009"/>
                <a:gd name="T46" fmla="*/ 249 w 865"/>
                <a:gd name="T47" fmla="*/ 390 h 1009"/>
                <a:gd name="T48" fmla="*/ 249 w 865"/>
                <a:gd name="T49" fmla="*/ 390 h 1009"/>
                <a:gd name="T50" fmla="*/ 219 w 865"/>
                <a:gd name="T51" fmla="*/ 355 h 1009"/>
                <a:gd name="T52" fmla="*/ 209 w 865"/>
                <a:gd name="T53" fmla="*/ 288 h 1009"/>
                <a:gd name="T54" fmla="*/ 209 w 865"/>
                <a:gd name="T55" fmla="*/ 280 h 1009"/>
                <a:gd name="T56" fmla="*/ 216 w 865"/>
                <a:gd name="T57" fmla="*/ 275 h 1009"/>
                <a:gd name="T58" fmla="*/ 220 w 865"/>
                <a:gd name="T59" fmla="*/ 272 h 1009"/>
                <a:gd name="T60" fmla="*/ 268 w 865"/>
                <a:gd name="T61" fmla="*/ 64 h 1009"/>
                <a:gd name="T62" fmla="*/ 571 w 865"/>
                <a:gd name="T63" fmla="*/ 57 h 1009"/>
                <a:gd name="T64" fmla="*/ 629 w 865"/>
                <a:gd name="T65" fmla="*/ 270 h 1009"/>
                <a:gd name="T66" fmla="*/ 637 w 865"/>
                <a:gd name="T67" fmla="*/ 275 h 1009"/>
                <a:gd name="T68" fmla="*/ 644 w 865"/>
                <a:gd name="T69" fmla="*/ 280 h 1009"/>
                <a:gd name="T70" fmla="*/ 645 w 865"/>
                <a:gd name="T71" fmla="*/ 288 h 1009"/>
                <a:gd name="T72" fmla="*/ 635 w 865"/>
                <a:gd name="T73" fmla="*/ 354 h 1009"/>
                <a:gd name="T74" fmla="*/ 606 w 865"/>
                <a:gd name="T75" fmla="*/ 389 h 1009"/>
                <a:gd name="T76" fmla="*/ 443 w 865"/>
                <a:gd name="T77" fmla="*/ 536 h 1009"/>
                <a:gd name="T78" fmla="*/ 403 w 865"/>
                <a:gd name="T79" fmla="*/ 532 h 1009"/>
                <a:gd name="T80" fmla="*/ 249 w 865"/>
                <a:gd name="T81" fmla="*/ 390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5" h="1009">
                  <a:moveTo>
                    <a:pt x="121" y="572"/>
                  </a:moveTo>
                  <a:cubicBezTo>
                    <a:pt x="154" y="572"/>
                    <a:pt x="185" y="571"/>
                    <a:pt x="213" y="571"/>
                  </a:cubicBezTo>
                  <a:cubicBezTo>
                    <a:pt x="240" y="574"/>
                    <a:pt x="262" y="567"/>
                    <a:pt x="277" y="550"/>
                  </a:cubicBezTo>
                  <a:lnTo>
                    <a:pt x="393" y="793"/>
                  </a:lnTo>
                  <a:lnTo>
                    <a:pt x="420" y="640"/>
                  </a:lnTo>
                  <a:lnTo>
                    <a:pt x="401" y="631"/>
                  </a:lnTo>
                  <a:lnTo>
                    <a:pt x="401" y="610"/>
                  </a:lnTo>
                  <a:lnTo>
                    <a:pt x="485" y="610"/>
                  </a:lnTo>
                  <a:lnTo>
                    <a:pt x="486" y="631"/>
                  </a:lnTo>
                  <a:lnTo>
                    <a:pt x="466" y="640"/>
                  </a:lnTo>
                  <a:lnTo>
                    <a:pt x="493" y="787"/>
                  </a:lnTo>
                  <a:lnTo>
                    <a:pt x="592" y="559"/>
                  </a:lnTo>
                  <a:cubicBezTo>
                    <a:pt x="607" y="567"/>
                    <a:pt x="627" y="569"/>
                    <a:pt x="650" y="567"/>
                  </a:cubicBezTo>
                  <a:cubicBezTo>
                    <a:pt x="677" y="567"/>
                    <a:pt x="705" y="567"/>
                    <a:pt x="736" y="567"/>
                  </a:cubicBezTo>
                  <a:cubicBezTo>
                    <a:pt x="815" y="641"/>
                    <a:pt x="865" y="818"/>
                    <a:pt x="853" y="932"/>
                  </a:cubicBezTo>
                  <a:cubicBezTo>
                    <a:pt x="828" y="949"/>
                    <a:pt x="786" y="963"/>
                    <a:pt x="734" y="974"/>
                  </a:cubicBezTo>
                  <a:lnTo>
                    <a:pt x="717" y="919"/>
                  </a:lnTo>
                  <a:lnTo>
                    <a:pt x="680" y="984"/>
                  </a:lnTo>
                  <a:cubicBezTo>
                    <a:pt x="527" y="1007"/>
                    <a:pt x="314" y="1009"/>
                    <a:pt x="165" y="987"/>
                  </a:cubicBezTo>
                  <a:lnTo>
                    <a:pt x="127" y="919"/>
                  </a:lnTo>
                  <a:lnTo>
                    <a:pt x="109" y="977"/>
                  </a:lnTo>
                  <a:cubicBezTo>
                    <a:pt x="58" y="966"/>
                    <a:pt x="19" y="951"/>
                    <a:pt x="0" y="932"/>
                  </a:cubicBezTo>
                  <a:cubicBezTo>
                    <a:pt x="2" y="832"/>
                    <a:pt x="20" y="659"/>
                    <a:pt x="121" y="572"/>
                  </a:cubicBezTo>
                  <a:close/>
                  <a:moveTo>
                    <a:pt x="249" y="390"/>
                  </a:moveTo>
                  <a:lnTo>
                    <a:pt x="249" y="390"/>
                  </a:lnTo>
                  <a:cubicBezTo>
                    <a:pt x="236" y="383"/>
                    <a:pt x="226" y="371"/>
                    <a:pt x="219" y="355"/>
                  </a:cubicBezTo>
                  <a:cubicBezTo>
                    <a:pt x="212" y="338"/>
                    <a:pt x="209" y="315"/>
                    <a:pt x="209" y="288"/>
                  </a:cubicBezTo>
                  <a:lnTo>
                    <a:pt x="209" y="280"/>
                  </a:lnTo>
                  <a:lnTo>
                    <a:pt x="216" y="275"/>
                  </a:lnTo>
                  <a:cubicBezTo>
                    <a:pt x="218" y="274"/>
                    <a:pt x="219" y="273"/>
                    <a:pt x="220" y="272"/>
                  </a:cubicBezTo>
                  <a:cubicBezTo>
                    <a:pt x="205" y="158"/>
                    <a:pt x="218" y="105"/>
                    <a:pt x="268" y="64"/>
                  </a:cubicBezTo>
                  <a:cubicBezTo>
                    <a:pt x="345" y="0"/>
                    <a:pt x="492" y="0"/>
                    <a:pt x="571" y="57"/>
                  </a:cubicBezTo>
                  <a:cubicBezTo>
                    <a:pt x="624" y="96"/>
                    <a:pt x="643" y="166"/>
                    <a:pt x="629" y="270"/>
                  </a:cubicBezTo>
                  <a:cubicBezTo>
                    <a:pt x="632" y="271"/>
                    <a:pt x="635" y="273"/>
                    <a:pt x="637" y="275"/>
                  </a:cubicBezTo>
                  <a:lnTo>
                    <a:pt x="644" y="280"/>
                  </a:lnTo>
                  <a:lnTo>
                    <a:pt x="645" y="288"/>
                  </a:lnTo>
                  <a:cubicBezTo>
                    <a:pt x="645" y="315"/>
                    <a:pt x="642" y="337"/>
                    <a:pt x="635" y="354"/>
                  </a:cubicBezTo>
                  <a:cubicBezTo>
                    <a:pt x="628" y="370"/>
                    <a:pt x="619" y="382"/>
                    <a:pt x="606" y="389"/>
                  </a:cubicBezTo>
                  <a:cubicBezTo>
                    <a:pt x="585" y="456"/>
                    <a:pt x="515" y="528"/>
                    <a:pt x="443" y="536"/>
                  </a:cubicBezTo>
                  <a:cubicBezTo>
                    <a:pt x="430" y="537"/>
                    <a:pt x="415" y="537"/>
                    <a:pt x="403" y="532"/>
                  </a:cubicBezTo>
                  <a:cubicBezTo>
                    <a:pt x="324" y="504"/>
                    <a:pt x="274" y="472"/>
                    <a:pt x="249" y="390"/>
                  </a:cubicBez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D44B4B-683B-42D3-8097-15C7C7417683}"/>
              </a:ext>
            </a:extLst>
          </p:cNvPr>
          <p:cNvGrpSpPr/>
          <p:nvPr/>
        </p:nvGrpSpPr>
        <p:grpSpPr>
          <a:xfrm>
            <a:off x="629824" y="3655519"/>
            <a:ext cx="437210" cy="352569"/>
            <a:chOff x="4870253" y="3429729"/>
            <a:chExt cx="403964" cy="40396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3091D1-000C-41FB-9777-929B539D9132}"/>
                </a:ext>
              </a:extLst>
            </p:cNvPr>
            <p:cNvSpPr/>
            <p:nvPr/>
          </p:nvSpPr>
          <p:spPr>
            <a:xfrm>
              <a:off x="4870253" y="3429729"/>
              <a:ext cx="403964" cy="403964"/>
            </a:xfrm>
            <a:prstGeom prst="ellipse">
              <a:avLst/>
            </a:prstGeom>
            <a:solidFill>
              <a:srgbClr val="F4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31B7974-9726-4BCD-9D3E-24892F2F7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9819" y="3471254"/>
              <a:ext cx="314696" cy="314696"/>
            </a:xfrm>
            <a:custGeom>
              <a:avLst/>
              <a:gdLst>
                <a:gd name="T0" fmla="*/ 948 w 948"/>
                <a:gd name="T1" fmla="*/ 787 h 933"/>
                <a:gd name="T2" fmla="*/ 0 w 948"/>
                <a:gd name="T3" fmla="*/ 787 h 933"/>
                <a:gd name="T4" fmla="*/ 77 w 948"/>
                <a:gd name="T5" fmla="*/ 730 h 933"/>
                <a:gd name="T6" fmla="*/ 871 w 948"/>
                <a:gd name="T7" fmla="*/ 730 h 933"/>
                <a:gd name="T8" fmla="*/ 241 w 948"/>
                <a:gd name="T9" fmla="*/ 32 h 933"/>
                <a:gd name="T10" fmla="*/ 328 w 948"/>
                <a:gd name="T11" fmla="*/ 118 h 933"/>
                <a:gd name="T12" fmla="*/ 155 w 948"/>
                <a:gd name="T13" fmla="*/ 118 h 933"/>
                <a:gd name="T14" fmla="*/ 706 w 948"/>
                <a:gd name="T15" fmla="*/ 32 h 933"/>
                <a:gd name="T16" fmla="*/ 620 w 948"/>
                <a:gd name="T17" fmla="*/ 118 h 933"/>
                <a:gd name="T18" fmla="*/ 792 w 948"/>
                <a:gd name="T19" fmla="*/ 118 h 933"/>
                <a:gd name="T20" fmla="*/ 621 w 948"/>
                <a:gd name="T21" fmla="*/ 528 h 933"/>
                <a:gd name="T22" fmla="*/ 621 w 948"/>
                <a:gd name="T23" fmla="*/ 755 h 933"/>
                <a:gd name="T24" fmla="*/ 706 w 948"/>
                <a:gd name="T25" fmla="*/ 596 h 933"/>
                <a:gd name="T26" fmla="*/ 796 w 948"/>
                <a:gd name="T27" fmla="*/ 755 h 933"/>
                <a:gd name="T28" fmla="*/ 840 w 948"/>
                <a:gd name="T29" fmla="*/ 431 h 933"/>
                <a:gd name="T30" fmla="*/ 759 w 948"/>
                <a:gd name="T31" fmla="*/ 220 h 933"/>
                <a:gd name="T32" fmla="*/ 639 w 948"/>
                <a:gd name="T33" fmla="*/ 222 h 933"/>
                <a:gd name="T34" fmla="*/ 660 w 948"/>
                <a:gd name="T35" fmla="*/ 434 h 933"/>
                <a:gd name="T36" fmla="*/ 476 w 948"/>
                <a:gd name="T37" fmla="*/ 0 h 933"/>
                <a:gd name="T38" fmla="*/ 569 w 948"/>
                <a:gd name="T39" fmla="*/ 94 h 933"/>
                <a:gd name="T40" fmla="*/ 382 w 948"/>
                <a:gd name="T41" fmla="*/ 94 h 933"/>
                <a:gd name="T42" fmla="*/ 568 w 948"/>
                <a:gd name="T43" fmla="*/ 513 h 933"/>
                <a:gd name="T44" fmla="*/ 617 w 948"/>
                <a:gd name="T45" fmla="*/ 434 h 933"/>
                <a:gd name="T46" fmla="*/ 528 w 948"/>
                <a:gd name="T47" fmla="*/ 205 h 933"/>
                <a:gd name="T48" fmla="*/ 329 w 948"/>
                <a:gd name="T49" fmla="*/ 294 h 933"/>
                <a:gd name="T50" fmla="*/ 377 w 948"/>
                <a:gd name="T51" fmla="*/ 513 h 933"/>
                <a:gd name="T52" fmla="*/ 449 w 948"/>
                <a:gd name="T53" fmla="*/ 787 h 933"/>
                <a:gd name="T54" fmla="*/ 502 w 948"/>
                <a:gd name="T55" fmla="*/ 787 h 933"/>
                <a:gd name="T56" fmla="*/ 568 w 948"/>
                <a:gd name="T57" fmla="*/ 513 h 933"/>
                <a:gd name="T58" fmla="*/ 327 w 948"/>
                <a:gd name="T59" fmla="*/ 528 h 933"/>
                <a:gd name="T60" fmla="*/ 287 w 948"/>
                <a:gd name="T61" fmla="*/ 294 h 933"/>
                <a:gd name="T62" fmla="*/ 289 w 948"/>
                <a:gd name="T63" fmla="*/ 220 h 933"/>
                <a:gd name="T64" fmla="*/ 107 w 948"/>
                <a:gd name="T65" fmla="*/ 302 h 933"/>
                <a:gd name="T66" fmla="*/ 151 w 948"/>
                <a:gd name="T67" fmla="*/ 503 h 933"/>
                <a:gd name="T68" fmla="*/ 217 w 948"/>
                <a:gd name="T69" fmla="*/ 755 h 933"/>
                <a:gd name="T70" fmla="*/ 266 w 948"/>
                <a:gd name="T71" fmla="*/ 755 h 933"/>
                <a:gd name="T72" fmla="*/ 327 w 948"/>
                <a:gd name="T73" fmla="*/ 52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8" h="933">
                  <a:moveTo>
                    <a:pt x="848" y="697"/>
                  </a:moveTo>
                  <a:cubicBezTo>
                    <a:pt x="911" y="721"/>
                    <a:pt x="948" y="753"/>
                    <a:pt x="948" y="787"/>
                  </a:cubicBezTo>
                  <a:cubicBezTo>
                    <a:pt x="948" y="867"/>
                    <a:pt x="736" y="933"/>
                    <a:pt x="474" y="933"/>
                  </a:cubicBezTo>
                  <a:cubicBezTo>
                    <a:pt x="212" y="933"/>
                    <a:pt x="0" y="867"/>
                    <a:pt x="0" y="787"/>
                  </a:cubicBezTo>
                  <a:cubicBezTo>
                    <a:pt x="0" y="753"/>
                    <a:pt x="38" y="721"/>
                    <a:pt x="101" y="697"/>
                  </a:cubicBezTo>
                  <a:cubicBezTo>
                    <a:pt x="86" y="707"/>
                    <a:pt x="77" y="718"/>
                    <a:pt x="77" y="730"/>
                  </a:cubicBezTo>
                  <a:cubicBezTo>
                    <a:pt x="77" y="785"/>
                    <a:pt x="255" y="829"/>
                    <a:pt x="474" y="829"/>
                  </a:cubicBezTo>
                  <a:cubicBezTo>
                    <a:pt x="694" y="829"/>
                    <a:pt x="871" y="785"/>
                    <a:pt x="871" y="730"/>
                  </a:cubicBezTo>
                  <a:cubicBezTo>
                    <a:pt x="871" y="718"/>
                    <a:pt x="863" y="707"/>
                    <a:pt x="848" y="697"/>
                  </a:cubicBezTo>
                  <a:close/>
                  <a:moveTo>
                    <a:pt x="241" y="32"/>
                  </a:moveTo>
                  <a:lnTo>
                    <a:pt x="241" y="32"/>
                  </a:lnTo>
                  <a:cubicBezTo>
                    <a:pt x="289" y="32"/>
                    <a:pt x="328" y="71"/>
                    <a:pt x="328" y="118"/>
                  </a:cubicBezTo>
                  <a:cubicBezTo>
                    <a:pt x="328" y="166"/>
                    <a:pt x="289" y="204"/>
                    <a:pt x="241" y="204"/>
                  </a:cubicBezTo>
                  <a:cubicBezTo>
                    <a:pt x="194" y="204"/>
                    <a:pt x="155" y="166"/>
                    <a:pt x="155" y="118"/>
                  </a:cubicBezTo>
                  <a:cubicBezTo>
                    <a:pt x="155" y="71"/>
                    <a:pt x="194" y="32"/>
                    <a:pt x="241" y="32"/>
                  </a:cubicBezTo>
                  <a:close/>
                  <a:moveTo>
                    <a:pt x="706" y="32"/>
                  </a:moveTo>
                  <a:lnTo>
                    <a:pt x="706" y="32"/>
                  </a:lnTo>
                  <a:cubicBezTo>
                    <a:pt x="658" y="32"/>
                    <a:pt x="620" y="71"/>
                    <a:pt x="620" y="118"/>
                  </a:cubicBezTo>
                  <a:cubicBezTo>
                    <a:pt x="620" y="166"/>
                    <a:pt x="658" y="204"/>
                    <a:pt x="706" y="204"/>
                  </a:cubicBezTo>
                  <a:cubicBezTo>
                    <a:pt x="753" y="204"/>
                    <a:pt x="792" y="166"/>
                    <a:pt x="792" y="118"/>
                  </a:cubicBezTo>
                  <a:cubicBezTo>
                    <a:pt x="792" y="71"/>
                    <a:pt x="753" y="32"/>
                    <a:pt x="706" y="32"/>
                  </a:cubicBezTo>
                  <a:close/>
                  <a:moveTo>
                    <a:pt x="621" y="528"/>
                  </a:moveTo>
                  <a:lnTo>
                    <a:pt x="621" y="528"/>
                  </a:lnTo>
                  <a:lnTo>
                    <a:pt x="621" y="755"/>
                  </a:lnTo>
                  <a:lnTo>
                    <a:pt x="681" y="755"/>
                  </a:lnTo>
                  <a:lnTo>
                    <a:pt x="706" y="596"/>
                  </a:lnTo>
                  <a:lnTo>
                    <a:pt x="730" y="755"/>
                  </a:lnTo>
                  <a:lnTo>
                    <a:pt x="796" y="755"/>
                  </a:lnTo>
                  <a:lnTo>
                    <a:pt x="796" y="503"/>
                  </a:lnTo>
                  <a:cubicBezTo>
                    <a:pt x="822" y="490"/>
                    <a:pt x="840" y="462"/>
                    <a:pt x="840" y="431"/>
                  </a:cubicBezTo>
                  <a:lnTo>
                    <a:pt x="840" y="302"/>
                  </a:lnTo>
                  <a:cubicBezTo>
                    <a:pt x="840" y="257"/>
                    <a:pt x="804" y="220"/>
                    <a:pt x="759" y="220"/>
                  </a:cubicBezTo>
                  <a:lnTo>
                    <a:pt x="658" y="220"/>
                  </a:lnTo>
                  <a:cubicBezTo>
                    <a:pt x="651" y="220"/>
                    <a:pt x="645" y="221"/>
                    <a:pt x="639" y="222"/>
                  </a:cubicBezTo>
                  <a:cubicBezTo>
                    <a:pt x="652" y="243"/>
                    <a:pt x="660" y="268"/>
                    <a:pt x="660" y="294"/>
                  </a:cubicBezTo>
                  <a:lnTo>
                    <a:pt x="660" y="434"/>
                  </a:lnTo>
                  <a:cubicBezTo>
                    <a:pt x="660" y="470"/>
                    <a:pt x="645" y="504"/>
                    <a:pt x="621" y="528"/>
                  </a:cubicBezTo>
                  <a:close/>
                  <a:moveTo>
                    <a:pt x="476" y="0"/>
                  </a:moveTo>
                  <a:lnTo>
                    <a:pt x="476" y="0"/>
                  </a:lnTo>
                  <a:cubicBezTo>
                    <a:pt x="528" y="0"/>
                    <a:pt x="569" y="42"/>
                    <a:pt x="569" y="94"/>
                  </a:cubicBezTo>
                  <a:cubicBezTo>
                    <a:pt x="569" y="146"/>
                    <a:pt x="528" y="188"/>
                    <a:pt x="476" y="188"/>
                  </a:cubicBezTo>
                  <a:cubicBezTo>
                    <a:pt x="424" y="188"/>
                    <a:pt x="382" y="146"/>
                    <a:pt x="382" y="94"/>
                  </a:cubicBezTo>
                  <a:cubicBezTo>
                    <a:pt x="382" y="42"/>
                    <a:pt x="424" y="0"/>
                    <a:pt x="476" y="0"/>
                  </a:cubicBezTo>
                  <a:close/>
                  <a:moveTo>
                    <a:pt x="568" y="513"/>
                  </a:moveTo>
                  <a:lnTo>
                    <a:pt x="568" y="513"/>
                  </a:lnTo>
                  <a:cubicBezTo>
                    <a:pt x="597" y="498"/>
                    <a:pt x="617" y="468"/>
                    <a:pt x="617" y="434"/>
                  </a:cubicBezTo>
                  <a:lnTo>
                    <a:pt x="617" y="294"/>
                  </a:lnTo>
                  <a:cubicBezTo>
                    <a:pt x="617" y="245"/>
                    <a:pt x="577" y="205"/>
                    <a:pt x="528" y="205"/>
                  </a:cubicBezTo>
                  <a:lnTo>
                    <a:pt x="418" y="205"/>
                  </a:lnTo>
                  <a:cubicBezTo>
                    <a:pt x="369" y="205"/>
                    <a:pt x="329" y="245"/>
                    <a:pt x="329" y="294"/>
                  </a:cubicBezTo>
                  <a:lnTo>
                    <a:pt x="329" y="434"/>
                  </a:lnTo>
                  <a:cubicBezTo>
                    <a:pt x="329" y="468"/>
                    <a:pt x="349" y="498"/>
                    <a:pt x="377" y="513"/>
                  </a:cubicBezTo>
                  <a:lnTo>
                    <a:pt x="377" y="787"/>
                  </a:lnTo>
                  <a:lnTo>
                    <a:pt x="449" y="787"/>
                  </a:lnTo>
                  <a:lnTo>
                    <a:pt x="476" y="614"/>
                  </a:lnTo>
                  <a:lnTo>
                    <a:pt x="502" y="787"/>
                  </a:lnTo>
                  <a:lnTo>
                    <a:pt x="568" y="787"/>
                  </a:lnTo>
                  <a:lnTo>
                    <a:pt x="568" y="513"/>
                  </a:lnTo>
                  <a:close/>
                  <a:moveTo>
                    <a:pt x="327" y="528"/>
                  </a:moveTo>
                  <a:lnTo>
                    <a:pt x="327" y="528"/>
                  </a:lnTo>
                  <a:cubicBezTo>
                    <a:pt x="302" y="504"/>
                    <a:pt x="287" y="470"/>
                    <a:pt x="287" y="434"/>
                  </a:cubicBezTo>
                  <a:lnTo>
                    <a:pt x="287" y="294"/>
                  </a:lnTo>
                  <a:cubicBezTo>
                    <a:pt x="287" y="268"/>
                    <a:pt x="295" y="243"/>
                    <a:pt x="308" y="222"/>
                  </a:cubicBezTo>
                  <a:cubicBezTo>
                    <a:pt x="302" y="221"/>
                    <a:pt x="296" y="220"/>
                    <a:pt x="289" y="220"/>
                  </a:cubicBezTo>
                  <a:lnTo>
                    <a:pt x="189" y="220"/>
                  </a:lnTo>
                  <a:cubicBezTo>
                    <a:pt x="144" y="220"/>
                    <a:pt x="107" y="257"/>
                    <a:pt x="107" y="302"/>
                  </a:cubicBezTo>
                  <a:lnTo>
                    <a:pt x="107" y="431"/>
                  </a:lnTo>
                  <a:cubicBezTo>
                    <a:pt x="107" y="462"/>
                    <a:pt x="125" y="490"/>
                    <a:pt x="151" y="503"/>
                  </a:cubicBezTo>
                  <a:lnTo>
                    <a:pt x="151" y="755"/>
                  </a:lnTo>
                  <a:lnTo>
                    <a:pt x="217" y="755"/>
                  </a:lnTo>
                  <a:lnTo>
                    <a:pt x="242" y="596"/>
                  </a:lnTo>
                  <a:lnTo>
                    <a:pt x="266" y="755"/>
                  </a:lnTo>
                  <a:lnTo>
                    <a:pt x="327" y="755"/>
                  </a:lnTo>
                  <a:lnTo>
                    <a:pt x="327" y="528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60C2964-D737-45DF-ACB2-902BD7333345}"/>
              </a:ext>
            </a:extLst>
          </p:cNvPr>
          <p:cNvGrpSpPr/>
          <p:nvPr/>
        </p:nvGrpSpPr>
        <p:grpSpPr>
          <a:xfrm>
            <a:off x="637606" y="5383711"/>
            <a:ext cx="437210" cy="352569"/>
            <a:chOff x="4878035" y="5076700"/>
            <a:chExt cx="403964" cy="403964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DADD3EC4-3029-4484-A811-F0DEEE7D2CA0}"/>
                </a:ext>
              </a:extLst>
            </p:cNvPr>
            <p:cNvSpPr/>
            <p:nvPr/>
          </p:nvSpPr>
          <p:spPr>
            <a:xfrm>
              <a:off x="4878035" y="5076700"/>
              <a:ext cx="403964" cy="403964"/>
            </a:xfrm>
            <a:prstGeom prst="ellipse">
              <a:avLst/>
            </a:prstGeom>
            <a:solidFill>
              <a:srgbClr val="F4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Freeform 34">
              <a:extLst>
                <a:ext uri="{FF2B5EF4-FFF2-40B4-BE49-F238E27FC236}">
                  <a16:creationId xmlns:a16="http://schemas.microsoft.com/office/drawing/2014/main" id="{DA781549-8053-42A8-932A-E6ED0B33AE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0296" y="5106165"/>
              <a:ext cx="313743" cy="334599"/>
            </a:xfrm>
            <a:custGeom>
              <a:avLst/>
              <a:gdLst>
                <a:gd name="T0" fmla="*/ 339 w 895"/>
                <a:gd name="T1" fmla="*/ 594 h 955"/>
                <a:gd name="T2" fmla="*/ 322 w 895"/>
                <a:gd name="T3" fmla="*/ 540 h 955"/>
                <a:gd name="T4" fmla="*/ 391 w 895"/>
                <a:gd name="T5" fmla="*/ 260 h 955"/>
                <a:gd name="T6" fmla="*/ 464 w 895"/>
                <a:gd name="T7" fmla="*/ 487 h 955"/>
                <a:gd name="T8" fmla="*/ 555 w 895"/>
                <a:gd name="T9" fmla="*/ 224 h 955"/>
                <a:gd name="T10" fmla="*/ 354 w 895"/>
                <a:gd name="T11" fmla="*/ 446 h 955"/>
                <a:gd name="T12" fmla="*/ 337 w 895"/>
                <a:gd name="T13" fmla="*/ 475 h 955"/>
                <a:gd name="T14" fmla="*/ 460 w 895"/>
                <a:gd name="T15" fmla="*/ 547 h 955"/>
                <a:gd name="T16" fmla="*/ 590 w 895"/>
                <a:gd name="T17" fmla="*/ 190 h 955"/>
                <a:gd name="T18" fmla="*/ 596 w 895"/>
                <a:gd name="T19" fmla="*/ 121 h 955"/>
                <a:gd name="T20" fmla="*/ 590 w 895"/>
                <a:gd name="T21" fmla="*/ 190 h 955"/>
                <a:gd name="T22" fmla="*/ 699 w 895"/>
                <a:gd name="T23" fmla="*/ 225 h 955"/>
                <a:gd name="T24" fmla="*/ 630 w 895"/>
                <a:gd name="T25" fmla="*/ 231 h 955"/>
                <a:gd name="T26" fmla="*/ 511 w 895"/>
                <a:gd name="T27" fmla="*/ 160 h 955"/>
                <a:gd name="T28" fmla="*/ 481 w 895"/>
                <a:gd name="T29" fmla="*/ 97 h 955"/>
                <a:gd name="T30" fmla="*/ 511 w 895"/>
                <a:gd name="T31" fmla="*/ 160 h 955"/>
                <a:gd name="T32" fmla="*/ 395 w 895"/>
                <a:gd name="T33" fmla="*/ 119 h 955"/>
                <a:gd name="T34" fmla="*/ 401 w 895"/>
                <a:gd name="T35" fmla="*/ 188 h 955"/>
                <a:gd name="T36" fmla="*/ 658 w 895"/>
                <a:gd name="T37" fmla="*/ 341 h 955"/>
                <a:gd name="T38" fmla="*/ 721 w 895"/>
                <a:gd name="T39" fmla="*/ 311 h 955"/>
                <a:gd name="T40" fmla="*/ 658 w 895"/>
                <a:gd name="T41" fmla="*/ 341 h 955"/>
                <a:gd name="T42" fmla="*/ 329 w 895"/>
                <a:gd name="T43" fmla="*/ 489 h 955"/>
                <a:gd name="T44" fmla="*/ 312 w 895"/>
                <a:gd name="T45" fmla="*/ 519 h 955"/>
                <a:gd name="T46" fmla="*/ 435 w 895"/>
                <a:gd name="T47" fmla="*/ 590 h 955"/>
                <a:gd name="T48" fmla="*/ 326 w 895"/>
                <a:gd name="T49" fmla="*/ 955 h 955"/>
                <a:gd name="T50" fmla="*/ 349 w 895"/>
                <a:gd name="T51" fmla="*/ 55 h 955"/>
                <a:gd name="T52" fmla="*/ 852 w 895"/>
                <a:gd name="T53" fmla="*/ 271 h 955"/>
                <a:gd name="T54" fmla="*/ 860 w 895"/>
                <a:gd name="T55" fmla="*/ 415 h 955"/>
                <a:gd name="T56" fmla="*/ 885 w 895"/>
                <a:gd name="T57" fmla="*/ 597 h 955"/>
                <a:gd name="T58" fmla="*/ 854 w 895"/>
                <a:gd name="T59" fmla="*/ 751 h 955"/>
                <a:gd name="T60" fmla="*/ 668 w 895"/>
                <a:gd name="T61" fmla="*/ 793 h 955"/>
                <a:gd name="T62" fmla="*/ 326 w 895"/>
                <a:gd name="T63" fmla="*/ 95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5" h="955">
                  <a:moveTo>
                    <a:pt x="322" y="540"/>
                  </a:moveTo>
                  <a:cubicBezTo>
                    <a:pt x="313" y="559"/>
                    <a:pt x="320" y="583"/>
                    <a:pt x="339" y="594"/>
                  </a:cubicBezTo>
                  <a:cubicBezTo>
                    <a:pt x="355" y="603"/>
                    <a:pt x="375" y="601"/>
                    <a:pt x="388" y="589"/>
                  </a:cubicBezTo>
                  <a:lnTo>
                    <a:pt x="322" y="540"/>
                  </a:lnTo>
                  <a:close/>
                  <a:moveTo>
                    <a:pt x="555" y="224"/>
                  </a:moveTo>
                  <a:cubicBezTo>
                    <a:pt x="495" y="190"/>
                    <a:pt x="422" y="206"/>
                    <a:pt x="391" y="260"/>
                  </a:cubicBezTo>
                  <a:cubicBezTo>
                    <a:pt x="359" y="316"/>
                    <a:pt x="400" y="376"/>
                    <a:pt x="371" y="434"/>
                  </a:cubicBezTo>
                  <a:lnTo>
                    <a:pt x="464" y="487"/>
                  </a:lnTo>
                  <a:cubicBezTo>
                    <a:pt x="499" y="434"/>
                    <a:pt x="573" y="439"/>
                    <a:pt x="605" y="384"/>
                  </a:cubicBezTo>
                  <a:cubicBezTo>
                    <a:pt x="637" y="330"/>
                    <a:pt x="614" y="258"/>
                    <a:pt x="555" y="224"/>
                  </a:cubicBezTo>
                  <a:close/>
                  <a:moveTo>
                    <a:pt x="455" y="522"/>
                  </a:moveTo>
                  <a:lnTo>
                    <a:pt x="354" y="446"/>
                  </a:lnTo>
                  <a:cubicBezTo>
                    <a:pt x="346" y="440"/>
                    <a:pt x="336" y="442"/>
                    <a:pt x="331" y="450"/>
                  </a:cubicBezTo>
                  <a:cubicBezTo>
                    <a:pt x="327" y="458"/>
                    <a:pt x="329" y="470"/>
                    <a:pt x="337" y="475"/>
                  </a:cubicBezTo>
                  <a:lnTo>
                    <a:pt x="437" y="552"/>
                  </a:lnTo>
                  <a:cubicBezTo>
                    <a:pt x="445" y="557"/>
                    <a:pt x="455" y="555"/>
                    <a:pt x="460" y="547"/>
                  </a:cubicBezTo>
                  <a:cubicBezTo>
                    <a:pt x="464" y="539"/>
                    <a:pt x="462" y="527"/>
                    <a:pt x="455" y="522"/>
                  </a:cubicBezTo>
                  <a:close/>
                  <a:moveTo>
                    <a:pt x="590" y="190"/>
                  </a:moveTo>
                  <a:lnTo>
                    <a:pt x="622" y="136"/>
                  </a:lnTo>
                  <a:lnTo>
                    <a:pt x="596" y="121"/>
                  </a:lnTo>
                  <a:lnTo>
                    <a:pt x="565" y="176"/>
                  </a:lnTo>
                  <a:lnTo>
                    <a:pt x="590" y="190"/>
                  </a:lnTo>
                  <a:close/>
                  <a:moveTo>
                    <a:pt x="644" y="256"/>
                  </a:moveTo>
                  <a:lnTo>
                    <a:pt x="699" y="225"/>
                  </a:lnTo>
                  <a:lnTo>
                    <a:pt x="684" y="200"/>
                  </a:lnTo>
                  <a:lnTo>
                    <a:pt x="630" y="231"/>
                  </a:lnTo>
                  <a:lnTo>
                    <a:pt x="644" y="256"/>
                  </a:lnTo>
                  <a:close/>
                  <a:moveTo>
                    <a:pt x="511" y="160"/>
                  </a:moveTo>
                  <a:lnTo>
                    <a:pt x="511" y="97"/>
                  </a:lnTo>
                  <a:lnTo>
                    <a:pt x="481" y="97"/>
                  </a:lnTo>
                  <a:lnTo>
                    <a:pt x="481" y="160"/>
                  </a:lnTo>
                  <a:lnTo>
                    <a:pt x="511" y="160"/>
                  </a:lnTo>
                  <a:close/>
                  <a:moveTo>
                    <a:pt x="426" y="174"/>
                  </a:moveTo>
                  <a:lnTo>
                    <a:pt x="395" y="119"/>
                  </a:lnTo>
                  <a:lnTo>
                    <a:pt x="370" y="134"/>
                  </a:lnTo>
                  <a:lnTo>
                    <a:pt x="401" y="188"/>
                  </a:lnTo>
                  <a:lnTo>
                    <a:pt x="426" y="174"/>
                  </a:lnTo>
                  <a:close/>
                  <a:moveTo>
                    <a:pt x="658" y="341"/>
                  </a:moveTo>
                  <a:lnTo>
                    <a:pt x="721" y="341"/>
                  </a:lnTo>
                  <a:lnTo>
                    <a:pt x="721" y="311"/>
                  </a:lnTo>
                  <a:lnTo>
                    <a:pt x="658" y="311"/>
                  </a:lnTo>
                  <a:lnTo>
                    <a:pt x="658" y="341"/>
                  </a:lnTo>
                  <a:close/>
                  <a:moveTo>
                    <a:pt x="430" y="565"/>
                  </a:moveTo>
                  <a:lnTo>
                    <a:pt x="329" y="489"/>
                  </a:lnTo>
                  <a:cubicBezTo>
                    <a:pt x="321" y="483"/>
                    <a:pt x="311" y="485"/>
                    <a:pt x="307" y="493"/>
                  </a:cubicBezTo>
                  <a:cubicBezTo>
                    <a:pt x="302" y="501"/>
                    <a:pt x="304" y="513"/>
                    <a:pt x="312" y="519"/>
                  </a:cubicBezTo>
                  <a:lnTo>
                    <a:pt x="412" y="595"/>
                  </a:lnTo>
                  <a:cubicBezTo>
                    <a:pt x="420" y="601"/>
                    <a:pt x="430" y="599"/>
                    <a:pt x="435" y="590"/>
                  </a:cubicBezTo>
                  <a:cubicBezTo>
                    <a:pt x="440" y="582"/>
                    <a:pt x="437" y="571"/>
                    <a:pt x="430" y="565"/>
                  </a:cubicBezTo>
                  <a:close/>
                  <a:moveTo>
                    <a:pt x="326" y="955"/>
                  </a:moveTo>
                  <a:cubicBezTo>
                    <a:pt x="337" y="880"/>
                    <a:pt x="337" y="800"/>
                    <a:pt x="317" y="729"/>
                  </a:cubicBezTo>
                  <a:cubicBezTo>
                    <a:pt x="0" y="551"/>
                    <a:pt x="83" y="139"/>
                    <a:pt x="349" y="55"/>
                  </a:cubicBezTo>
                  <a:cubicBezTo>
                    <a:pt x="489" y="0"/>
                    <a:pt x="680" y="33"/>
                    <a:pt x="805" y="158"/>
                  </a:cubicBezTo>
                  <a:cubicBezTo>
                    <a:pt x="895" y="248"/>
                    <a:pt x="852" y="271"/>
                    <a:pt x="852" y="271"/>
                  </a:cubicBezTo>
                  <a:lnTo>
                    <a:pt x="832" y="282"/>
                  </a:lnTo>
                  <a:cubicBezTo>
                    <a:pt x="843" y="325"/>
                    <a:pt x="862" y="405"/>
                    <a:pt x="860" y="415"/>
                  </a:cubicBezTo>
                  <a:cubicBezTo>
                    <a:pt x="856" y="430"/>
                    <a:pt x="840" y="445"/>
                    <a:pt x="840" y="445"/>
                  </a:cubicBezTo>
                  <a:lnTo>
                    <a:pt x="885" y="597"/>
                  </a:lnTo>
                  <a:lnTo>
                    <a:pt x="845" y="614"/>
                  </a:lnTo>
                  <a:cubicBezTo>
                    <a:pt x="854" y="662"/>
                    <a:pt x="859" y="703"/>
                    <a:pt x="854" y="751"/>
                  </a:cubicBezTo>
                  <a:cubicBezTo>
                    <a:pt x="853" y="759"/>
                    <a:pt x="826" y="783"/>
                    <a:pt x="804" y="784"/>
                  </a:cubicBezTo>
                  <a:lnTo>
                    <a:pt x="668" y="793"/>
                  </a:lnTo>
                  <a:lnTo>
                    <a:pt x="677" y="955"/>
                  </a:lnTo>
                  <a:lnTo>
                    <a:pt x="326" y="955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7D946F06-F3E0-40C0-8951-07C8A0CA5966}"/>
              </a:ext>
            </a:extLst>
          </p:cNvPr>
          <p:cNvGrpSpPr/>
          <p:nvPr/>
        </p:nvGrpSpPr>
        <p:grpSpPr>
          <a:xfrm>
            <a:off x="1019589" y="2699818"/>
            <a:ext cx="9580592" cy="870751"/>
            <a:chOff x="466374" y="2488804"/>
            <a:chExt cx="8750397" cy="1075516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2A89F3A0-CAE8-4ACA-9C6D-10A8DC48C207}"/>
                </a:ext>
              </a:extLst>
            </p:cNvPr>
            <p:cNvSpPr txBox="1"/>
            <p:nvPr/>
          </p:nvSpPr>
          <p:spPr>
            <a:xfrm>
              <a:off x="466374" y="2537572"/>
              <a:ext cx="1346844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zh-CN" altLang="en-US" b="1" dirty="0"/>
                <a:t>植入设备：</a:t>
              </a:r>
              <a:endParaRPr lang="en-US" altLang="zh-CN" b="1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5021DD8-48B3-4EE0-AF51-DB5B60E51613}"/>
                </a:ext>
              </a:extLst>
            </p:cNvPr>
            <p:cNvSpPr txBox="1"/>
            <p:nvPr/>
          </p:nvSpPr>
          <p:spPr>
            <a:xfrm>
              <a:off x="1636334" y="2488804"/>
              <a:ext cx="7580437" cy="107551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Nucleus Hybrid L24 electrode array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（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 Cochlear Ltd., NSW, Australia 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），拥有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22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个电极，植入深度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16-17mm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，最大弯折角度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270°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，最高听力频率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2000Hz</a:t>
              </a:r>
              <a:endPara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0E51353-2E63-491A-9A64-89A1B683135B}"/>
              </a:ext>
            </a:extLst>
          </p:cNvPr>
          <p:cNvGrpSpPr/>
          <p:nvPr/>
        </p:nvGrpSpPr>
        <p:grpSpPr>
          <a:xfrm>
            <a:off x="1019589" y="3645828"/>
            <a:ext cx="9577027" cy="1701748"/>
            <a:chOff x="466374" y="2488804"/>
            <a:chExt cx="8747140" cy="2101929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2EF5FFD-A644-4BF0-A78C-A616E0BB3D94}"/>
                </a:ext>
              </a:extLst>
            </p:cNvPr>
            <p:cNvSpPr txBox="1"/>
            <p:nvPr/>
          </p:nvSpPr>
          <p:spPr>
            <a:xfrm>
              <a:off x="466374" y="2537572"/>
              <a:ext cx="1017840" cy="45618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zh-CN" altLang="en-US" b="1" dirty="0"/>
                <a:t>受试者：</a:t>
              </a:r>
              <a:endParaRPr lang="en-US" altLang="zh-CN" b="1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95F5D49-4D62-4C93-BF63-E2298210E472}"/>
                </a:ext>
              </a:extLst>
            </p:cNvPr>
            <p:cNvSpPr txBox="1"/>
            <p:nvPr/>
          </p:nvSpPr>
          <p:spPr>
            <a:xfrm>
              <a:off x="1636334" y="2488804"/>
              <a:ext cx="7577180" cy="210192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①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500Hz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以下听力阈值＞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80dB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 </a:t>
              </a:r>
              <a:endPara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②共计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19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名受试者（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13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名男性，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6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名女性）</a:t>
              </a:r>
              <a:endPara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③植入该指定耳蜗设备超过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6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个月（平均术后时间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46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个月）</a:t>
              </a:r>
              <a:endPara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④年龄＜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80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岁（平均年龄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59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岁）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8E3F457-F193-4B11-A84D-0E1B96DD4CE3}"/>
              </a:ext>
            </a:extLst>
          </p:cNvPr>
          <p:cNvGrpSpPr/>
          <p:nvPr/>
        </p:nvGrpSpPr>
        <p:grpSpPr>
          <a:xfrm>
            <a:off x="1006808" y="5311102"/>
            <a:ext cx="9577027" cy="1286250"/>
            <a:chOff x="466374" y="2488804"/>
            <a:chExt cx="8747140" cy="1588723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A6BF054-7E90-4CC0-B9F5-79E41A570A3C}"/>
                </a:ext>
              </a:extLst>
            </p:cNvPr>
            <p:cNvSpPr txBox="1"/>
            <p:nvPr/>
          </p:nvSpPr>
          <p:spPr>
            <a:xfrm>
              <a:off x="466374" y="2537572"/>
              <a:ext cx="1230135" cy="45618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zh-CN" altLang="en-US" b="1" dirty="0"/>
                <a:t>刺激信号：</a:t>
              </a:r>
              <a:endParaRPr lang="en-US" altLang="zh-CN" b="1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F7C6CED-F011-4932-BFB1-B7D1FA907349}"/>
                </a:ext>
              </a:extLst>
            </p:cNvPr>
            <p:cNvSpPr txBox="1"/>
            <p:nvPr/>
          </p:nvSpPr>
          <p:spPr>
            <a:xfrm>
              <a:off x="1636334" y="2488804"/>
              <a:ext cx="7577180" cy="158872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①脉宽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100μm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短时脉冲信号</a:t>
              </a:r>
              <a:endPara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②周期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24ms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，频率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500Hz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单音爆发</a:t>
              </a:r>
              <a:endPara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③</a:t>
              </a:r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Chirp</a:t>
              </a:r>
              <a:r>
                <a:rPr lang="zh-CN" altLang="en-US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刺激信号（啁啾信号）</a:t>
              </a:r>
            </a:p>
          </p:txBody>
        </p:sp>
      </p:grp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771D62BF-CD86-4FCF-9B1B-A6EF05EE7D97}"/>
              </a:ext>
            </a:extLst>
          </p:cNvPr>
          <p:cNvCxnSpPr/>
          <p:nvPr/>
        </p:nvCxnSpPr>
        <p:spPr>
          <a:xfrm flipH="1">
            <a:off x="10660627" y="4365104"/>
            <a:ext cx="288032" cy="73724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7477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706108F-014B-4486-98F9-FA7AB00CB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7" t="23099" r="17252" b="11150"/>
          <a:stretch/>
        </p:blipFill>
        <p:spPr>
          <a:xfrm>
            <a:off x="4534065" y="2348880"/>
            <a:ext cx="7657935" cy="4509120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584176"/>
            <a:ext cx="7920880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2.2 </a:t>
            </a:r>
            <a:r>
              <a:rPr lang="zh-CN" altLang="en-US" dirty="0">
                <a:latin typeface="+mn-ea"/>
                <a:ea typeface="+mn-ea"/>
              </a:rPr>
              <a:t>实验结果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8FCA85-1BC7-42DB-989D-3D6304F1B66F}"/>
              </a:ext>
            </a:extLst>
          </p:cNvPr>
          <p:cNvSpPr txBox="1"/>
          <p:nvPr/>
        </p:nvSpPr>
        <p:spPr>
          <a:xfrm>
            <a:off x="9711633" y="251371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4D8049-0561-4440-AF1C-5CD6190403FA}"/>
              </a:ext>
            </a:extLst>
          </p:cNvPr>
          <p:cNvSpPr txBox="1"/>
          <p:nvPr/>
        </p:nvSpPr>
        <p:spPr>
          <a:xfrm>
            <a:off x="10200456" y="33265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相关实验简介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B0ED582-44E1-458C-B15D-CC40E2C25C6B}"/>
              </a:ext>
            </a:extLst>
          </p:cNvPr>
          <p:cNvCxnSpPr/>
          <p:nvPr/>
        </p:nvCxnSpPr>
        <p:spPr>
          <a:xfrm flipH="1">
            <a:off x="10007065" y="42078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2A70D066-6388-4954-9C6C-B24C47CEACBF}"/>
              </a:ext>
            </a:extLst>
          </p:cNvPr>
          <p:cNvGrpSpPr/>
          <p:nvPr/>
        </p:nvGrpSpPr>
        <p:grpSpPr>
          <a:xfrm>
            <a:off x="189114" y="2088231"/>
            <a:ext cx="237105" cy="4725145"/>
            <a:chOff x="4963830" y="1436696"/>
            <a:chExt cx="219075" cy="5413948"/>
          </a:xfrm>
        </p:grpSpPr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0EA4136C-FDFA-40C0-847C-F56ED4FA66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4468" y="1597204"/>
              <a:ext cx="3295" cy="5253440"/>
            </a:xfrm>
            <a:prstGeom prst="line">
              <a:avLst/>
            </a:prstGeom>
            <a:noFill/>
            <a:ln w="9525" cap="flat">
              <a:solidFill>
                <a:srgbClr val="660874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0E6F6B8-0B09-4309-AAE0-C45114D61B47}"/>
                </a:ext>
              </a:extLst>
            </p:cNvPr>
            <p:cNvSpPr/>
            <p:nvPr/>
          </p:nvSpPr>
          <p:spPr bwMode="auto">
            <a:xfrm>
              <a:off x="4963830" y="1436696"/>
              <a:ext cx="219075" cy="192088"/>
            </a:xfrm>
            <a:custGeom>
              <a:avLst/>
              <a:gdLst>
                <a:gd name="T0" fmla="*/ 208 w 416"/>
                <a:gd name="T1" fmla="*/ 361 h 361"/>
                <a:gd name="T2" fmla="*/ 312 w 416"/>
                <a:gd name="T3" fmla="*/ 181 h 361"/>
                <a:gd name="T4" fmla="*/ 416 w 416"/>
                <a:gd name="T5" fmla="*/ 0 h 361"/>
                <a:gd name="T6" fmla="*/ 208 w 416"/>
                <a:gd name="T7" fmla="*/ 0 h 361"/>
                <a:gd name="T8" fmla="*/ 0 w 416"/>
                <a:gd name="T9" fmla="*/ 0 h 361"/>
                <a:gd name="T10" fmla="*/ 104 w 416"/>
                <a:gd name="T11" fmla="*/ 181 h 361"/>
                <a:gd name="T12" fmla="*/ 208 w 416"/>
                <a:gd name="T13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361">
                  <a:moveTo>
                    <a:pt x="208" y="361"/>
                  </a:moveTo>
                  <a:lnTo>
                    <a:pt x="312" y="181"/>
                  </a:lnTo>
                  <a:lnTo>
                    <a:pt x="416" y="0"/>
                  </a:lnTo>
                  <a:lnTo>
                    <a:pt x="208" y="0"/>
                  </a:lnTo>
                  <a:lnTo>
                    <a:pt x="0" y="0"/>
                  </a:lnTo>
                  <a:lnTo>
                    <a:pt x="104" y="181"/>
                  </a:lnTo>
                  <a:lnTo>
                    <a:pt x="208" y="361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D44B4B-683B-42D3-8097-15C7C7417683}"/>
              </a:ext>
            </a:extLst>
          </p:cNvPr>
          <p:cNvGrpSpPr/>
          <p:nvPr/>
        </p:nvGrpSpPr>
        <p:grpSpPr>
          <a:xfrm>
            <a:off x="95537" y="2545585"/>
            <a:ext cx="437210" cy="352569"/>
            <a:chOff x="4870253" y="3429729"/>
            <a:chExt cx="403964" cy="40396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3091D1-000C-41FB-9777-929B539D9132}"/>
                </a:ext>
              </a:extLst>
            </p:cNvPr>
            <p:cNvSpPr/>
            <p:nvPr/>
          </p:nvSpPr>
          <p:spPr>
            <a:xfrm>
              <a:off x="4870253" y="3429729"/>
              <a:ext cx="403964" cy="403964"/>
            </a:xfrm>
            <a:prstGeom prst="ellipse">
              <a:avLst/>
            </a:prstGeom>
            <a:solidFill>
              <a:srgbClr val="F4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31B7974-9726-4BCD-9D3E-24892F2F7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9819" y="3471254"/>
              <a:ext cx="314696" cy="314696"/>
            </a:xfrm>
            <a:custGeom>
              <a:avLst/>
              <a:gdLst>
                <a:gd name="T0" fmla="*/ 948 w 948"/>
                <a:gd name="T1" fmla="*/ 787 h 933"/>
                <a:gd name="T2" fmla="*/ 0 w 948"/>
                <a:gd name="T3" fmla="*/ 787 h 933"/>
                <a:gd name="T4" fmla="*/ 77 w 948"/>
                <a:gd name="T5" fmla="*/ 730 h 933"/>
                <a:gd name="T6" fmla="*/ 871 w 948"/>
                <a:gd name="T7" fmla="*/ 730 h 933"/>
                <a:gd name="T8" fmla="*/ 241 w 948"/>
                <a:gd name="T9" fmla="*/ 32 h 933"/>
                <a:gd name="T10" fmla="*/ 328 w 948"/>
                <a:gd name="T11" fmla="*/ 118 h 933"/>
                <a:gd name="T12" fmla="*/ 155 w 948"/>
                <a:gd name="T13" fmla="*/ 118 h 933"/>
                <a:gd name="T14" fmla="*/ 706 w 948"/>
                <a:gd name="T15" fmla="*/ 32 h 933"/>
                <a:gd name="T16" fmla="*/ 620 w 948"/>
                <a:gd name="T17" fmla="*/ 118 h 933"/>
                <a:gd name="T18" fmla="*/ 792 w 948"/>
                <a:gd name="T19" fmla="*/ 118 h 933"/>
                <a:gd name="T20" fmla="*/ 621 w 948"/>
                <a:gd name="T21" fmla="*/ 528 h 933"/>
                <a:gd name="T22" fmla="*/ 621 w 948"/>
                <a:gd name="T23" fmla="*/ 755 h 933"/>
                <a:gd name="T24" fmla="*/ 706 w 948"/>
                <a:gd name="T25" fmla="*/ 596 h 933"/>
                <a:gd name="T26" fmla="*/ 796 w 948"/>
                <a:gd name="T27" fmla="*/ 755 h 933"/>
                <a:gd name="T28" fmla="*/ 840 w 948"/>
                <a:gd name="T29" fmla="*/ 431 h 933"/>
                <a:gd name="T30" fmla="*/ 759 w 948"/>
                <a:gd name="T31" fmla="*/ 220 h 933"/>
                <a:gd name="T32" fmla="*/ 639 w 948"/>
                <a:gd name="T33" fmla="*/ 222 h 933"/>
                <a:gd name="T34" fmla="*/ 660 w 948"/>
                <a:gd name="T35" fmla="*/ 434 h 933"/>
                <a:gd name="T36" fmla="*/ 476 w 948"/>
                <a:gd name="T37" fmla="*/ 0 h 933"/>
                <a:gd name="T38" fmla="*/ 569 w 948"/>
                <a:gd name="T39" fmla="*/ 94 h 933"/>
                <a:gd name="T40" fmla="*/ 382 w 948"/>
                <a:gd name="T41" fmla="*/ 94 h 933"/>
                <a:gd name="T42" fmla="*/ 568 w 948"/>
                <a:gd name="T43" fmla="*/ 513 h 933"/>
                <a:gd name="T44" fmla="*/ 617 w 948"/>
                <a:gd name="T45" fmla="*/ 434 h 933"/>
                <a:gd name="T46" fmla="*/ 528 w 948"/>
                <a:gd name="T47" fmla="*/ 205 h 933"/>
                <a:gd name="T48" fmla="*/ 329 w 948"/>
                <a:gd name="T49" fmla="*/ 294 h 933"/>
                <a:gd name="T50" fmla="*/ 377 w 948"/>
                <a:gd name="T51" fmla="*/ 513 h 933"/>
                <a:gd name="T52" fmla="*/ 449 w 948"/>
                <a:gd name="T53" fmla="*/ 787 h 933"/>
                <a:gd name="T54" fmla="*/ 502 w 948"/>
                <a:gd name="T55" fmla="*/ 787 h 933"/>
                <a:gd name="T56" fmla="*/ 568 w 948"/>
                <a:gd name="T57" fmla="*/ 513 h 933"/>
                <a:gd name="T58" fmla="*/ 327 w 948"/>
                <a:gd name="T59" fmla="*/ 528 h 933"/>
                <a:gd name="T60" fmla="*/ 287 w 948"/>
                <a:gd name="T61" fmla="*/ 294 h 933"/>
                <a:gd name="T62" fmla="*/ 289 w 948"/>
                <a:gd name="T63" fmla="*/ 220 h 933"/>
                <a:gd name="T64" fmla="*/ 107 w 948"/>
                <a:gd name="T65" fmla="*/ 302 h 933"/>
                <a:gd name="T66" fmla="*/ 151 w 948"/>
                <a:gd name="T67" fmla="*/ 503 h 933"/>
                <a:gd name="T68" fmla="*/ 217 w 948"/>
                <a:gd name="T69" fmla="*/ 755 h 933"/>
                <a:gd name="T70" fmla="*/ 266 w 948"/>
                <a:gd name="T71" fmla="*/ 755 h 933"/>
                <a:gd name="T72" fmla="*/ 327 w 948"/>
                <a:gd name="T73" fmla="*/ 52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8" h="933">
                  <a:moveTo>
                    <a:pt x="848" y="697"/>
                  </a:moveTo>
                  <a:cubicBezTo>
                    <a:pt x="911" y="721"/>
                    <a:pt x="948" y="753"/>
                    <a:pt x="948" y="787"/>
                  </a:cubicBezTo>
                  <a:cubicBezTo>
                    <a:pt x="948" y="867"/>
                    <a:pt x="736" y="933"/>
                    <a:pt x="474" y="933"/>
                  </a:cubicBezTo>
                  <a:cubicBezTo>
                    <a:pt x="212" y="933"/>
                    <a:pt x="0" y="867"/>
                    <a:pt x="0" y="787"/>
                  </a:cubicBezTo>
                  <a:cubicBezTo>
                    <a:pt x="0" y="753"/>
                    <a:pt x="38" y="721"/>
                    <a:pt x="101" y="697"/>
                  </a:cubicBezTo>
                  <a:cubicBezTo>
                    <a:pt x="86" y="707"/>
                    <a:pt x="77" y="718"/>
                    <a:pt x="77" y="730"/>
                  </a:cubicBezTo>
                  <a:cubicBezTo>
                    <a:pt x="77" y="785"/>
                    <a:pt x="255" y="829"/>
                    <a:pt x="474" y="829"/>
                  </a:cubicBezTo>
                  <a:cubicBezTo>
                    <a:pt x="694" y="829"/>
                    <a:pt x="871" y="785"/>
                    <a:pt x="871" y="730"/>
                  </a:cubicBezTo>
                  <a:cubicBezTo>
                    <a:pt x="871" y="718"/>
                    <a:pt x="863" y="707"/>
                    <a:pt x="848" y="697"/>
                  </a:cubicBezTo>
                  <a:close/>
                  <a:moveTo>
                    <a:pt x="241" y="32"/>
                  </a:moveTo>
                  <a:lnTo>
                    <a:pt x="241" y="32"/>
                  </a:lnTo>
                  <a:cubicBezTo>
                    <a:pt x="289" y="32"/>
                    <a:pt x="328" y="71"/>
                    <a:pt x="328" y="118"/>
                  </a:cubicBezTo>
                  <a:cubicBezTo>
                    <a:pt x="328" y="166"/>
                    <a:pt x="289" y="204"/>
                    <a:pt x="241" y="204"/>
                  </a:cubicBezTo>
                  <a:cubicBezTo>
                    <a:pt x="194" y="204"/>
                    <a:pt x="155" y="166"/>
                    <a:pt x="155" y="118"/>
                  </a:cubicBezTo>
                  <a:cubicBezTo>
                    <a:pt x="155" y="71"/>
                    <a:pt x="194" y="32"/>
                    <a:pt x="241" y="32"/>
                  </a:cubicBezTo>
                  <a:close/>
                  <a:moveTo>
                    <a:pt x="706" y="32"/>
                  </a:moveTo>
                  <a:lnTo>
                    <a:pt x="706" y="32"/>
                  </a:lnTo>
                  <a:cubicBezTo>
                    <a:pt x="658" y="32"/>
                    <a:pt x="620" y="71"/>
                    <a:pt x="620" y="118"/>
                  </a:cubicBezTo>
                  <a:cubicBezTo>
                    <a:pt x="620" y="166"/>
                    <a:pt x="658" y="204"/>
                    <a:pt x="706" y="204"/>
                  </a:cubicBezTo>
                  <a:cubicBezTo>
                    <a:pt x="753" y="204"/>
                    <a:pt x="792" y="166"/>
                    <a:pt x="792" y="118"/>
                  </a:cubicBezTo>
                  <a:cubicBezTo>
                    <a:pt x="792" y="71"/>
                    <a:pt x="753" y="32"/>
                    <a:pt x="706" y="32"/>
                  </a:cubicBezTo>
                  <a:close/>
                  <a:moveTo>
                    <a:pt x="621" y="528"/>
                  </a:moveTo>
                  <a:lnTo>
                    <a:pt x="621" y="528"/>
                  </a:lnTo>
                  <a:lnTo>
                    <a:pt x="621" y="755"/>
                  </a:lnTo>
                  <a:lnTo>
                    <a:pt x="681" y="755"/>
                  </a:lnTo>
                  <a:lnTo>
                    <a:pt x="706" y="596"/>
                  </a:lnTo>
                  <a:lnTo>
                    <a:pt x="730" y="755"/>
                  </a:lnTo>
                  <a:lnTo>
                    <a:pt x="796" y="755"/>
                  </a:lnTo>
                  <a:lnTo>
                    <a:pt x="796" y="503"/>
                  </a:lnTo>
                  <a:cubicBezTo>
                    <a:pt x="822" y="490"/>
                    <a:pt x="840" y="462"/>
                    <a:pt x="840" y="431"/>
                  </a:cubicBezTo>
                  <a:lnTo>
                    <a:pt x="840" y="302"/>
                  </a:lnTo>
                  <a:cubicBezTo>
                    <a:pt x="840" y="257"/>
                    <a:pt x="804" y="220"/>
                    <a:pt x="759" y="220"/>
                  </a:cubicBezTo>
                  <a:lnTo>
                    <a:pt x="658" y="220"/>
                  </a:lnTo>
                  <a:cubicBezTo>
                    <a:pt x="651" y="220"/>
                    <a:pt x="645" y="221"/>
                    <a:pt x="639" y="222"/>
                  </a:cubicBezTo>
                  <a:cubicBezTo>
                    <a:pt x="652" y="243"/>
                    <a:pt x="660" y="268"/>
                    <a:pt x="660" y="294"/>
                  </a:cubicBezTo>
                  <a:lnTo>
                    <a:pt x="660" y="434"/>
                  </a:lnTo>
                  <a:cubicBezTo>
                    <a:pt x="660" y="470"/>
                    <a:pt x="645" y="504"/>
                    <a:pt x="621" y="528"/>
                  </a:cubicBezTo>
                  <a:close/>
                  <a:moveTo>
                    <a:pt x="476" y="0"/>
                  </a:moveTo>
                  <a:lnTo>
                    <a:pt x="476" y="0"/>
                  </a:lnTo>
                  <a:cubicBezTo>
                    <a:pt x="528" y="0"/>
                    <a:pt x="569" y="42"/>
                    <a:pt x="569" y="94"/>
                  </a:cubicBezTo>
                  <a:cubicBezTo>
                    <a:pt x="569" y="146"/>
                    <a:pt x="528" y="188"/>
                    <a:pt x="476" y="188"/>
                  </a:cubicBezTo>
                  <a:cubicBezTo>
                    <a:pt x="424" y="188"/>
                    <a:pt x="382" y="146"/>
                    <a:pt x="382" y="94"/>
                  </a:cubicBezTo>
                  <a:cubicBezTo>
                    <a:pt x="382" y="42"/>
                    <a:pt x="424" y="0"/>
                    <a:pt x="476" y="0"/>
                  </a:cubicBezTo>
                  <a:close/>
                  <a:moveTo>
                    <a:pt x="568" y="513"/>
                  </a:moveTo>
                  <a:lnTo>
                    <a:pt x="568" y="513"/>
                  </a:lnTo>
                  <a:cubicBezTo>
                    <a:pt x="597" y="498"/>
                    <a:pt x="617" y="468"/>
                    <a:pt x="617" y="434"/>
                  </a:cubicBezTo>
                  <a:lnTo>
                    <a:pt x="617" y="294"/>
                  </a:lnTo>
                  <a:cubicBezTo>
                    <a:pt x="617" y="245"/>
                    <a:pt x="577" y="205"/>
                    <a:pt x="528" y="205"/>
                  </a:cubicBezTo>
                  <a:lnTo>
                    <a:pt x="418" y="205"/>
                  </a:lnTo>
                  <a:cubicBezTo>
                    <a:pt x="369" y="205"/>
                    <a:pt x="329" y="245"/>
                    <a:pt x="329" y="294"/>
                  </a:cubicBezTo>
                  <a:lnTo>
                    <a:pt x="329" y="434"/>
                  </a:lnTo>
                  <a:cubicBezTo>
                    <a:pt x="329" y="468"/>
                    <a:pt x="349" y="498"/>
                    <a:pt x="377" y="513"/>
                  </a:cubicBezTo>
                  <a:lnTo>
                    <a:pt x="377" y="787"/>
                  </a:lnTo>
                  <a:lnTo>
                    <a:pt x="449" y="787"/>
                  </a:lnTo>
                  <a:lnTo>
                    <a:pt x="476" y="614"/>
                  </a:lnTo>
                  <a:lnTo>
                    <a:pt x="502" y="787"/>
                  </a:lnTo>
                  <a:lnTo>
                    <a:pt x="568" y="787"/>
                  </a:lnTo>
                  <a:lnTo>
                    <a:pt x="568" y="513"/>
                  </a:lnTo>
                  <a:close/>
                  <a:moveTo>
                    <a:pt x="327" y="528"/>
                  </a:moveTo>
                  <a:lnTo>
                    <a:pt x="327" y="528"/>
                  </a:lnTo>
                  <a:cubicBezTo>
                    <a:pt x="302" y="504"/>
                    <a:pt x="287" y="470"/>
                    <a:pt x="287" y="434"/>
                  </a:cubicBezTo>
                  <a:lnTo>
                    <a:pt x="287" y="294"/>
                  </a:lnTo>
                  <a:cubicBezTo>
                    <a:pt x="287" y="268"/>
                    <a:pt x="295" y="243"/>
                    <a:pt x="308" y="222"/>
                  </a:cubicBezTo>
                  <a:cubicBezTo>
                    <a:pt x="302" y="221"/>
                    <a:pt x="296" y="220"/>
                    <a:pt x="289" y="220"/>
                  </a:cubicBezTo>
                  <a:lnTo>
                    <a:pt x="189" y="220"/>
                  </a:lnTo>
                  <a:cubicBezTo>
                    <a:pt x="144" y="220"/>
                    <a:pt x="107" y="257"/>
                    <a:pt x="107" y="302"/>
                  </a:cubicBezTo>
                  <a:lnTo>
                    <a:pt x="107" y="431"/>
                  </a:lnTo>
                  <a:cubicBezTo>
                    <a:pt x="107" y="462"/>
                    <a:pt x="125" y="490"/>
                    <a:pt x="151" y="503"/>
                  </a:cubicBezTo>
                  <a:lnTo>
                    <a:pt x="151" y="755"/>
                  </a:lnTo>
                  <a:lnTo>
                    <a:pt x="217" y="755"/>
                  </a:lnTo>
                  <a:lnTo>
                    <a:pt x="242" y="596"/>
                  </a:lnTo>
                  <a:lnTo>
                    <a:pt x="266" y="755"/>
                  </a:lnTo>
                  <a:lnTo>
                    <a:pt x="327" y="755"/>
                  </a:lnTo>
                  <a:lnTo>
                    <a:pt x="327" y="528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5021DD8-48B3-4EE0-AF51-DB5B60E51613}"/>
              </a:ext>
            </a:extLst>
          </p:cNvPr>
          <p:cNvSpPr txBox="1"/>
          <p:nvPr/>
        </p:nvSpPr>
        <p:spPr>
          <a:xfrm>
            <a:off x="481158" y="2469691"/>
            <a:ext cx="4246690" cy="9572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2.2.1</a:t>
            </a:r>
            <a:r>
              <a:rPr lang="zh-CN" altLang="en-US" sz="2000" b="1" dirty="0"/>
              <a:t>  不同刺激信号下的</a:t>
            </a:r>
            <a:r>
              <a:rPr lang="en-US" altLang="zh-CN" sz="2000" b="1" dirty="0"/>
              <a:t>AECAP</a:t>
            </a:r>
            <a:r>
              <a:rPr lang="zh-CN" altLang="en-US" sz="2000" b="1" dirty="0"/>
              <a:t>信号产生的概率：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ABFAE89-58B5-4731-AF7E-366A22EE56D4}"/>
              </a:ext>
            </a:extLst>
          </p:cNvPr>
          <p:cNvSpPr txBox="1"/>
          <p:nvPr/>
        </p:nvSpPr>
        <p:spPr>
          <a:xfrm>
            <a:off x="489777" y="3547752"/>
            <a:ext cx="4246690" cy="253152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①在</a:t>
            </a:r>
            <a:r>
              <a:rPr lang="en-US" altLang="zh-CN" b="1" dirty="0"/>
              <a:t>&gt;75%</a:t>
            </a:r>
            <a:r>
              <a:rPr lang="zh-CN" altLang="en-US" b="1" dirty="0"/>
              <a:t>的受试</a:t>
            </a:r>
            <a:r>
              <a:rPr lang="en-US" altLang="zh-CN" b="1" dirty="0"/>
              <a:t>(15/19=78.94%)</a:t>
            </a:r>
            <a:r>
              <a:rPr lang="zh-CN" altLang="en-US" b="1" dirty="0"/>
              <a:t>中，三种主要刺激至少有两种可以清楚地识别出</a:t>
            </a:r>
            <a:r>
              <a:rPr lang="en-US" altLang="zh-CN" b="1" dirty="0"/>
              <a:t>CAP</a:t>
            </a:r>
            <a:r>
              <a:rPr lang="zh-CN" altLang="en-US" b="1" dirty="0"/>
              <a:t>。</a:t>
            </a: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zh-CN" altLang="en-US" b="1" dirty="0"/>
              <a:t>②在高刺激水平下，</a:t>
            </a:r>
            <a:r>
              <a:rPr lang="en-US" altLang="zh-CN" b="1" dirty="0"/>
              <a:t>CAP </a:t>
            </a:r>
            <a:r>
              <a:rPr lang="zh-CN" altLang="en-US" b="1" dirty="0"/>
              <a:t>啁啾比短时脉冲声更有效地引发可识别的</a:t>
            </a:r>
            <a:r>
              <a:rPr lang="en-US" altLang="zh-CN" b="1" dirty="0"/>
              <a:t>CAP</a:t>
            </a:r>
            <a:r>
              <a:rPr lang="zh-CN" altLang="en-US" b="1" dirty="0"/>
              <a:t>反应，而</a:t>
            </a:r>
            <a:r>
              <a:rPr lang="en-US" altLang="zh-CN" b="1" dirty="0"/>
              <a:t>500Hz</a:t>
            </a:r>
            <a:r>
              <a:rPr lang="zh-CN" altLang="en-US" b="1" dirty="0"/>
              <a:t>的音调爆发效果最差。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29447898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03550518-FEC7-40AD-BA32-2A51DF870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18" t="19551" r="17223" b="3666"/>
          <a:stretch/>
        </p:blipFill>
        <p:spPr>
          <a:xfrm>
            <a:off x="4454925" y="1592139"/>
            <a:ext cx="7737075" cy="5265861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584176"/>
            <a:ext cx="7920880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2.2 </a:t>
            </a:r>
            <a:r>
              <a:rPr lang="zh-CN" altLang="en-US" dirty="0">
                <a:latin typeface="+mn-ea"/>
                <a:ea typeface="+mn-ea"/>
              </a:rPr>
              <a:t>实验结果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8FCA85-1BC7-42DB-989D-3D6304F1B66F}"/>
              </a:ext>
            </a:extLst>
          </p:cNvPr>
          <p:cNvSpPr txBox="1"/>
          <p:nvPr/>
        </p:nvSpPr>
        <p:spPr>
          <a:xfrm>
            <a:off x="9711633" y="251371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4D8049-0561-4440-AF1C-5CD6190403FA}"/>
              </a:ext>
            </a:extLst>
          </p:cNvPr>
          <p:cNvSpPr txBox="1"/>
          <p:nvPr/>
        </p:nvSpPr>
        <p:spPr>
          <a:xfrm>
            <a:off x="10200456" y="33265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相关实验简介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B0ED582-44E1-458C-B15D-CC40E2C25C6B}"/>
              </a:ext>
            </a:extLst>
          </p:cNvPr>
          <p:cNvCxnSpPr/>
          <p:nvPr/>
        </p:nvCxnSpPr>
        <p:spPr>
          <a:xfrm flipH="1">
            <a:off x="10007065" y="42078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2A70D066-6388-4954-9C6C-B24C47CEACBF}"/>
              </a:ext>
            </a:extLst>
          </p:cNvPr>
          <p:cNvGrpSpPr/>
          <p:nvPr/>
        </p:nvGrpSpPr>
        <p:grpSpPr>
          <a:xfrm>
            <a:off x="189114" y="2088231"/>
            <a:ext cx="237105" cy="4725145"/>
            <a:chOff x="4963830" y="1436696"/>
            <a:chExt cx="219075" cy="5413948"/>
          </a:xfrm>
        </p:grpSpPr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0EA4136C-FDFA-40C0-847C-F56ED4FA66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4468" y="1597204"/>
              <a:ext cx="3295" cy="5253440"/>
            </a:xfrm>
            <a:prstGeom prst="line">
              <a:avLst/>
            </a:prstGeom>
            <a:noFill/>
            <a:ln w="9525" cap="flat">
              <a:solidFill>
                <a:srgbClr val="660874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0E6F6B8-0B09-4309-AAE0-C45114D61B47}"/>
                </a:ext>
              </a:extLst>
            </p:cNvPr>
            <p:cNvSpPr/>
            <p:nvPr/>
          </p:nvSpPr>
          <p:spPr bwMode="auto">
            <a:xfrm>
              <a:off x="4963830" y="1436696"/>
              <a:ext cx="219075" cy="192088"/>
            </a:xfrm>
            <a:custGeom>
              <a:avLst/>
              <a:gdLst>
                <a:gd name="T0" fmla="*/ 208 w 416"/>
                <a:gd name="T1" fmla="*/ 361 h 361"/>
                <a:gd name="T2" fmla="*/ 312 w 416"/>
                <a:gd name="T3" fmla="*/ 181 h 361"/>
                <a:gd name="T4" fmla="*/ 416 w 416"/>
                <a:gd name="T5" fmla="*/ 0 h 361"/>
                <a:gd name="T6" fmla="*/ 208 w 416"/>
                <a:gd name="T7" fmla="*/ 0 h 361"/>
                <a:gd name="T8" fmla="*/ 0 w 416"/>
                <a:gd name="T9" fmla="*/ 0 h 361"/>
                <a:gd name="T10" fmla="*/ 104 w 416"/>
                <a:gd name="T11" fmla="*/ 181 h 361"/>
                <a:gd name="T12" fmla="*/ 208 w 416"/>
                <a:gd name="T13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361">
                  <a:moveTo>
                    <a:pt x="208" y="361"/>
                  </a:moveTo>
                  <a:lnTo>
                    <a:pt x="312" y="181"/>
                  </a:lnTo>
                  <a:lnTo>
                    <a:pt x="416" y="0"/>
                  </a:lnTo>
                  <a:lnTo>
                    <a:pt x="208" y="0"/>
                  </a:lnTo>
                  <a:lnTo>
                    <a:pt x="0" y="0"/>
                  </a:lnTo>
                  <a:lnTo>
                    <a:pt x="104" y="181"/>
                  </a:lnTo>
                  <a:lnTo>
                    <a:pt x="208" y="361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D44B4B-683B-42D3-8097-15C7C7417683}"/>
              </a:ext>
            </a:extLst>
          </p:cNvPr>
          <p:cNvGrpSpPr/>
          <p:nvPr/>
        </p:nvGrpSpPr>
        <p:grpSpPr>
          <a:xfrm>
            <a:off x="95537" y="2545585"/>
            <a:ext cx="437210" cy="352569"/>
            <a:chOff x="4870253" y="3429729"/>
            <a:chExt cx="403964" cy="40396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3091D1-000C-41FB-9777-929B539D9132}"/>
                </a:ext>
              </a:extLst>
            </p:cNvPr>
            <p:cNvSpPr/>
            <p:nvPr/>
          </p:nvSpPr>
          <p:spPr>
            <a:xfrm>
              <a:off x="4870253" y="3429729"/>
              <a:ext cx="403964" cy="403964"/>
            </a:xfrm>
            <a:prstGeom prst="ellipse">
              <a:avLst/>
            </a:prstGeom>
            <a:solidFill>
              <a:srgbClr val="F4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31B7974-9726-4BCD-9D3E-24892F2F7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9819" y="3471254"/>
              <a:ext cx="314696" cy="314696"/>
            </a:xfrm>
            <a:custGeom>
              <a:avLst/>
              <a:gdLst>
                <a:gd name="T0" fmla="*/ 948 w 948"/>
                <a:gd name="T1" fmla="*/ 787 h 933"/>
                <a:gd name="T2" fmla="*/ 0 w 948"/>
                <a:gd name="T3" fmla="*/ 787 h 933"/>
                <a:gd name="T4" fmla="*/ 77 w 948"/>
                <a:gd name="T5" fmla="*/ 730 h 933"/>
                <a:gd name="T6" fmla="*/ 871 w 948"/>
                <a:gd name="T7" fmla="*/ 730 h 933"/>
                <a:gd name="T8" fmla="*/ 241 w 948"/>
                <a:gd name="T9" fmla="*/ 32 h 933"/>
                <a:gd name="T10" fmla="*/ 328 w 948"/>
                <a:gd name="T11" fmla="*/ 118 h 933"/>
                <a:gd name="T12" fmla="*/ 155 w 948"/>
                <a:gd name="T13" fmla="*/ 118 h 933"/>
                <a:gd name="T14" fmla="*/ 706 w 948"/>
                <a:gd name="T15" fmla="*/ 32 h 933"/>
                <a:gd name="T16" fmla="*/ 620 w 948"/>
                <a:gd name="T17" fmla="*/ 118 h 933"/>
                <a:gd name="T18" fmla="*/ 792 w 948"/>
                <a:gd name="T19" fmla="*/ 118 h 933"/>
                <a:gd name="T20" fmla="*/ 621 w 948"/>
                <a:gd name="T21" fmla="*/ 528 h 933"/>
                <a:gd name="T22" fmla="*/ 621 w 948"/>
                <a:gd name="T23" fmla="*/ 755 h 933"/>
                <a:gd name="T24" fmla="*/ 706 w 948"/>
                <a:gd name="T25" fmla="*/ 596 h 933"/>
                <a:gd name="T26" fmla="*/ 796 w 948"/>
                <a:gd name="T27" fmla="*/ 755 h 933"/>
                <a:gd name="T28" fmla="*/ 840 w 948"/>
                <a:gd name="T29" fmla="*/ 431 h 933"/>
                <a:gd name="T30" fmla="*/ 759 w 948"/>
                <a:gd name="T31" fmla="*/ 220 h 933"/>
                <a:gd name="T32" fmla="*/ 639 w 948"/>
                <a:gd name="T33" fmla="*/ 222 h 933"/>
                <a:gd name="T34" fmla="*/ 660 w 948"/>
                <a:gd name="T35" fmla="*/ 434 h 933"/>
                <a:gd name="T36" fmla="*/ 476 w 948"/>
                <a:gd name="T37" fmla="*/ 0 h 933"/>
                <a:gd name="T38" fmla="*/ 569 w 948"/>
                <a:gd name="T39" fmla="*/ 94 h 933"/>
                <a:gd name="T40" fmla="*/ 382 w 948"/>
                <a:gd name="T41" fmla="*/ 94 h 933"/>
                <a:gd name="T42" fmla="*/ 568 w 948"/>
                <a:gd name="T43" fmla="*/ 513 h 933"/>
                <a:gd name="T44" fmla="*/ 617 w 948"/>
                <a:gd name="T45" fmla="*/ 434 h 933"/>
                <a:gd name="T46" fmla="*/ 528 w 948"/>
                <a:gd name="T47" fmla="*/ 205 h 933"/>
                <a:gd name="T48" fmla="*/ 329 w 948"/>
                <a:gd name="T49" fmla="*/ 294 h 933"/>
                <a:gd name="T50" fmla="*/ 377 w 948"/>
                <a:gd name="T51" fmla="*/ 513 h 933"/>
                <a:gd name="T52" fmla="*/ 449 w 948"/>
                <a:gd name="T53" fmla="*/ 787 h 933"/>
                <a:gd name="T54" fmla="*/ 502 w 948"/>
                <a:gd name="T55" fmla="*/ 787 h 933"/>
                <a:gd name="T56" fmla="*/ 568 w 948"/>
                <a:gd name="T57" fmla="*/ 513 h 933"/>
                <a:gd name="T58" fmla="*/ 327 w 948"/>
                <a:gd name="T59" fmla="*/ 528 h 933"/>
                <a:gd name="T60" fmla="*/ 287 w 948"/>
                <a:gd name="T61" fmla="*/ 294 h 933"/>
                <a:gd name="T62" fmla="*/ 289 w 948"/>
                <a:gd name="T63" fmla="*/ 220 h 933"/>
                <a:gd name="T64" fmla="*/ 107 w 948"/>
                <a:gd name="T65" fmla="*/ 302 h 933"/>
                <a:gd name="T66" fmla="*/ 151 w 948"/>
                <a:gd name="T67" fmla="*/ 503 h 933"/>
                <a:gd name="T68" fmla="*/ 217 w 948"/>
                <a:gd name="T69" fmla="*/ 755 h 933"/>
                <a:gd name="T70" fmla="*/ 266 w 948"/>
                <a:gd name="T71" fmla="*/ 755 h 933"/>
                <a:gd name="T72" fmla="*/ 327 w 948"/>
                <a:gd name="T73" fmla="*/ 52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8" h="933">
                  <a:moveTo>
                    <a:pt x="848" y="697"/>
                  </a:moveTo>
                  <a:cubicBezTo>
                    <a:pt x="911" y="721"/>
                    <a:pt x="948" y="753"/>
                    <a:pt x="948" y="787"/>
                  </a:cubicBezTo>
                  <a:cubicBezTo>
                    <a:pt x="948" y="867"/>
                    <a:pt x="736" y="933"/>
                    <a:pt x="474" y="933"/>
                  </a:cubicBezTo>
                  <a:cubicBezTo>
                    <a:pt x="212" y="933"/>
                    <a:pt x="0" y="867"/>
                    <a:pt x="0" y="787"/>
                  </a:cubicBezTo>
                  <a:cubicBezTo>
                    <a:pt x="0" y="753"/>
                    <a:pt x="38" y="721"/>
                    <a:pt x="101" y="697"/>
                  </a:cubicBezTo>
                  <a:cubicBezTo>
                    <a:pt x="86" y="707"/>
                    <a:pt x="77" y="718"/>
                    <a:pt x="77" y="730"/>
                  </a:cubicBezTo>
                  <a:cubicBezTo>
                    <a:pt x="77" y="785"/>
                    <a:pt x="255" y="829"/>
                    <a:pt x="474" y="829"/>
                  </a:cubicBezTo>
                  <a:cubicBezTo>
                    <a:pt x="694" y="829"/>
                    <a:pt x="871" y="785"/>
                    <a:pt x="871" y="730"/>
                  </a:cubicBezTo>
                  <a:cubicBezTo>
                    <a:pt x="871" y="718"/>
                    <a:pt x="863" y="707"/>
                    <a:pt x="848" y="697"/>
                  </a:cubicBezTo>
                  <a:close/>
                  <a:moveTo>
                    <a:pt x="241" y="32"/>
                  </a:moveTo>
                  <a:lnTo>
                    <a:pt x="241" y="32"/>
                  </a:lnTo>
                  <a:cubicBezTo>
                    <a:pt x="289" y="32"/>
                    <a:pt x="328" y="71"/>
                    <a:pt x="328" y="118"/>
                  </a:cubicBezTo>
                  <a:cubicBezTo>
                    <a:pt x="328" y="166"/>
                    <a:pt x="289" y="204"/>
                    <a:pt x="241" y="204"/>
                  </a:cubicBezTo>
                  <a:cubicBezTo>
                    <a:pt x="194" y="204"/>
                    <a:pt x="155" y="166"/>
                    <a:pt x="155" y="118"/>
                  </a:cubicBezTo>
                  <a:cubicBezTo>
                    <a:pt x="155" y="71"/>
                    <a:pt x="194" y="32"/>
                    <a:pt x="241" y="32"/>
                  </a:cubicBezTo>
                  <a:close/>
                  <a:moveTo>
                    <a:pt x="706" y="32"/>
                  </a:moveTo>
                  <a:lnTo>
                    <a:pt x="706" y="32"/>
                  </a:lnTo>
                  <a:cubicBezTo>
                    <a:pt x="658" y="32"/>
                    <a:pt x="620" y="71"/>
                    <a:pt x="620" y="118"/>
                  </a:cubicBezTo>
                  <a:cubicBezTo>
                    <a:pt x="620" y="166"/>
                    <a:pt x="658" y="204"/>
                    <a:pt x="706" y="204"/>
                  </a:cubicBezTo>
                  <a:cubicBezTo>
                    <a:pt x="753" y="204"/>
                    <a:pt x="792" y="166"/>
                    <a:pt x="792" y="118"/>
                  </a:cubicBezTo>
                  <a:cubicBezTo>
                    <a:pt x="792" y="71"/>
                    <a:pt x="753" y="32"/>
                    <a:pt x="706" y="32"/>
                  </a:cubicBezTo>
                  <a:close/>
                  <a:moveTo>
                    <a:pt x="621" y="528"/>
                  </a:moveTo>
                  <a:lnTo>
                    <a:pt x="621" y="528"/>
                  </a:lnTo>
                  <a:lnTo>
                    <a:pt x="621" y="755"/>
                  </a:lnTo>
                  <a:lnTo>
                    <a:pt x="681" y="755"/>
                  </a:lnTo>
                  <a:lnTo>
                    <a:pt x="706" y="596"/>
                  </a:lnTo>
                  <a:lnTo>
                    <a:pt x="730" y="755"/>
                  </a:lnTo>
                  <a:lnTo>
                    <a:pt x="796" y="755"/>
                  </a:lnTo>
                  <a:lnTo>
                    <a:pt x="796" y="503"/>
                  </a:lnTo>
                  <a:cubicBezTo>
                    <a:pt x="822" y="490"/>
                    <a:pt x="840" y="462"/>
                    <a:pt x="840" y="431"/>
                  </a:cubicBezTo>
                  <a:lnTo>
                    <a:pt x="840" y="302"/>
                  </a:lnTo>
                  <a:cubicBezTo>
                    <a:pt x="840" y="257"/>
                    <a:pt x="804" y="220"/>
                    <a:pt x="759" y="220"/>
                  </a:cubicBezTo>
                  <a:lnTo>
                    <a:pt x="658" y="220"/>
                  </a:lnTo>
                  <a:cubicBezTo>
                    <a:pt x="651" y="220"/>
                    <a:pt x="645" y="221"/>
                    <a:pt x="639" y="222"/>
                  </a:cubicBezTo>
                  <a:cubicBezTo>
                    <a:pt x="652" y="243"/>
                    <a:pt x="660" y="268"/>
                    <a:pt x="660" y="294"/>
                  </a:cubicBezTo>
                  <a:lnTo>
                    <a:pt x="660" y="434"/>
                  </a:lnTo>
                  <a:cubicBezTo>
                    <a:pt x="660" y="470"/>
                    <a:pt x="645" y="504"/>
                    <a:pt x="621" y="528"/>
                  </a:cubicBezTo>
                  <a:close/>
                  <a:moveTo>
                    <a:pt x="476" y="0"/>
                  </a:moveTo>
                  <a:lnTo>
                    <a:pt x="476" y="0"/>
                  </a:lnTo>
                  <a:cubicBezTo>
                    <a:pt x="528" y="0"/>
                    <a:pt x="569" y="42"/>
                    <a:pt x="569" y="94"/>
                  </a:cubicBezTo>
                  <a:cubicBezTo>
                    <a:pt x="569" y="146"/>
                    <a:pt x="528" y="188"/>
                    <a:pt x="476" y="188"/>
                  </a:cubicBezTo>
                  <a:cubicBezTo>
                    <a:pt x="424" y="188"/>
                    <a:pt x="382" y="146"/>
                    <a:pt x="382" y="94"/>
                  </a:cubicBezTo>
                  <a:cubicBezTo>
                    <a:pt x="382" y="42"/>
                    <a:pt x="424" y="0"/>
                    <a:pt x="476" y="0"/>
                  </a:cubicBezTo>
                  <a:close/>
                  <a:moveTo>
                    <a:pt x="568" y="513"/>
                  </a:moveTo>
                  <a:lnTo>
                    <a:pt x="568" y="513"/>
                  </a:lnTo>
                  <a:cubicBezTo>
                    <a:pt x="597" y="498"/>
                    <a:pt x="617" y="468"/>
                    <a:pt x="617" y="434"/>
                  </a:cubicBezTo>
                  <a:lnTo>
                    <a:pt x="617" y="294"/>
                  </a:lnTo>
                  <a:cubicBezTo>
                    <a:pt x="617" y="245"/>
                    <a:pt x="577" y="205"/>
                    <a:pt x="528" y="205"/>
                  </a:cubicBezTo>
                  <a:lnTo>
                    <a:pt x="418" y="205"/>
                  </a:lnTo>
                  <a:cubicBezTo>
                    <a:pt x="369" y="205"/>
                    <a:pt x="329" y="245"/>
                    <a:pt x="329" y="294"/>
                  </a:cubicBezTo>
                  <a:lnTo>
                    <a:pt x="329" y="434"/>
                  </a:lnTo>
                  <a:cubicBezTo>
                    <a:pt x="329" y="468"/>
                    <a:pt x="349" y="498"/>
                    <a:pt x="377" y="513"/>
                  </a:cubicBezTo>
                  <a:lnTo>
                    <a:pt x="377" y="787"/>
                  </a:lnTo>
                  <a:lnTo>
                    <a:pt x="449" y="787"/>
                  </a:lnTo>
                  <a:lnTo>
                    <a:pt x="476" y="614"/>
                  </a:lnTo>
                  <a:lnTo>
                    <a:pt x="502" y="787"/>
                  </a:lnTo>
                  <a:lnTo>
                    <a:pt x="568" y="787"/>
                  </a:lnTo>
                  <a:lnTo>
                    <a:pt x="568" y="513"/>
                  </a:lnTo>
                  <a:close/>
                  <a:moveTo>
                    <a:pt x="327" y="528"/>
                  </a:moveTo>
                  <a:lnTo>
                    <a:pt x="327" y="528"/>
                  </a:lnTo>
                  <a:cubicBezTo>
                    <a:pt x="302" y="504"/>
                    <a:pt x="287" y="470"/>
                    <a:pt x="287" y="434"/>
                  </a:cubicBezTo>
                  <a:lnTo>
                    <a:pt x="287" y="294"/>
                  </a:lnTo>
                  <a:cubicBezTo>
                    <a:pt x="287" y="268"/>
                    <a:pt x="295" y="243"/>
                    <a:pt x="308" y="222"/>
                  </a:cubicBezTo>
                  <a:cubicBezTo>
                    <a:pt x="302" y="221"/>
                    <a:pt x="296" y="220"/>
                    <a:pt x="289" y="220"/>
                  </a:cubicBezTo>
                  <a:lnTo>
                    <a:pt x="189" y="220"/>
                  </a:lnTo>
                  <a:cubicBezTo>
                    <a:pt x="144" y="220"/>
                    <a:pt x="107" y="257"/>
                    <a:pt x="107" y="302"/>
                  </a:cubicBezTo>
                  <a:lnTo>
                    <a:pt x="107" y="431"/>
                  </a:lnTo>
                  <a:cubicBezTo>
                    <a:pt x="107" y="462"/>
                    <a:pt x="125" y="490"/>
                    <a:pt x="151" y="503"/>
                  </a:cubicBezTo>
                  <a:lnTo>
                    <a:pt x="151" y="755"/>
                  </a:lnTo>
                  <a:lnTo>
                    <a:pt x="217" y="755"/>
                  </a:lnTo>
                  <a:lnTo>
                    <a:pt x="242" y="596"/>
                  </a:lnTo>
                  <a:lnTo>
                    <a:pt x="266" y="755"/>
                  </a:lnTo>
                  <a:lnTo>
                    <a:pt x="327" y="755"/>
                  </a:lnTo>
                  <a:lnTo>
                    <a:pt x="327" y="528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5021DD8-48B3-4EE0-AF51-DB5B60E51613}"/>
              </a:ext>
            </a:extLst>
          </p:cNvPr>
          <p:cNvSpPr txBox="1"/>
          <p:nvPr/>
        </p:nvSpPr>
        <p:spPr>
          <a:xfrm>
            <a:off x="481158" y="2469691"/>
            <a:ext cx="4246690" cy="9572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2.2.2</a:t>
            </a:r>
            <a:r>
              <a:rPr lang="zh-CN" altLang="en-US" sz="2000" b="1" dirty="0"/>
              <a:t>  不同刺激信号下的</a:t>
            </a:r>
            <a:r>
              <a:rPr lang="en-US" altLang="zh-CN" sz="2000" b="1" dirty="0"/>
              <a:t>AECAP</a:t>
            </a:r>
            <a:r>
              <a:rPr lang="zh-CN" altLang="en-US" sz="2000" b="1" dirty="0"/>
              <a:t>信号的形态：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ABFAE89-58B5-4731-AF7E-366A22EE56D4}"/>
              </a:ext>
            </a:extLst>
          </p:cNvPr>
          <p:cNvSpPr txBox="1"/>
          <p:nvPr/>
        </p:nvSpPr>
        <p:spPr>
          <a:xfrm>
            <a:off x="513497" y="3649592"/>
            <a:ext cx="4246690" cy="86953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/>
              <a:t>不同的受试者和刺激类型中</a:t>
            </a:r>
            <a:r>
              <a:rPr lang="en-US" altLang="zh-CN" b="1" dirty="0"/>
              <a:t>CAP</a:t>
            </a:r>
            <a:r>
              <a:rPr lang="zh-CN" altLang="en-US" b="1" dirty="0"/>
              <a:t>存在相当大的反应形态差异。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4BB227F-ED42-4107-8527-9670B267955C}"/>
              </a:ext>
            </a:extLst>
          </p:cNvPr>
          <p:cNvCxnSpPr/>
          <p:nvPr/>
        </p:nvCxnSpPr>
        <p:spPr>
          <a:xfrm flipV="1">
            <a:off x="3935760" y="6453336"/>
            <a:ext cx="1008112" cy="720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1BEAA351-1CC5-479A-8E80-58A64B70B6EF}"/>
              </a:ext>
            </a:extLst>
          </p:cNvPr>
          <p:cNvCxnSpPr/>
          <p:nvPr/>
        </p:nvCxnSpPr>
        <p:spPr>
          <a:xfrm flipV="1">
            <a:off x="4204067" y="5445224"/>
            <a:ext cx="1008112" cy="720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EE3D4E3A-B058-4D0B-ACDE-D5F4EDC0AD03}"/>
              </a:ext>
            </a:extLst>
          </p:cNvPr>
          <p:cNvSpPr txBox="1"/>
          <p:nvPr/>
        </p:nvSpPr>
        <p:spPr>
          <a:xfrm>
            <a:off x="3261415" y="6304674"/>
            <a:ext cx="71205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zh-CN" b="1" dirty="0"/>
              <a:t>N1</a:t>
            </a:r>
            <a:r>
              <a:rPr lang="zh-CN" altLang="en-US" b="1" dirty="0"/>
              <a:t>峰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2F9B63F-16B2-4F14-BEB5-AF6EA6AE08AE}"/>
              </a:ext>
            </a:extLst>
          </p:cNvPr>
          <p:cNvSpPr txBox="1"/>
          <p:nvPr/>
        </p:nvSpPr>
        <p:spPr>
          <a:xfrm>
            <a:off x="3514327" y="5332566"/>
            <a:ext cx="71205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zh-CN" b="1" dirty="0"/>
              <a:t>P1</a:t>
            </a:r>
            <a:r>
              <a:rPr lang="zh-CN" altLang="en-US" b="1" dirty="0"/>
              <a:t>峰</a:t>
            </a:r>
          </a:p>
        </p:txBody>
      </p:sp>
    </p:spTree>
    <p:extLst>
      <p:ext uri="{BB962C8B-B14F-4D97-AF65-F5344CB8AC3E}">
        <p14:creationId xmlns:p14="http://schemas.microsoft.com/office/powerpoint/2010/main" val="321225255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C662080-DEF9-4D07-9A28-F4033B7F6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08" t="19551" r="17921" b="8001"/>
          <a:stretch/>
        </p:blipFill>
        <p:spPr>
          <a:xfrm>
            <a:off x="5095020" y="2198383"/>
            <a:ext cx="7102081" cy="4655342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CD4AE4C1-9FC6-4826-A5D6-F53B3F9CD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584176"/>
            <a:ext cx="2952328" cy="504055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</a:rPr>
              <a:t>2.2 </a:t>
            </a:r>
            <a:r>
              <a:rPr lang="zh-CN" altLang="en-US" dirty="0">
                <a:latin typeface="+mn-ea"/>
                <a:ea typeface="+mn-ea"/>
              </a:rPr>
              <a:t>实验结果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8FCA85-1BC7-42DB-989D-3D6304F1B66F}"/>
              </a:ext>
            </a:extLst>
          </p:cNvPr>
          <p:cNvSpPr txBox="1"/>
          <p:nvPr/>
        </p:nvSpPr>
        <p:spPr>
          <a:xfrm>
            <a:off x="9711633" y="251371"/>
            <a:ext cx="377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C307D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endParaRPr lang="zh-CN" altLang="en-US" sz="3200" b="1" dirty="0">
              <a:solidFill>
                <a:srgbClr val="5C307D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A4D8049-0561-4440-AF1C-5CD6190403FA}"/>
              </a:ext>
            </a:extLst>
          </p:cNvPr>
          <p:cNvSpPr txBox="1"/>
          <p:nvPr/>
        </p:nvSpPr>
        <p:spPr>
          <a:xfrm>
            <a:off x="10200456" y="33265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相关实验简介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B0ED582-44E1-458C-B15D-CC40E2C25C6B}"/>
              </a:ext>
            </a:extLst>
          </p:cNvPr>
          <p:cNvCxnSpPr/>
          <p:nvPr/>
        </p:nvCxnSpPr>
        <p:spPr>
          <a:xfrm flipH="1">
            <a:off x="10007065" y="420787"/>
            <a:ext cx="246456" cy="246456"/>
          </a:xfrm>
          <a:prstGeom prst="line">
            <a:avLst/>
          </a:prstGeom>
          <a:ln>
            <a:solidFill>
              <a:srgbClr val="5C30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>
            <a:extLst>
              <a:ext uri="{FF2B5EF4-FFF2-40B4-BE49-F238E27FC236}">
                <a16:creationId xmlns:a16="http://schemas.microsoft.com/office/drawing/2014/main" id="{2A70D066-6388-4954-9C6C-B24C47CEACBF}"/>
              </a:ext>
            </a:extLst>
          </p:cNvPr>
          <p:cNvGrpSpPr/>
          <p:nvPr/>
        </p:nvGrpSpPr>
        <p:grpSpPr>
          <a:xfrm>
            <a:off x="189114" y="1916833"/>
            <a:ext cx="237105" cy="4896544"/>
            <a:chOff x="4963830" y="1436696"/>
            <a:chExt cx="219075" cy="5413948"/>
          </a:xfrm>
        </p:grpSpPr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0EA4136C-FDFA-40C0-847C-F56ED4FA66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4468" y="1597204"/>
              <a:ext cx="3295" cy="5253440"/>
            </a:xfrm>
            <a:prstGeom prst="line">
              <a:avLst/>
            </a:prstGeom>
            <a:noFill/>
            <a:ln w="9525" cap="flat">
              <a:solidFill>
                <a:srgbClr val="660874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0E6F6B8-0B09-4309-AAE0-C45114D61B47}"/>
                </a:ext>
              </a:extLst>
            </p:cNvPr>
            <p:cNvSpPr/>
            <p:nvPr/>
          </p:nvSpPr>
          <p:spPr bwMode="auto">
            <a:xfrm>
              <a:off x="4963830" y="1436696"/>
              <a:ext cx="219075" cy="192088"/>
            </a:xfrm>
            <a:custGeom>
              <a:avLst/>
              <a:gdLst>
                <a:gd name="T0" fmla="*/ 208 w 416"/>
                <a:gd name="T1" fmla="*/ 361 h 361"/>
                <a:gd name="T2" fmla="*/ 312 w 416"/>
                <a:gd name="T3" fmla="*/ 181 h 361"/>
                <a:gd name="T4" fmla="*/ 416 w 416"/>
                <a:gd name="T5" fmla="*/ 0 h 361"/>
                <a:gd name="T6" fmla="*/ 208 w 416"/>
                <a:gd name="T7" fmla="*/ 0 h 361"/>
                <a:gd name="T8" fmla="*/ 0 w 416"/>
                <a:gd name="T9" fmla="*/ 0 h 361"/>
                <a:gd name="T10" fmla="*/ 104 w 416"/>
                <a:gd name="T11" fmla="*/ 181 h 361"/>
                <a:gd name="T12" fmla="*/ 208 w 416"/>
                <a:gd name="T13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6" h="361">
                  <a:moveTo>
                    <a:pt x="208" y="361"/>
                  </a:moveTo>
                  <a:lnTo>
                    <a:pt x="312" y="181"/>
                  </a:lnTo>
                  <a:lnTo>
                    <a:pt x="416" y="0"/>
                  </a:lnTo>
                  <a:lnTo>
                    <a:pt x="208" y="0"/>
                  </a:lnTo>
                  <a:lnTo>
                    <a:pt x="0" y="0"/>
                  </a:lnTo>
                  <a:lnTo>
                    <a:pt x="104" y="181"/>
                  </a:lnTo>
                  <a:lnTo>
                    <a:pt x="208" y="361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D44B4B-683B-42D3-8097-15C7C7417683}"/>
              </a:ext>
            </a:extLst>
          </p:cNvPr>
          <p:cNvGrpSpPr/>
          <p:nvPr/>
        </p:nvGrpSpPr>
        <p:grpSpPr>
          <a:xfrm>
            <a:off x="95537" y="2204864"/>
            <a:ext cx="437210" cy="352569"/>
            <a:chOff x="4870253" y="3429729"/>
            <a:chExt cx="403964" cy="403964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23091D1-000C-41FB-9777-929B539D9132}"/>
                </a:ext>
              </a:extLst>
            </p:cNvPr>
            <p:cNvSpPr/>
            <p:nvPr/>
          </p:nvSpPr>
          <p:spPr>
            <a:xfrm>
              <a:off x="4870253" y="3429729"/>
              <a:ext cx="403964" cy="403964"/>
            </a:xfrm>
            <a:prstGeom prst="ellipse">
              <a:avLst/>
            </a:prstGeom>
            <a:solidFill>
              <a:srgbClr val="F4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31B7974-9726-4BCD-9D3E-24892F2F7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9819" y="3471254"/>
              <a:ext cx="314696" cy="314696"/>
            </a:xfrm>
            <a:custGeom>
              <a:avLst/>
              <a:gdLst>
                <a:gd name="T0" fmla="*/ 948 w 948"/>
                <a:gd name="T1" fmla="*/ 787 h 933"/>
                <a:gd name="T2" fmla="*/ 0 w 948"/>
                <a:gd name="T3" fmla="*/ 787 h 933"/>
                <a:gd name="T4" fmla="*/ 77 w 948"/>
                <a:gd name="T5" fmla="*/ 730 h 933"/>
                <a:gd name="T6" fmla="*/ 871 w 948"/>
                <a:gd name="T7" fmla="*/ 730 h 933"/>
                <a:gd name="T8" fmla="*/ 241 w 948"/>
                <a:gd name="T9" fmla="*/ 32 h 933"/>
                <a:gd name="T10" fmla="*/ 328 w 948"/>
                <a:gd name="T11" fmla="*/ 118 h 933"/>
                <a:gd name="T12" fmla="*/ 155 w 948"/>
                <a:gd name="T13" fmla="*/ 118 h 933"/>
                <a:gd name="T14" fmla="*/ 706 w 948"/>
                <a:gd name="T15" fmla="*/ 32 h 933"/>
                <a:gd name="T16" fmla="*/ 620 w 948"/>
                <a:gd name="T17" fmla="*/ 118 h 933"/>
                <a:gd name="T18" fmla="*/ 792 w 948"/>
                <a:gd name="T19" fmla="*/ 118 h 933"/>
                <a:gd name="T20" fmla="*/ 621 w 948"/>
                <a:gd name="T21" fmla="*/ 528 h 933"/>
                <a:gd name="T22" fmla="*/ 621 w 948"/>
                <a:gd name="T23" fmla="*/ 755 h 933"/>
                <a:gd name="T24" fmla="*/ 706 w 948"/>
                <a:gd name="T25" fmla="*/ 596 h 933"/>
                <a:gd name="T26" fmla="*/ 796 w 948"/>
                <a:gd name="T27" fmla="*/ 755 h 933"/>
                <a:gd name="T28" fmla="*/ 840 w 948"/>
                <a:gd name="T29" fmla="*/ 431 h 933"/>
                <a:gd name="T30" fmla="*/ 759 w 948"/>
                <a:gd name="T31" fmla="*/ 220 h 933"/>
                <a:gd name="T32" fmla="*/ 639 w 948"/>
                <a:gd name="T33" fmla="*/ 222 h 933"/>
                <a:gd name="T34" fmla="*/ 660 w 948"/>
                <a:gd name="T35" fmla="*/ 434 h 933"/>
                <a:gd name="T36" fmla="*/ 476 w 948"/>
                <a:gd name="T37" fmla="*/ 0 h 933"/>
                <a:gd name="T38" fmla="*/ 569 w 948"/>
                <a:gd name="T39" fmla="*/ 94 h 933"/>
                <a:gd name="T40" fmla="*/ 382 w 948"/>
                <a:gd name="T41" fmla="*/ 94 h 933"/>
                <a:gd name="T42" fmla="*/ 568 w 948"/>
                <a:gd name="T43" fmla="*/ 513 h 933"/>
                <a:gd name="T44" fmla="*/ 617 w 948"/>
                <a:gd name="T45" fmla="*/ 434 h 933"/>
                <a:gd name="T46" fmla="*/ 528 w 948"/>
                <a:gd name="T47" fmla="*/ 205 h 933"/>
                <a:gd name="T48" fmla="*/ 329 w 948"/>
                <a:gd name="T49" fmla="*/ 294 h 933"/>
                <a:gd name="T50" fmla="*/ 377 w 948"/>
                <a:gd name="T51" fmla="*/ 513 h 933"/>
                <a:gd name="T52" fmla="*/ 449 w 948"/>
                <a:gd name="T53" fmla="*/ 787 h 933"/>
                <a:gd name="T54" fmla="*/ 502 w 948"/>
                <a:gd name="T55" fmla="*/ 787 h 933"/>
                <a:gd name="T56" fmla="*/ 568 w 948"/>
                <a:gd name="T57" fmla="*/ 513 h 933"/>
                <a:gd name="T58" fmla="*/ 327 w 948"/>
                <a:gd name="T59" fmla="*/ 528 h 933"/>
                <a:gd name="T60" fmla="*/ 287 w 948"/>
                <a:gd name="T61" fmla="*/ 294 h 933"/>
                <a:gd name="T62" fmla="*/ 289 w 948"/>
                <a:gd name="T63" fmla="*/ 220 h 933"/>
                <a:gd name="T64" fmla="*/ 107 w 948"/>
                <a:gd name="T65" fmla="*/ 302 h 933"/>
                <a:gd name="T66" fmla="*/ 151 w 948"/>
                <a:gd name="T67" fmla="*/ 503 h 933"/>
                <a:gd name="T68" fmla="*/ 217 w 948"/>
                <a:gd name="T69" fmla="*/ 755 h 933"/>
                <a:gd name="T70" fmla="*/ 266 w 948"/>
                <a:gd name="T71" fmla="*/ 755 h 933"/>
                <a:gd name="T72" fmla="*/ 327 w 948"/>
                <a:gd name="T73" fmla="*/ 52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8" h="933">
                  <a:moveTo>
                    <a:pt x="848" y="697"/>
                  </a:moveTo>
                  <a:cubicBezTo>
                    <a:pt x="911" y="721"/>
                    <a:pt x="948" y="753"/>
                    <a:pt x="948" y="787"/>
                  </a:cubicBezTo>
                  <a:cubicBezTo>
                    <a:pt x="948" y="867"/>
                    <a:pt x="736" y="933"/>
                    <a:pt x="474" y="933"/>
                  </a:cubicBezTo>
                  <a:cubicBezTo>
                    <a:pt x="212" y="933"/>
                    <a:pt x="0" y="867"/>
                    <a:pt x="0" y="787"/>
                  </a:cubicBezTo>
                  <a:cubicBezTo>
                    <a:pt x="0" y="753"/>
                    <a:pt x="38" y="721"/>
                    <a:pt x="101" y="697"/>
                  </a:cubicBezTo>
                  <a:cubicBezTo>
                    <a:pt x="86" y="707"/>
                    <a:pt x="77" y="718"/>
                    <a:pt x="77" y="730"/>
                  </a:cubicBezTo>
                  <a:cubicBezTo>
                    <a:pt x="77" y="785"/>
                    <a:pt x="255" y="829"/>
                    <a:pt x="474" y="829"/>
                  </a:cubicBezTo>
                  <a:cubicBezTo>
                    <a:pt x="694" y="829"/>
                    <a:pt x="871" y="785"/>
                    <a:pt x="871" y="730"/>
                  </a:cubicBezTo>
                  <a:cubicBezTo>
                    <a:pt x="871" y="718"/>
                    <a:pt x="863" y="707"/>
                    <a:pt x="848" y="697"/>
                  </a:cubicBezTo>
                  <a:close/>
                  <a:moveTo>
                    <a:pt x="241" y="32"/>
                  </a:moveTo>
                  <a:lnTo>
                    <a:pt x="241" y="32"/>
                  </a:lnTo>
                  <a:cubicBezTo>
                    <a:pt x="289" y="32"/>
                    <a:pt x="328" y="71"/>
                    <a:pt x="328" y="118"/>
                  </a:cubicBezTo>
                  <a:cubicBezTo>
                    <a:pt x="328" y="166"/>
                    <a:pt x="289" y="204"/>
                    <a:pt x="241" y="204"/>
                  </a:cubicBezTo>
                  <a:cubicBezTo>
                    <a:pt x="194" y="204"/>
                    <a:pt x="155" y="166"/>
                    <a:pt x="155" y="118"/>
                  </a:cubicBezTo>
                  <a:cubicBezTo>
                    <a:pt x="155" y="71"/>
                    <a:pt x="194" y="32"/>
                    <a:pt x="241" y="32"/>
                  </a:cubicBezTo>
                  <a:close/>
                  <a:moveTo>
                    <a:pt x="706" y="32"/>
                  </a:moveTo>
                  <a:lnTo>
                    <a:pt x="706" y="32"/>
                  </a:lnTo>
                  <a:cubicBezTo>
                    <a:pt x="658" y="32"/>
                    <a:pt x="620" y="71"/>
                    <a:pt x="620" y="118"/>
                  </a:cubicBezTo>
                  <a:cubicBezTo>
                    <a:pt x="620" y="166"/>
                    <a:pt x="658" y="204"/>
                    <a:pt x="706" y="204"/>
                  </a:cubicBezTo>
                  <a:cubicBezTo>
                    <a:pt x="753" y="204"/>
                    <a:pt x="792" y="166"/>
                    <a:pt x="792" y="118"/>
                  </a:cubicBezTo>
                  <a:cubicBezTo>
                    <a:pt x="792" y="71"/>
                    <a:pt x="753" y="32"/>
                    <a:pt x="706" y="32"/>
                  </a:cubicBezTo>
                  <a:close/>
                  <a:moveTo>
                    <a:pt x="621" y="528"/>
                  </a:moveTo>
                  <a:lnTo>
                    <a:pt x="621" y="528"/>
                  </a:lnTo>
                  <a:lnTo>
                    <a:pt x="621" y="755"/>
                  </a:lnTo>
                  <a:lnTo>
                    <a:pt x="681" y="755"/>
                  </a:lnTo>
                  <a:lnTo>
                    <a:pt x="706" y="596"/>
                  </a:lnTo>
                  <a:lnTo>
                    <a:pt x="730" y="755"/>
                  </a:lnTo>
                  <a:lnTo>
                    <a:pt x="796" y="755"/>
                  </a:lnTo>
                  <a:lnTo>
                    <a:pt x="796" y="503"/>
                  </a:lnTo>
                  <a:cubicBezTo>
                    <a:pt x="822" y="490"/>
                    <a:pt x="840" y="462"/>
                    <a:pt x="840" y="431"/>
                  </a:cubicBezTo>
                  <a:lnTo>
                    <a:pt x="840" y="302"/>
                  </a:lnTo>
                  <a:cubicBezTo>
                    <a:pt x="840" y="257"/>
                    <a:pt x="804" y="220"/>
                    <a:pt x="759" y="220"/>
                  </a:cubicBezTo>
                  <a:lnTo>
                    <a:pt x="658" y="220"/>
                  </a:lnTo>
                  <a:cubicBezTo>
                    <a:pt x="651" y="220"/>
                    <a:pt x="645" y="221"/>
                    <a:pt x="639" y="222"/>
                  </a:cubicBezTo>
                  <a:cubicBezTo>
                    <a:pt x="652" y="243"/>
                    <a:pt x="660" y="268"/>
                    <a:pt x="660" y="294"/>
                  </a:cubicBezTo>
                  <a:lnTo>
                    <a:pt x="660" y="434"/>
                  </a:lnTo>
                  <a:cubicBezTo>
                    <a:pt x="660" y="470"/>
                    <a:pt x="645" y="504"/>
                    <a:pt x="621" y="528"/>
                  </a:cubicBezTo>
                  <a:close/>
                  <a:moveTo>
                    <a:pt x="476" y="0"/>
                  </a:moveTo>
                  <a:lnTo>
                    <a:pt x="476" y="0"/>
                  </a:lnTo>
                  <a:cubicBezTo>
                    <a:pt x="528" y="0"/>
                    <a:pt x="569" y="42"/>
                    <a:pt x="569" y="94"/>
                  </a:cubicBezTo>
                  <a:cubicBezTo>
                    <a:pt x="569" y="146"/>
                    <a:pt x="528" y="188"/>
                    <a:pt x="476" y="188"/>
                  </a:cubicBezTo>
                  <a:cubicBezTo>
                    <a:pt x="424" y="188"/>
                    <a:pt x="382" y="146"/>
                    <a:pt x="382" y="94"/>
                  </a:cubicBezTo>
                  <a:cubicBezTo>
                    <a:pt x="382" y="42"/>
                    <a:pt x="424" y="0"/>
                    <a:pt x="476" y="0"/>
                  </a:cubicBezTo>
                  <a:close/>
                  <a:moveTo>
                    <a:pt x="568" y="513"/>
                  </a:moveTo>
                  <a:lnTo>
                    <a:pt x="568" y="513"/>
                  </a:lnTo>
                  <a:cubicBezTo>
                    <a:pt x="597" y="498"/>
                    <a:pt x="617" y="468"/>
                    <a:pt x="617" y="434"/>
                  </a:cubicBezTo>
                  <a:lnTo>
                    <a:pt x="617" y="294"/>
                  </a:lnTo>
                  <a:cubicBezTo>
                    <a:pt x="617" y="245"/>
                    <a:pt x="577" y="205"/>
                    <a:pt x="528" y="205"/>
                  </a:cubicBezTo>
                  <a:lnTo>
                    <a:pt x="418" y="205"/>
                  </a:lnTo>
                  <a:cubicBezTo>
                    <a:pt x="369" y="205"/>
                    <a:pt x="329" y="245"/>
                    <a:pt x="329" y="294"/>
                  </a:cubicBezTo>
                  <a:lnTo>
                    <a:pt x="329" y="434"/>
                  </a:lnTo>
                  <a:cubicBezTo>
                    <a:pt x="329" y="468"/>
                    <a:pt x="349" y="498"/>
                    <a:pt x="377" y="513"/>
                  </a:cubicBezTo>
                  <a:lnTo>
                    <a:pt x="377" y="787"/>
                  </a:lnTo>
                  <a:lnTo>
                    <a:pt x="449" y="787"/>
                  </a:lnTo>
                  <a:lnTo>
                    <a:pt x="476" y="614"/>
                  </a:lnTo>
                  <a:lnTo>
                    <a:pt x="502" y="787"/>
                  </a:lnTo>
                  <a:lnTo>
                    <a:pt x="568" y="787"/>
                  </a:lnTo>
                  <a:lnTo>
                    <a:pt x="568" y="513"/>
                  </a:lnTo>
                  <a:close/>
                  <a:moveTo>
                    <a:pt x="327" y="528"/>
                  </a:moveTo>
                  <a:lnTo>
                    <a:pt x="327" y="528"/>
                  </a:lnTo>
                  <a:cubicBezTo>
                    <a:pt x="302" y="504"/>
                    <a:pt x="287" y="470"/>
                    <a:pt x="287" y="434"/>
                  </a:cubicBezTo>
                  <a:lnTo>
                    <a:pt x="287" y="294"/>
                  </a:lnTo>
                  <a:cubicBezTo>
                    <a:pt x="287" y="268"/>
                    <a:pt x="295" y="243"/>
                    <a:pt x="308" y="222"/>
                  </a:cubicBezTo>
                  <a:cubicBezTo>
                    <a:pt x="302" y="221"/>
                    <a:pt x="296" y="220"/>
                    <a:pt x="289" y="220"/>
                  </a:cubicBezTo>
                  <a:lnTo>
                    <a:pt x="189" y="220"/>
                  </a:lnTo>
                  <a:cubicBezTo>
                    <a:pt x="144" y="220"/>
                    <a:pt x="107" y="257"/>
                    <a:pt x="107" y="302"/>
                  </a:cubicBezTo>
                  <a:lnTo>
                    <a:pt x="107" y="431"/>
                  </a:lnTo>
                  <a:cubicBezTo>
                    <a:pt x="107" y="462"/>
                    <a:pt x="125" y="490"/>
                    <a:pt x="151" y="503"/>
                  </a:cubicBezTo>
                  <a:lnTo>
                    <a:pt x="151" y="755"/>
                  </a:lnTo>
                  <a:lnTo>
                    <a:pt x="217" y="755"/>
                  </a:lnTo>
                  <a:lnTo>
                    <a:pt x="242" y="596"/>
                  </a:lnTo>
                  <a:lnTo>
                    <a:pt x="266" y="755"/>
                  </a:lnTo>
                  <a:lnTo>
                    <a:pt x="327" y="755"/>
                  </a:lnTo>
                  <a:lnTo>
                    <a:pt x="327" y="528"/>
                  </a:lnTo>
                  <a:close/>
                </a:path>
              </a:pathLst>
            </a:custGeom>
            <a:solidFill>
              <a:srgbClr val="6608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E5021DD8-48B3-4EE0-AF51-DB5B60E51613}"/>
              </a:ext>
            </a:extLst>
          </p:cNvPr>
          <p:cNvSpPr txBox="1"/>
          <p:nvPr/>
        </p:nvSpPr>
        <p:spPr>
          <a:xfrm>
            <a:off x="542211" y="2066960"/>
            <a:ext cx="4246690" cy="9572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2.2.3</a:t>
            </a:r>
            <a:r>
              <a:rPr lang="zh-CN" altLang="en-US" sz="2000" b="1" dirty="0"/>
              <a:t>  不同刺激信号下的</a:t>
            </a:r>
            <a:r>
              <a:rPr lang="en-US" altLang="zh-CN" sz="2000" b="1" dirty="0"/>
              <a:t>AECAP</a:t>
            </a:r>
            <a:r>
              <a:rPr lang="zh-CN" altLang="en-US" sz="2000" b="1" dirty="0"/>
              <a:t>信号的幅值：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ABFAE89-58B5-4731-AF7E-366A22EE56D4}"/>
              </a:ext>
            </a:extLst>
          </p:cNvPr>
          <p:cNvSpPr txBox="1"/>
          <p:nvPr/>
        </p:nvSpPr>
        <p:spPr>
          <a:xfrm>
            <a:off x="489777" y="2924071"/>
            <a:ext cx="4820971" cy="377802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/>
              <a:t>高刺激水平下，啁啾</a:t>
            </a:r>
            <a:r>
              <a:rPr lang="en-US" altLang="zh-CN" b="1" dirty="0"/>
              <a:t>ECAPs</a:t>
            </a:r>
            <a:r>
              <a:rPr lang="zh-CN" altLang="en-US" b="1" dirty="0"/>
              <a:t>的大平均波形比短时脉冲</a:t>
            </a:r>
            <a:r>
              <a:rPr lang="en-US" altLang="zh-CN" b="1" dirty="0"/>
              <a:t>ECAPs</a:t>
            </a:r>
            <a:r>
              <a:rPr lang="zh-CN" altLang="en-US" b="1" dirty="0"/>
              <a:t>更少具有模糊的</a:t>
            </a:r>
            <a:r>
              <a:rPr lang="en-US" altLang="zh-CN" b="1" dirty="0"/>
              <a:t>N1-P1</a:t>
            </a:r>
            <a:r>
              <a:rPr lang="zh-CN" altLang="en-US" b="1" dirty="0"/>
              <a:t>形态且峰值幅度大。</a:t>
            </a:r>
            <a:endParaRPr lang="en-US" altLang="zh-CN" b="1" dirty="0"/>
          </a:p>
          <a:p>
            <a:pPr indent="457200">
              <a:lnSpc>
                <a:spcPct val="150000"/>
              </a:lnSpc>
            </a:pPr>
            <a:r>
              <a:rPr lang="zh-CN" altLang="en-US" b="1" dirty="0"/>
              <a:t>较低的刺激水平下，短时脉冲</a:t>
            </a:r>
            <a:r>
              <a:rPr lang="en-US" altLang="zh-CN" b="1" dirty="0"/>
              <a:t>ECAPs</a:t>
            </a:r>
            <a:r>
              <a:rPr lang="zh-CN" altLang="en-US" b="1" dirty="0"/>
              <a:t>的大平均波形比啁啾</a:t>
            </a:r>
            <a:r>
              <a:rPr lang="en-US" altLang="zh-CN" b="1" dirty="0"/>
              <a:t>ECAPs</a:t>
            </a:r>
            <a:r>
              <a:rPr lang="zh-CN" altLang="en-US" b="1" dirty="0"/>
              <a:t>具有较大的峰值幅度和更明显的形态。</a:t>
            </a:r>
            <a:endParaRPr lang="en-US" altLang="zh-CN" b="1" dirty="0"/>
          </a:p>
          <a:p>
            <a:pPr indent="457200">
              <a:lnSpc>
                <a:spcPct val="150000"/>
              </a:lnSpc>
            </a:pPr>
            <a:r>
              <a:rPr lang="zh-CN" altLang="en-US" b="1" dirty="0"/>
              <a:t>无论刺激水平如何，使用</a:t>
            </a:r>
            <a:r>
              <a:rPr lang="en-US" altLang="zh-CN" b="1" dirty="0"/>
              <a:t>500Hz</a:t>
            </a:r>
            <a:r>
              <a:rPr lang="zh-CN" altLang="en-US" b="1" dirty="0"/>
              <a:t>音调爆发诱发的大平均波形较小，且具有更复杂的响应形态</a:t>
            </a:r>
            <a:r>
              <a:rPr lang="en-US" altLang="zh-CN" b="1" dirty="0"/>
              <a:t>(</a:t>
            </a:r>
            <a:r>
              <a:rPr lang="zh-CN" altLang="en-US" b="1" dirty="0"/>
              <a:t>例如，多峰</a:t>
            </a:r>
            <a:r>
              <a:rPr lang="en-US" altLang="zh-CN" b="1" dirty="0"/>
              <a:t>)</a:t>
            </a:r>
            <a:r>
              <a:rPr lang="zh-CN" altLang="en-US" b="1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3009658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首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上方图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背景图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背景图标_无分割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下方图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>
          <a:defRPr b="1"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53714</TotalTime>
  <Words>778</Words>
  <Application>Microsoft Office PowerPoint</Application>
  <PresentationFormat>宽屏</PresentationFormat>
  <Paragraphs>92</Paragraphs>
  <Slides>15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29" baseType="lpstr">
      <vt:lpstr>黑体</vt:lpstr>
      <vt:lpstr>华文楷体</vt:lpstr>
      <vt:lpstr>宋体</vt:lpstr>
      <vt:lpstr>微软雅黑</vt:lpstr>
      <vt:lpstr>造字工房朗宋（非商用）常规体</vt:lpstr>
      <vt:lpstr>Arial</vt:lpstr>
      <vt:lpstr>Calibri</vt:lpstr>
      <vt:lpstr>Times New Roman</vt:lpstr>
      <vt:lpstr>Wingdings</vt:lpstr>
      <vt:lpstr>首页</vt:lpstr>
      <vt:lpstr>上方图标</vt:lpstr>
      <vt:lpstr>背景图标</vt:lpstr>
      <vt:lpstr>背景图标_无分割线</vt:lpstr>
      <vt:lpstr>下方图标</vt:lpstr>
      <vt:lpstr>PowerPoint 演示文稿</vt:lpstr>
      <vt:lpstr>PowerPoint 演示文稿</vt:lpstr>
      <vt:lpstr>PowerPoint 演示文稿</vt:lpstr>
      <vt:lpstr>1.1 EECAP信号</vt:lpstr>
      <vt:lpstr>1.2 AECAP信号</vt:lpstr>
      <vt:lpstr>2.1 实验设置</vt:lpstr>
      <vt:lpstr>2.2 实验结果</vt:lpstr>
      <vt:lpstr>2.2 实验结果</vt:lpstr>
      <vt:lpstr>2.2 实验结果</vt:lpstr>
      <vt:lpstr>2.2 实验结果</vt:lpstr>
      <vt:lpstr>2.2 实验结果</vt:lpstr>
      <vt:lpstr>2.2 实验结果</vt:lpstr>
      <vt:lpstr>3.1 不同刺激信号诱发的AECAP信号是不同的</vt:lpstr>
      <vt:lpstr>3.2 AECAP信号对患者当前状况的反映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Xvlan Yin</cp:lastModifiedBy>
  <cp:revision>2616</cp:revision>
  <dcterms:created xsi:type="dcterms:W3CDTF">2012-09-28T12:41:30Z</dcterms:created>
  <dcterms:modified xsi:type="dcterms:W3CDTF">2023-12-18T10:55:49Z</dcterms:modified>
</cp:coreProperties>
</file>