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28" r:id="rId2"/>
    <p:sldId id="257" r:id="rId3"/>
    <p:sldId id="329" r:id="rId4"/>
    <p:sldId id="341" r:id="rId5"/>
    <p:sldId id="342" r:id="rId6"/>
    <p:sldId id="344" r:id="rId7"/>
    <p:sldId id="345" r:id="rId8"/>
    <p:sldId id="256" r:id="rId9"/>
    <p:sldId id="360" r:id="rId10"/>
    <p:sldId id="359" r:id="rId11"/>
    <p:sldId id="343" r:id="rId12"/>
    <p:sldId id="258" r:id="rId13"/>
    <p:sldId id="346" r:id="rId14"/>
    <p:sldId id="348" r:id="rId15"/>
    <p:sldId id="349" r:id="rId16"/>
    <p:sldId id="350" r:id="rId17"/>
    <p:sldId id="352" r:id="rId18"/>
    <p:sldId id="353" r:id="rId19"/>
    <p:sldId id="361" r:id="rId20"/>
    <p:sldId id="358" r:id="rId21"/>
    <p:sldId id="354" r:id="rId22"/>
    <p:sldId id="356" r:id="rId23"/>
    <p:sldId id="357" r:id="rId24"/>
    <p:sldId id="340"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FFFFFF"/>
    <a:srgbClr val="D335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63" autoAdjust="0"/>
    <p:restoredTop sz="82712" autoAdjust="0"/>
  </p:normalViewPr>
  <p:slideViewPr>
    <p:cSldViewPr snapToGrid="0">
      <p:cViewPr>
        <p:scale>
          <a:sx n="66" d="100"/>
          <a:sy n="66" d="100"/>
        </p:scale>
        <p:origin x="1015" y="44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FB1CD80-0BE9-6ED5-AE18-D30C434805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1B07CE73-A91B-A8C6-6C2B-7A7206D46A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D57257-2CB9-428C-9FDF-50EBCEF3484F}" type="datetime1">
              <a:rPr lang="zh-CN" altLang="en-US" smtClean="0"/>
              <a:t>2024/5/18</a:t>
            </a:fld>
            <a:endParaRPr lang="zh-CN" altLang="en-US"/>
          </a:p>
        </p:txBody>
      </p:sp>
      <p:sp>
        <p:nvSpPr>
          <p:cNvPr id="4" name="页脚占位符 3">
            <a:extLst>
              <a:ext uri="{FF2B5EF4-FFF2-40B4-BE49-F238E27FC236}">
                <a16:creationId xmlns:a16="http://schemas.microsoft.com/office/drawing/2014/main" id="{F707515D-03B8-19FC-A38B-72A906AF6A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F0A4547B-C6A1-DBD2-FD85-E9EBEFB519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0E7ABA-1C92-4A36-87A8-0305A1E6B559}" type="slidenum">
              <a:rPr lang="zh-CN" altLang="en-US" smtClean="0"/>
              <a:t>‹#›</a:t>
            </a:fld>
            <a:endParaRPr lang="zh-CN" altLang="en-US"/>
          </a:p>
        </p:txBody>
      </p:sp>
    </p:spTree>
    <p:extLst>
      <p:ext uri="{BB962C8B-B14F-4D97-AF65-F5344CB8AC3E}">
        <p14:creationId xmlns:p14="http://schemas.microsoft.com/office/powerpoint/2010/main" val="348982745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491A45-5FEA-475F-97EF-DB4A6C460018}" type="datetime1">
              <a:rPr lang="zh-CN" altLang="en-US" smtClean="0"/>
              <a:t>2024/5/18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23F85-AE10-43D1-8ECC-65D4243ED9A7}" type="slidenum">
              <a:rPr lang="zh-CN" altLang="en-US" smtClean="0"/>
              <a:t>‹#›</a:t>
            </a:fld>
            <a:endParaRPr lang="zh-CN" altLang="en-US"/>
          </a:p>
        </p:txBody>
      </p:sp>
    </p:spTree>
    <p:extLst>
      <p:ext uri="{BB962C8B-B14F-4D97-AF65-F5344CB8AC3E}">
        <p14:creationId xmlns:p14="http://schemas.microsoft.com/office/powerpoint/2010/main" val="333131006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各位老师同学晚上好，今天给大家分享</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一下关于大脑精细模拟的一系列的文献</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31229976-EF84-49C4-A00A-CD1250C470F1}" type="slidenum">
              <a:rPr lang="zh-CN" altLang="en-US" smtClean="0"/>
              <a:t>1</a:t>
            </a:fld>
            <a:endParaRPr lang="zh-CN" altLang="en-US"/>
          </a:p>
        </p:txBody>
      </p:sp>
    </p:spTree>
    <p:extLst>
      <p:ext uri="{BB962C8B-B14F-4D97-AF65-F5344CB8AC3E}">
        <p14:creationId xmlns:p14="http://schemas.microsoft.com/office/powerpoint/2010/main" val="360428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mj-lt"/>
              <a:buNone/>
            </a:pPr>
            <a:r>
              <a:rPr lang="zh-CN" altLang="en-US" dirty="0"/>
              <a:t>基于前人的研究中，我们知道</a:t>
            </a:r>
            <a:endParaRPr lang="en-US" altLang="zh-CN" dirty="0"/>
          </a:p>
          <a:p>
            <a:pPr marL="342900" indent="-342900">
              <a:buFont typeface="+mj-lt"/>
              <a:buAutoNum type="arabicPeriod"/>
            </a:pPr>
            <a:r>
              <a:rPr lang="zh-CN" altLang="en-US" dirty="0"/>
              <a:t>生物物理精细模拟本质上是</a:t>
            </a:r>
            <a:r>
              <a:rPr lang="zh-CN" altLang="en-US" dirty="0">
                <a:solidFill>
                  <a:srgbClr val="FF0000"/>
                </a:solidFill>
              </a:rPr>
              <a:t>基于</a:t>
            </a:r>
            <a:r>
              <a:rPr lang="en-US" altLang="zh-CN" dirty="0">
                <a:solidFill>
                  <a:srgbClr val="FF0000"/>
                </a:solidFill>
              </a:rPr>
              <a:t>PDE</a:t>
            </a:r>
            <a:r>
              <a:rPr lang="zh-CN" altLang="en-US" dirty="0"/>
              <a:t>的数学系统。</a:t>
            </a:r>
            <a:endParaRPr lang="en-US" altLang="zh-CN" dirty="0"/>
          </a:p>
          <a:p>
            <a:pPr marL="342900" indent="-342900">
              <a:buFont typeface="+mj-lt"/>
              <a:buAutoNum type="arabicPeriod"/>
            </a:pPr>
            <a:r>
              <a:rPr lang="zh-CN" altLang="en-US" dirty="0"/>
              <a:t>由于存在大量的离子通道和树突结构，单个神经元可以进行非常</a:t>
            </a:r>
            <a:r>
              <a:rPr lang="zh-CN" altLang="en-US" dirty="0">
                <a:solidFill>
                  <a:srgbClr val="FF0000"/>
                </a:solidFill>
              </a:rPr>
              <a:t>复杂的计算</a:t>
            </a:r>
            <a:r>
              <a:rPr lang="zh-CN" altLang="en-US" dirty="0"/>
              <a:t>。</a:t>
            </a:r>
            <a:endParaRPr lang="en-US" altLang="zh-CN" dirty="0"/>
          </a:p>
          <a:p>
            <a:pPr marL="342900" indent="-342900">
              <a:buFont typeface="+mj-lt"/>
              <a:buAutoNum type="arabicPeriod"/>
            </a:pPr>
            <a:r>
              <a:rPr lang="zh-CN" altLang="en-US" dirty="0"/>
              <a:t>生物物理细节模型可以</a:t>
            </a:r>
            <a:r>
              <a:rPr lang="zh-CN" altLang="en-US" dirty="0">
                <a:solidFill>
                  <a:srgbClr val="FF0000"/>
                </a:solidFill>
              </a:rPr>
              <a:t>独立</a:t>
            </a:r>
            <a:r>
              <a:rPr lang="zh-CN" altLang="en-US" dirty="0"/>
              <a:t>产生新的理论，做出</a:t>
            </a:r>
            <a:r>
              <a:rPr lang="zh-CN" altLang="en-US" dirty="0">
                <a:solidFill>
                  <a:srgbClr val="FF0000"/>
                </a:solidFill>
              </a:rPr>
              <a:t>可靠且可测试的预测</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zh-CN" altLang="en-US" b="1" dirty="0"/>
              <a:t>我们能否直接使用</a:t>
            </a:r>
            <a:r>
              <a:rPr lang="zh-CN" altLang="en-US" b="1" dirty="0">
                <a:solidFill>
                  <a:srgbClr val="FF0000"/>
                </a:solidFill>
              </a:rPr>
              <a:t>精细模型</a:t>
            </a:r>
            <a:r>
              <a:rPr lang="zh-CN" altLang="en-US" b="1" dirty="0"/>
              <a:t>来模拟人的智能?</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10</a:t>
            </a:fld>
            <a:endParaRPr lang="zh-CN" altLang="en-US"/>
          </a:p>
        </p:txBody>
      </p:sp>
    </p:spTree>
    <p:extLst>
      <p:ext uri="{BB962C8B-B14F-4D97-AF65-F5344CB8AC3E}">
        <p14:creationId xmlns:p14="http://schemas.microsoft.com/office/powerpoint/2010/main" val="77781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他们团队提出，想要根据大脑的三大原理，包括连接主义，考虑单个神经元的复杂度以及神经递质调控，从这三大原理出发，去模拟人类的意识，建立真正接近人脑的智能</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11</a:t>
            </a:fld>
            <a:endParaRPr lang="zh-CN" altLang="en-US"/>
          </a:p>
        </p:txBody>
      </p:sp>
    </p:spTree>
    <p:extLst>
      <p:ext uri="{BB962C8B-B14F-4D97-AF65-F5344CB8AC3E}">
        <p14:creationId xmlns:p14="http://schemas.microsoft.com/office/powerpoint/2010/main" val="2360240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这个是大致的路线图，想要达到模拟人脑的这个终极目标，大概需要从工具、算法、理论这三个方面去突破，杜凯团队主要是在工具以及应用的层面做了一些工作</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12</a:t>
            </a:fld>
            <a:endParaRPr lang="zh-CN" altLang="en-US"/>
          </a:p>
        </p:txBody>
      </p:sp>
    </p:spTree>
    <p:extLst>
      <p:ext uri="{BB962C8B-B14F-4D97-AF65-F5344CB8AC3E}">
        <p14:creationId xmlns:p14="http://schemas.microsoft.com/office/powerpoint/2010/main" val="274792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当前精细大脑模拟的核心挑战就是工具上的问题，跟上世纪深度学习几乎停滞的原因类似，就是算法和算力上的不足。</a:t>
            </a:r>
            <a:endParaRPr lang="en-US" altLang="zh-CN" dirty="0"/>
          </a:p>
          <a:p>
            <a:r>
              <a:rPr lang="zh-CN" altLang="en-US" dirty="0"/>
              <a:t>目前在精细神经元计算这个领域的主流平台就是</a:t>
            </a:r>
            <a:r>
              <a:rPr lang="en-US" altLang="zh-CN" dirty="0"/>
              <a:t>NEURON</a:t>
            </a:r>
            <a:r>
              <a:rPr lang="zh-CN" altLang="en-US" dirty="0"/>
              <a:t>，但他是一个</a:t>
            </a:r>
            <a:r>
              <a:rPr lang="en-US" altLang="zh-CN" dirty="0"/>
              <a:t>8</a:t>
            </a:r>
            <a:r>
              <a:rPr lang="zh-CN" altLang="en-US" dirty="0"/>
              <a:t>几年的问世的软件，比在座大多数人的年龄都大，而且他很不友好，是我用过的所有软件里面最难用的，没有之一</a:t>
            </a:r>
            <a:endParaRPr lang="en-US" altLang="zh-CN" dirty="0"/>
          </a:p>
          <a:p>
            <a:r>
              <a:rPr lang="zh-CN" altLang="en-US" dirty="0"/>
              <a:t>最主要的是计算速度很慢，是一个基于</a:t>
            </a:r>
            <a:r>
              <a:rPr lang="en-US" altLang="zh-CN" dirty="0"/>
              <a:t>CPU</a:t>
            </a:r>
            <a:r>
              <a:rPr lang="zh-CN" altLang="en-US" dirty="0"/>
              <a:t>的平台，很多计算不能并行。</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13</a:t>
            </a:fld>
            <a:endParaRPr lang="zh-CN" altLang="en-US"/>
          </a:p>
        </p:txBody>
      </p:sp>
    </p:spTree>
    <p:extLst>
      <p:ext uri="{BB962C8B-B14F-4D97-AF65-F5344CB8AC3E}">
        <p14:creationId xmlns:p14="http://schemas.microsoft.com/office/powerpoint/2010/main" val="3849391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22222"/>
                </a:solidFill>
                <a:effectLst/>
                <a:highlight>
                  <a:srgbClr val="FFFFFF"/>
                </a:highlight>
                <a:latin typeface="Harding"/>
              </a:rPr>
              <a:t>当前</a:t>
            </a:r>
            <a:r>
              <a:rPr lang="en-US" altLang="zh-CN" b="0" i="0" dirty="0">
                <a:solidFill>
                  <a:srgbClr val="222222"/>
                </a:solidFill>
                <a:effectLst/>
                <a:highlight>
                  <a:srgbClr val="FFFFFF"/>
                </a:highlight>
                <a:latin typeface="Harding"/>
              </a:rPr>
              <a:t>NEURON</a:t>
            </a:r>
            <a:r>
              <a:rPr lang="zh-CN" altLang="en-US" b="0" i="0" dirty="0">
                <a:solidFill>
                  <a:srgbClr val="222222"/>
                </a:solidFill>
                <a:effectLst/>
                <a:highlight>
                  <a:srgbClr val="FFFFFF"/>
                </a:highlight>
                <a:latin typeface="Harding"/>
              </a:rPr>
              <a:t>里面对树突神经元模拟采取的方法是海因斯算法，这个方法在空间上是采取串行的策略顺序处理每个隔室，采取这种策略的原因主要是神经元上的节点在计算时有一个依赖关系，当模拟电信号从树突一端传导到另一端时，必须要先算出子节点的状态，然后才能算出他们父节点的状态，</a:t>
            </a:r>
            <a:endParaRPr lang="en-US" altLang="zh-CN" b="0" i="0" dirty="0">
              <a:solidFill>
                <a:srgbClr val="222222"/>
              </a:solidFill>
              <a:effectLst/>
              <a:highlight>
                <a:srgbClr val="FFFFFF"/>
              </a:highlight>
              <a:latin typeface="Harding"/>
            </a:endParaRPr>
          </a:p>
          <a:p>
            <a:r>
              <a:rPr lang="zh-CN" altLang="en-US" b="0" i="0" dirty="0">
                <a:solidFill>
                  <a:srgbClr val="222222"/>
                </a:solidFill>
                <a:effectLst/>
                <a:highlight>
                  <a:srgbClr val="FFFFFF"/>
                </a:highlight>
                <a:latin typeface="Harding"/>
              </a:rPr>
              <a:t>  在时间上后一个时刻膜电位的状态要用前一个时刻的状态去做一个矩阵的运算，这个矩阵会随着树突数量的增加而增加，这就使得计算成本非常非常高。</a:t>
            </a:r>
            <a:endParaRPr lang="en-US" altLang="zh-CN" b="0" i="0" dirty="0">
              <a:solidFill>
                <a:srgbClr val="222222"/>
              </a:solidFill>
              <a:effectLst/>
              <a:highlight>
                <a:srgbClr val="FFFFFF"/>
              </a:highlight>
              <a:latin typeface="Harding"/>
            </a:endParaRPr>
          </a:p>
          <a:p>
            <a:r>
              <a:rPr lang="zh-CN" altLang="en-US" b="0" i="0" dirty="0">
                <a:solidFill>
                  <a:srgbClr val="222222"/>
                </a:solidFill>
                <a:effectLst/>
                <a:highlight>
                  <a:srgbClr val="FFFFFF"/>
                </a:highlight>
                <a:latin typeface="Harding"/>
              </a:rPr>
              <a:t>他们还提到这个问题在过去的</a:t>
            </a:r>
            <a:r>
              <a:rPr lang="en-US" altLang="zh-CN" b="0" i="0" dirty="0">
                <a:solidFill>
                  <a:srgbClr val="222222"/>
                </a:solidFill>
                <a:effectLst/>
                <a:highlight>
                  <a:srgbClr val="FFFFFF"/>
                </a:highlight>
                <a:latin typeface="Harding"/>
              </a:rPr>
              <a:t>30</a:t>
            </a:r>
            <a:r>
              <a:rPr lang="zh-CN" altLang="en-US" b="0" i="0" dirty="0">
                <a:solidFill>
                  <a:srgbClr val="222222"/>
                </a:solidFill>
                <a:effectLst/>
                <a:highlight>
                  <a:srgbClr val="FFFFFF"/>
                </a:highlight>
                <a:latin typeface="Harding"/>
              </a:rPr>
              <a:t>年都没有得到很好的解决</a:t>
            </a:r>
            <a:endParaRPr lang="en-US" altLang="zh-CN" b="0" i="0" dirty="0">
              <a:solidFill>
                <a:srgbClr val="222222"/>
              </a:solidFill>
              <a:effectLst/>
              <a:highlight>
                <a:srgbClr val="FFFFFF"/>
              </a:highlight>
              <a:latin typeface="Harding"/>
            </a:endParaRP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14</a:t>
            </a:fld>
            <a:endParaRPr lang="zh-CN" altLang="en-US"/>
          </a:p>
        </p:txBody>
      </p:sp>
    </p:spTree>
    <p:extLst>
      <p:ext uri="{BB962C8B-B14F-4D97-AF65-F5344CB8AC3E}">
        <p14:creationId xmlns:p14="http://schemas.microsoft.com/office/powerpoint/2010/main" val="3411802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22222"/>
                </a:solidFill>
                <a:effectLst/>
                <a:highlight>
                  <a:srgbClr val="FFFFFF"/>
                </a:highlight>
                <a:latin typeface="Harding"/>
              </a:rPr>
              <a:t>为了解决上述计算瓶颈的问题，他们找了一个专门搞数学的人，开发这个树突分层调度的方法，采用组合优化的策略把这个树突的计算给并行化了，</a:t>
            </a:r>
            <a:endParaRPr lang="en-US" altLang="zh-CN" b="0" i="0" dirty="0">
              <a:solidFill>
                <a:srgbClr val="222222"/>
              </a:solidFill>
              <a:effectLst/>
              <a:highlight>
                <a:srgbClr val="FFFFFF"/>
              </a:highlight>
              <a:latin typeface="Harding"/>
            </a:endParaRPr>
          </a:p>
          <a:p>
            <a:r>
              <a:rPr lang="zh-CN" altLang="en-US" b="0" i="0" dirty="0">
                <a:solidFill>
                  <a:srgbClr val="222222"/>
                </a:solidFill>
                <a:effectLst/>
                <a:highlight>
                  <a:srgbClr val="FFFFFF"/>
                </a:highlight>
                <a:latin typeface="Harding"/>
              </a:rPr>
              <a:t>大致的策略就是根据所有节点的计算先后依赖性进行一个优先级的排序，用一个树状结构来表示，这个树中同一层的节点是能够并行处理的，然后根据要并行计算的线程数自动生成每个线程应该计算的节点的先后顺序，对每一个节点计算之前都保证他所依赖的节点已经在前面计算过了。</a:t>
            </a:r>
            <a:endParaRPr lang="en-US" altLang="zh-CN" b="0" i="0" dirty="0">
              <a:solidFill>
                <a:srgbClr val="222222"/>
              </a:solidFill>
              <a:effectLst/>
              <a:highlight>
                <a:srgbClr val="FFFFFF"/>
              </a:highlight>
              <a:latin typeface="Harding"/>
            </a:endParaRPr>
          </a:p>
          <a:p>
            <a:r>
              <a:rPr lang="zh-CN" altLang="en-US" b="0" i="0" dirty="0">
                <a:solidFill>
                  <a:srgbClr val="222222"/>
                </a:solidFill>
                <a:effectLst/>
                <a:highlight>
                  <a:srgbClr val="FFFFFF"/>
                </a:highlight>
                <a:latin typeface="Harding"/>
              </a:rPr>
              <a:t>而且还从理论上证明了他们的算法是最优的。</a:t>
            </a:r>
            <a:endParaRPr lang="en-US" altLang="zh-CN" b="0" i="0" dirty="0">
              <a:solidFill>
                <a:srgbClr val="222222"/>
              </a:solidFill>
              <a:effectLst/>
              <a:highlight>
                <a:srgbClr val="FFFFFF"/>
              </a:highlight>
              <a:latin typeface="Harding"/>
            </a:endParaRPr>
          </a:p>
          <a:p>
            <a:r>
              <a:rPr lang="zh-CN" altLang="en-US" b="0" i="0" dirty="0">
                <a:solidFill>
                  <a:srgbClr val="222222"/>
                </a:solidFill>
                <a:effectLst/>
                <a:highlight>
                  <a:srgbClr val="FFFFFF"/>
                </a:highlight>
                <a:latin typeface="Harding"/>
              </a:rPr>
              <a:t>跟</a:t>
            </a:r>
            <a:r>
              <a:rPr lang="en-US" altLang="zh-CN" b="0" i="0" dirty="0">
                <a:solidFill>
                  <a:srgbClr val="222222"/>
                </a:solidFill>
                <a:effectLst/>
                <a:highlight>
                  <a:srgbClr val="FFFFFF"/>
                </a:highlight>
                <a:latin typeface="Harding"/>
              </a:rPr>
              <a:t>NEURON</a:t>
            </a:r>
            <a:r>
              <a:rPr lang="zh-CN" altLang="en-US" b="0" i="0" dirty="0">
                <a:solidFill>
                  <a:srgbClr val="222222"/>
                </a:solidFill>
                <a:effectLst/>
                <a:highlight>
                  <a:srgbClr val="FFFFFF"/>
                </a:highlight>
                <a:latin typeface="Harding"/>
              </a:rPr>
              <a:t>相比，树突分层调度算法可以将计算速度提高</a:t>
            </a:r>
            <a:r>
              <a:rPr lang="en-US" altLang="zh-CN" b="0" i="0" dirty="0">
                <a:solidFill>
                  <a:srgbClr val="222222"/>
                </a:solidFill>
                <a:effectLst/>
                <a:highlight>
                  <a:srgbClr val="FFFFFF"/>
                </a:highlight>
                <a:latin typeface="Harding"/>
              </a:rPr>
              <a:t>1000</a:t>
            </a:r>
            <a:r>
              <a:rPr lang="zh-CN" altLang="en-US" b="0" i="0" dirty="0">
                <a:solidFill>
                  <a:srgbClr val="222222"/>
                </a:solidFill>
                <a:effectLst/>
                <a:highlight>
                  <a:srgbClr val="FFFFFF"/>
                </a:highlight>
                <a:latin typeface="Harding"/>
              </a:rPr>
              <a:t>多倍。</a:t>
            </a:r>
            <a:endParaRPr lang="en-US" altLang="zh-CN" b="0" i="0" dirty="0">
              <a:solidFill>
                <a:srgbClr val="222222"/>
              </a:solidFill>
              <a:effectLst/>
              <a:highlight>
                <a:srgbClr val="FFFFFF"/>
              </a:highlight>
              <a:latin typeface="Harding"/>
            </a:endParaRPr>
          </a:p>
          <a:p>
            <a:r>
              <a:rPr lang="zh-CN" altLang="en-US" b="0" i="0" dirty="0">
                <a:solidFill>
                  <a:srgbClr val="222222"/>
                </a:solidFill>
                <a:effectLst/>
                <a:highlight>
                  <a:srgbClr val="FFFFFF"/>
                </a:highlight>
                <a:latin typeface="Harding"/>
              </a:rPr>
              <a:t>这个成果去年刚发表在</a:t>
            </a:r>
            <a:r>
              <a:rPr lang="en-US" altLang="zh-CN" sz="1200" b="0" i="0" dirty="0">
                <a:solidFill>
                  <a:srgbClr val="222222"/>
                </a:solidFill>
                <a:effectLst/>
                <a:highlight>
                  <a:srgbClr val="FFFFFF"/>
                </a:highlight>
                <a:latin typeface="Arial" panose="020B0604020202020204" pitchFamily="34" charset="0"/>
              </a:rPr>
              <a:t>Nature Communications</a:t>
            </a:r>
            <a:r>
              <a:rPr lang="zh-CN" altLang="en-US" sz="1200" b="0" i="0" dirty="0">
                <a:solidFill>
                  <a:srgbClr val="222222"/>
                </a:solidFill>
                <a:effectLst/>
                <a:highlight>
                  <a:srgbClr val="FFFFFF"/>
                </a:highlight>
                <a:latin typeface="Arial" panose="020B0604020202020204" pitchFamily="34" charset="0"/>
              </a:rPr>
              <a:t>上面，还是一个含金量很高的期刊</a:t>
            </a:r>
            <a:endParaRPr lang="en-US" altLang="zh-CN" b="0" i="0" dirty="0">
              <a:solidFill>
                <a:srgbClr val="222222"/>
              </a:solidFill>
              <a:effectLst/>
              <a:highlight>
                <a:srgbClr val="FFFFFF"/>
              </a:highlight>
              <a:latin typeface="Harding"/>
            </a:endParaRPr>
          </a:p>
          <a:p>
            <a:endParaRPr lang="en-US" altLang="zh-CN" b="0" i="0" dirty="0">
              <a:solidFill>
                <a:srgbClr val="222222"/>
              </a:solidFill>
              <a:effectLst/>
              <a:highlight>
                <a:srgbClr val="FFFFFF"/>
              </a:highlight>
              <a:latin typeface="Harding"/>
            </a:endParaRPr>
          </a:p>
          <a:p>
            <a:endParaRPr lang="en-US" altLang="zh-CN" b="0" i="0" dirty="0">
              <a:solidFill>
                <a:srgbClr val="222222"/>
              </a:solidFill>
              <a:effectLst/>
              <a:highlight>
                <a:srgbClr val="FFFFFF"/>
              </a:highlight>
              <a:latin typeface="Harding"/>
            </a:endParaRPr>
          </a:p>
          <a:p>
            <a:endParaRPr lang="zh-CN" altLang="en-US" dirty="0"/>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15</a:t>
            </a:fld>
            <a:endParaRPr lang="zh-CN" altLang="en-US"/>
          </a:p>
        </p:txBody>
      </p:sp>
    </p:spTree>
    <p:extLst>
      <p:ext uri="{BB962C8B-B14F-4D97-AF65-F5344CB8AC3E}">
        <p14:creationId xmlns:p14="http://schemas.microsoft.com/office/powerpoint/2010/main" val="1442283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后面他们还将这一套算法在</a:t>
            </a:r>
            <a:r>
              <a:rPr lang="en-US" altLang="zh-CN" dirty="0"/>
              <a:t>GPU</a:t>
            </a:r>
            <a:r>
              <a:rPr lang="zh-CN" altLang="en-US" dirty="0"/>
              <a:t>上面进行了进一步的优化，方便进行大规模精细脑网络的模拟</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16</a:t>
            </a:fld>
            <a:endParaRPr lang="zh-CN" altLang="en-US"/>
          </a:p>
        </p:txBody>
      </p:sp>
    </p:spTree>
    <p:extLst>
      <p:ext uri="{BB962C8B-B14F-4D97-AF65-F5344CB8AC3E}">
        <p14:creationId xmlns:p14="http://schemas.microsoft.com/office/powerpoint/2010/main" val="1408831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22222"/>
                </a:solidFill>
                <a:effectLst/>
                <a:highlight>
                  <a:srgbClr val="FFFFFF"/>
                </a:highlight>
                <a:latin typeface="Harding"/>
              </a:rPr>
              <a:t>他们还将</a:t>
            </a:r>
            <a:r>
              <a:rPr lang="en-US" altLang="zh-CN" b="0" i="0" dirty="0">
                <a:solidFill>
                  <a:srgbClr val="222222"/>
                </a:solidFill>
                <a:effectLst/>
                <a:highlight>
                  <a:srgbClr val="FFFFFF"/>
                </a:highlight>
                <a:latin typeface="Harding"/>
              </a:rPr>
              <a:t>DHS</a:t>
            </a:r>
            <a:r>
              <a:rPr lang="zh-CN" altLang="en-US" b="0" i="0" dirty="0">
                <a:solidFill>
                  <a:srgbClr val="222222"/>
                </a:solidFill>
                <a:effectLst/>
                <a:highlight>
                  <a:srgbClr val="FFFFFF"/>
                </a:highlight>
                <a:latin typeface="Harding"/>
              </a:rPr>
              <a:t>算法与</a:t>
            </a:r>
            <a:r>
              <a:rPr lang="en-US" altLang="zh-CN" b="0" i="0" dirty="0">
                <a:solidFill>
                  <a:srgbClr val="222222"/>
                </a:solidFill>
                <a:effectLst/>
                <a:highlight>
                  <a:srgbClr val="FFFFFF"/>
                </a:highlight>
                <a:latin typeface="Harding"/>
              </a:rPr>
              <a:t>IO</a:t>
            </a:r>
            <a:r>
              <a:rPr lang="zh-CN" altLang="en-US" b="0" i="0" dirty="0">
                <a:solidFill>
                  <a:srgbClr val="222222"/>
                </a:solidFill>
                <a:effectLst/>
                <a:highlight>
                  <a:srgbClr val="FFFFFF"/>
                </a:highlight>
                <a:latin typeface="Harding"/>
              </a:rPr>
              <a:t>模块和学习模块结合起来，构建了一个 </a:t>
            </a:r>
            <a:r>
              <a:rPr lang="en-US" altLang="zh-CN" b="0" i="0" dirty="0" err="1">
                <a:solidFill>
                  <a:srgbClr val="222222"/>
                </a:solidFill>
                <a:effectLst/>
                <a:highlight>
                  <a:srgbClr val="FFFFFF"/>
                </a:highlight>
                <a:latin typeface="Harding"/>
              </a:rPr>
              <a:t>DeepDendrite</a:t>
            </a:r>
            <a:r>
              <a:rPr lang="en-US" altLang="zh-CN" b="0" i="0" dirty="0">
                <a:solidFill>
                  <a:srgbClr val="222222"/>
                </a:solidFill>
                <a:effectLst/>
                <a:highlight>
                  <a:srgbClr val="FFFFFF"/>
                </a:highlight>
                <a:latin typeface="Harding"/>
              </a:rPr>
              <a:t> </a:t>
            </a:r>
            <a:r>
              <a:rPr lang="zh-CN" altLang="en-US" b="0" i="0" dirty="0">
                <a:solidFill>
                  <a:srgbClr val="222222"/>
                </a:solidFill>
                <a:effectLst/>
                <a:highlight>
                  <a:srgbClr val="FFFFFF"/>
                </a:highlight>
                <a:latin typeface="Harding"/>
              </a:rPr>
              <a:t>框架，这个框架支持将精细神经元模型用于深度学习的任务</a:t>
            </a:r>
            <a:endParaRPr lang="zh-CN" altLang="en-US" dirty="0"/>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17</a:t>
            </a:fld>
            <a:endParaRPr lang="zh-CN" altLang="en-US"/>
          </a:p>
        </p:txBody>
      </p:sp>
    </p:spTree>
    <p:extLst>
      <p:ext uri="{BB962C8B-B14F-4D97-AF65-F5344CB8AC3E}">
        <p14:creationId xmlns:p14="http://schemas.microsoft.com/office/powerpoint/2010/main" val="2140668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22222"/>
                </a:solidFill>
                <a:effectLst/>
                <a:highlight>
                  <a:srgbClr val="FFFFFF"/>
                </a:highlight>
                <a:latin typeface="Harding"/>
              </a:rPr>
              <a:t>后面就是他们做的算法以及框架的几个应用，</a:t>
            </a:r>
            <a:endParaRPr lang="en-US" altLang="zh-CN" b="0" i="0" dirty="0">
              <a:solidFill>
                <a:srgbClr val="222222"/>
              </a:solidFill>
              <a:effectLst/>
              <a:highlight>
                <a:srgbClr val="FFFFFF"/>
              </a:highlight>
              <a:latin typeface="Harding"/>
            </a:endParaRPr>
          </a:p>
          <a:p>
            <a:r>
              <a:rPr lang="zh-CN" altLang="en-US" dirty="0"/>
              <a:t>这个是他们建立的一个老鼠的大脑模型，并将其运行在</a:t>
            </a:r>
            <a:r>
              <a:rPr lang="en-US" altLang="zh-CN" dirty="0"/>
              <a:t>8</a:t>
            </a:r>
            <a:r>
              <a:rPr lang="zh-CN" altLang="en-US" dirty="0"/>
              <a:t>个</a:t>
            </a:r>
            <a:r>
              <a:rPr lang="en-US" altLang="zh-CN" dirty="0"/>
              <a:t>GPU</a:t>
            </a:r>
            <a:r>
              <a:rPr lang="zh-CN" altLang="en-US" dirty="0"/>
              <a:t>上面</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18</a:t>
            </a:fld>
            <a:endParaRPr lang="zh-CN" altLang="en-US"/>
          </a:p>
        </p:txBody>
      </p:sp>
    </p:spTree>
    <p:extLst>
      <p:ext uri="{BB962C8B-B14F-4D97-AF65-F5344CB8AC3E}">
        <p14:creationId xmlns:p14="http://schemas.microsoft.com/office/powerpoint/2010/main" val="422617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DHS</a:t>
            </a:r>
            <a:r>
              <a:rPr lang="zh-CN" altLang="en-US" dirty="0"/>
              <a:t>算法也可以用于脊髓的建模，还探讨了各种输入对脊髓模型的影响</a:t>
            </a:r>
            <a:endParaRPr lang="en-US" altLang="zh-CN" dirty="0"/>
          </a:p>
          <a:p>
            <a:r>
              <a:rPr lang="en-US" altLang="zh-CN" dirty="0" err="1"/>
              <a:t>deepdendrite</a:t>
            </a:r>
            <a:r>
              <a:rPr lang="zh-CN" altLang="en-US" dirty="0"/>
              <a:t>框架在模拟速度上有非常明显的优势</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19</a:t>
            </a:fld>
            <a:endParaRPr lang="zh-CN" altLang="en-US"/>
          </a:p>
        </p:txBody>
      </p:sp>
    </p:spTree>
    <p:extLst>
      <p:ext uri="{BB962C8B-B14F-4D97-AF65-F5344CB8AC3E}">
        <p14:creationId xmlns:p14="http://schemas.microsoft.com/office/powerpoint/2010/main" val="1195906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做这个主题的报告主要是因为上个月听了一个讲座，作者是北大人工智能研究院的杜凯老师，他主要是搞大脑精细仿真、树突计算以及将大脑精细模型用于人工智能</a:t>
            </a:r>
            <a:endParaRPr lang="en-US" altLang="zh-CN" dirty="0"/>
          </a:p>
          <a:p>
            <a:r>
              <a:rPr lang="zh-CN" altLang="en-US" dirty="0"/>
              <a:t>我觉得还挺有意思的，跟我们实验室搞得也比较相关，所以就给大家分享一下</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2</a:t>
            </a:fld>
            <a:endParaRPr lang="zh-CN" altLang="en-US"/>
          </a:p>
        </p:txBody>
      </p:sp>
    </p:spTree>
    <p:extLst>
      <p:ext uri="{BB962C8B-B14F-4D97-AF65-F5344CB8AC3E}">
        <p14:creationId xmlns:p14="http://schemas.microsoft.com/office/powerpoint/2010/main" val="155176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22222"/>
                </a:solidFill>
                <a:effectLst/>
                <a:highlight>
                  <a:srgbClr val="FFFFFF"/>
                </a:highlight>
                <a:latin typeface="Harding"/>
              </a:rPr>
              <a:t>最后一个比较有意思的应用是，实现了一个小型的精细神经元的网络，并训练将其用于图像分类的任务</a:t>
            </a:r>
            <a:endParaRPr lang="zh-CN" altLang="en-US" dirty="0"/>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20</a:t>
            </a:fld>
            <a:endParaRPr lang="zh-CN" altLang="en-US"/>
          </a:p>
        </p:txBody>
      </p:sp>
    </p:spTree>
    <p:extLst>
      <p:ext uri="{BB962C8B-B14F-4D97-AF65-F5344CB8AC3E}">
        <p14:creationId xmlns:p14="http://schemas.microsoft.com/office/powerpoint/2010/main" val="2971361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222222"/>
                </a:solidFill>
                <a:effectLst/>
                <a:highlight>
                  <a:srgbClr val="FFFFFF"/>
                </a:highlight>
                <a:latin typeface="Harding"/>
              </a:rPr>
              <a:t>这里展示的是精细神经网络训练前后的可视化的效果，以及突触中权重分布的变化</a:t>
            </a:r>
            <a:endParaRPr lang="en-US" altLang="zh-CN" b="0" i="0" dirty="0">
              <a:solidFill>
                <a:srgbClr val="222222"/>
              </a:solidFill>
              <a:effectLst/>
              <a:highlight>
                <a:srgbClr val="FFFFFF"/>
              </a:highlight>
              <a:latin typeface="Harding"/>
            </a:endParaRP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21</a:t>
            </a:fld>
            <a:endParaRPr lang="zh-CN" altLang="en-US"/>
          </a:p>
        </p:txBody>
      </p:sp>
    </p:spTree>
    <p:extLst>
      <p:ext uri="{BB962C8B-B14F-4D97-AF65-F5344CB8AC3E}">
        <p14:creationId xmlns:p14="http://schemas.microsoft.com/office/powerpoint/2010/main" val="1170890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训练结果表明精细神经网络相比传统的</a:t>
            </a:r>
            <a:r>
              <a:rPr lang="en-US" altLang="zh-CN" dirty="0"/>
              <a:t>ANN</a:t>
            </a:r>
            <a:r>
              <a:rPr lang="zh-CN" altLang="en-US" dirty="0"/>
              <a:t>有着更强的对抗干扰的能力</a:t>
            </a:r>
            <a:endParaRPr lang="en-US" altLang="zh-CN" dirty="0"/>
          </a:p>
          <a:p>
            <a:r>
              <a:rPr lang="zh-CN" altLang="en-US" dirty="0"/>
              <a:t>将图像加上噪声后，随着噪声比例的增大，普通的</a:t>
            </a:r>
            <a:r>
              <a:rPr lang="en-US" altLang="zh-CN" dirty="0"/>
              <a:t>ANN</a:t>
            </a:r>
            <a:r>
              <a:rPr lang="zh-CN" altLang="en-US" dirty="0"/>
              <a:t>的图像分类准确率出现了明显地下降，而精细神经元网络受到的影响较小，</a:t>
            </a:r>
            <a:endParaRPr lang="en-US" altLang="zh-CN" dirty="0"/>
          </a:p>
          <a:p>
            <a:r>
              <a:rPr lang="zh-CN" altLang="en-US" dirty="0"/>
              <a:t>这一点我觉得跟人类视觉的处理很像，即使加上一些噪声，我们还是能够一眼看出来这是个熊猫的照片</a:t>
            </a:r>
            <a:endParaRPr lang="en-US" altLang="zh-CN" dirty="0"/>
          </a:p>
          <a:p>
            <a:r>
              <a:rPr lang="zh-CN" altLang="en-US" dirty="0"/>
              <a:t>作者认为是树突固有的生物物理特性起到了一个滤波的作用，使得他天生能够抵抗这种干扰</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22</a:t>
            </a:fld>
            <a:endParaRPr lang="zh-CN" altLang="en-US"/>
          </a:p>
        </p:txBody>
      </p:sp>
    </p:spTree>
    <p:extLst>
      <p:ext uri="{BB962C8B-B14F-4D97-AF65-F5344CB8AC3E}">
        <p14:creationId xmlns:p14="http://schemas.microsoft.com/office/powerpoint/2010/main" val="1592998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最后，简单对比一下大语言模型和精细大脑模型</a:t>
            </a:r>
            <a:endParaRPr lang="en-US" altLang="zh-CN" dirty="0"/>
          </a:p>
          <a:p>
            <a:r>
              <a:rPr lang="zh-CN" altLang="en-US" dirty="0"/>
              <a:t>他们都是采取的自底向上的建模方式，都是从单个的神经元开始去构建大的网络</a:t>
            </a:r>
            <a:endParaRPr lang="en-US" altLang="zh-CN" dirty="0"/>
          </a:p>
          <a:p>
            <a:r>
              <a:rPr lang="zh-CN" altLang="en-US" dirty="0"/>
              <a:t>不同之处在于前者是将神经元视为简单求和的点神经元，而后者的神经元是从大脑的基本原理出发，考虑了树突、离子通道、突触等细节的一个模型；</a:t>
            </a:r>
            <a:endParaRPr lang="en-US" altLang="zh-CN" dirty="0"/>
          </a:p>
          <a:p>
            <a:r>
              <a:rPr lang="zh-CN" altLang="en-US" dirty="0"/>
              <a:t>大语言模型没有先验设计，是纯粹数据驱动的模型，在训练之前他各个神经元的权重通常都是随机初始化，然后再用特定的数据集去训练，根据数据不断地调整模型中的权重，使得模型在该数据集上面的性能最优；</a:t>
            </a:r>
            <a:endParaRPr lang="en-US" altLang="zh-CN" dirty="0"/>
          </a:p>
          <a:p>
            <a:r>
              <a:rPr lang="zh-CN" altLang="en-US" dirty="0"/>
              <a:t>而精细脑模型虽然也是数据驱动，但是他具有强烈的来自人脑的先验设计，人脑可以看做是在自然界训练了几十万年的一个预训练模型，各个神经元都有初始参数，这就使得他不像前者需要那么多的训练数据，未来很有可能是一个大模型小数据的一个形式；</a:t>
            </a:r>
            <a:endParaRPr lang="en-US" altLang="zh-CN" dirty="0"/>
          </a:p>
          <a:p>
            <a:r>
              <a:rPr lang="zh-CN" altLang="en-US" dirty="0"/>
              <a:t>对于这两条路线来说，生理上更正确的无疑是精细大脑模型的这种方式，但是目前在人工智能做出了突破性进展的却是神经元极度简化的大语言模型，主要原因就是模型的复杂度带来极高的计算成本，目前这条路线还难以支持对大规模的精细脑网络进行模拟，</a:t>
            </a:r>
            <a:endParaRPr lang="en-US" altLang="zh-CN" dirty="0"/>
          </a:p>
          <a:p>
            <a:r>
              <a:rPr lang="zh-CN" altLang="en-US" dirty="0"/>
              <a:t>所以还需要更高性能的计算工具或者是框架，相信未来随着计算工具和算法的突破，这条路线可以取得更突破性的进展，并进一步的揭开人脑智能的奥秘、、、</a:t>
            </a:r>
            <a:endParaRPr lang="en-US" altLang="zh-CN" dirty="0"/>
          </a:p>
          <a:p>
            <a:endParaRPr lang="en-US" altLang="zh-CN" dirty="0"/>
          </a:p>
          <a:p>
            <a:endParaRPr lang="en-US" altLang="zh-CN" dirty="0"/>
          </a:p>
          <a:p>
            <a:r>
              <a:rPr lang="zh-CN" altLang="en-US" dirty="0"/>
              <a:t>大语言模型需要大量的数据去训练的，但是精细的大脑模型未来很可能是大模型小数据的训练形式，就拿识别熊猫图像来说，前者可能需要各种熊猫各个角度、各个年龄段、各种体型的图像去训练，</a:t>
            </a:r>
            <a:endParaRPr lang="en-US" altLang="zh-CN" dirty="0"/>
          </a:p>
          <a:p>
            <a:r>
              <a:rPr lang="zh-CN" altLang="en-US" dirty="0"/>
              <a:t>但这对于人脑来说只需要拿几张照片看两眼就够了，这种能力很大程度上是大脑的这些初始参数带给我们的。</a:t>
            </a:r>
            <a:endParaRPr lang="en-US" altLang="zh-CN" dirty="0"/>
          </a:p>
          <a:p>
            <a:endParaRPr lang="en-US" altLang="zh-CN" dirty="0"/>
          </a:p>
          <a:p>
            <a:endParaRPr lang="en-US" altLang="zh-CN" dirty="0"/>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23</a:t>
            </a:fld>
            <a:endParaRPr lang="zh-CN" altLang="en-US"/>
          </a:p>
        </p:txBody>
      </p:sp>
    </p:spTree>
    <p:extLst>
      <p:ext uri="{BB962C8B-B14F-4D97-AF65-F5344CB8AC3E}">
        <p14:creationId xmlns:p14="http://schemas.microsoft.com/office/powerpoint/2010/main" val="3490096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以上就是我的报告内容，谢谢大家</a:t>
            </a:r>
            <a:endParaRPr lang="zh-CN" altLang="en-US" dirty="0"/>
          </a:p>
        </p:txBody>
      </p:sp>
      <p:sp>
        <p:nvSpPr>
          <p:cNvPr id="4" name="灯片编号占位符 3"/>
          <p:cNvSpPr>
            <a:spLocks noGrp="1"/>
          </p:cNvSpPr>
          <p:nvPr>
            <p:ph type="sldNum" sz="quarter" idx="5"/>
          </p:nvPr>
        </p:nvSpPr>
        <p:spPr/>
        <p:txBody>
          <a:bodyPr/>
          <a:lstStyle/>
          <a:p>
            <a:fld id="{31229976-EF84-49C4-A00A-CD1250C470F1}" type="slidenum">
              <a:rPr lang="zh-CN" altLang="en-US" smtClean="0"/>
              <a:t>24</a:t>
            </a:fld>
            <a:endParaRPr lang="zh-CN" altLang="en-US"/>
          </a:p>
        </p:txBody>
      </p:sp>
    </p:spTree>
    <p:extLst>
      <p:ext uri="{BB962C8B-B14F-4D97-AF65-F5344CB8AC3E}">
        <p14:creationId xmlns:p14="http://schemas.microsoft.com/office/powerpoint/2010/main" val="390990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首先从</a:t>
            </a:r>
            <a:r>
              <a:rPr lang="en-US" altLang="zh-CN" dirty="0"/>
              <a:t>ChatGPT</a:t>
            </a:r>
            <a:r>
              <a:rPr lang="zh-CN" altLang="en-US" dirty="0"/>
              <a:t>讲起，在</a:t>
            </a:r>
            <a:r>
              <a:rPr lang="en-US" altLang="zh-CN" dirty="0"/>
              <a:t>GPT3.5</a:t>
            </a:r>
            <a:r>
              <a:rPr lang="zh-CN" altLang="en-US" dirty="0"/>
              <a:t>和</a:t>
            </a:r>
            <a:r>
              <a:rPr lang="en-US" altLang="zh-CN" dirty="0"/>
              <a:t>4</a:t>
            </a:r>
            <a:r>
              <a:rPr lang="zh-CN" altLang="en-US" dirty="0"/>
              <a:t>发布的一年前，</a:t>
            </a:r>
            <a:r>
              <a:rPr lang="en-US" altLang="zh-CN" dirty="0" err="1"/>
              <a:t>openAI</a:t>
            </a:r>
            <a:r>
              <a:rPr lang="zh-CN" altLang="en-US" dirty="0"/>
              <a:t>团队就发现了一个很有意思的现象，生成式</a:t>
            </a:r>
            <a:r>
              <a:rPr lang="en-US" altLang="zh-CN" dirty="0"/>
              <a:t>AI</a:t>
            </a:r>
            <a:r>
              <a:rPr lang="zh-CN" altLang="en-US" dirty="0"/>
              <a:t>的智能似乎是自发的从大模型中涌现出来的，</a:t>
            </a:r>
            <a:endParaRPr lang="en-US" altLang="zh-CN" dirty="0"/>
          </a:p>
          <a:p>
            <a:r>
              <a:rPr lang="zh-CN" altLang="en-US" dirty="0"/>
              <a:t>他们测试了包括</a:t>
            </a:r>
            <a:r>
              <a:rPr lang="en-US" altLang="zh-CN" dirty="0"/>
              <a:t>GPT3</a:t>
            </a:r>
            <a:r>
              <a:rPr lang="zh-CN" altLang="en-US" dirty="0"/>
              <a:t>在内的几个模型在八种特定任务下的性能，包括算数、翻译、词语理解这些，发现在模型达到一定的规模前他们的性能和随机进行回答差不多，</a:t>
            </a:r>
            <a:endParaRPr lang="en-US" altLang="zh-CN" dirty="0"/>
          </a:p>
          <a:p>
            <a:r>
              <a:rPr lang="zh-CN" altLang="en-US" dirty="0"/>
              <a:t>模型超过了一定的规模后性能就突然有了一个明显的上升，就好像自发地涌现出了智能</a:t>
            </a:r>
            <a:endParaRPr lang="en-US" altLang="zh-CN" dirty="0"/>
          </a:p>
          <a:p>
            <a:endParaRPr lang="en-US" altLang="zh-CN" dirty="0"/>
          </a:p>
          <a:p>
            <a:endParaRPr lang="en-US" altLang="zh-CN" dirty="0"/>
          </a:p>
          <a:p>
            <a:r>
              <a:rPr lang="zh-CN" altLang="en-US" dirty="0"/>
              <a:t>横轴是模型的规模（计算量、参数量以及训练集大小的函数），以及性能的变化</a:t>
            </a:r>
            <a:endParaRPr lang="en-US" altLang="zh-CN" dirty="0"/>
          </a:p>
          <a:p>
            <a:endParaRPr lang="zh-CN" altLang="en-US" dirty="0"/>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3</a:t>
            </a:fld>
            <a:endParaRPr lang="zh-CN" altLang="en-US"/>
          </a:p>
        </p:txBody>
      </p:sp>
    </p:spTree>
    <p:extLst>
      <p:ext uri="{BB962C8B-B14F-4D97-AF65-F5344CB8AC3E}">
        <p14:creationId xmlns:p14="http://schemas.microsoft.com/office/powerpoint/2010/main" val="2199962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在他们的</a:t>
            </a:r>
            <a:r>
              <a:rPr lang="en-US" altLang="zh-CN" dirty="0"/>
              <a:t>GPT4</a:t>
            </a:r>
            <a:r>
              <a:rPr lang="zh-CN" altLang="en-US" dirty="0"/>
              <a:t>的技术报告中指出，这个</a:t>
            </a:r>
            <a:r>
              <a:rPr lang="en-US" altLang="zh-CN" dirty="0"/>
              <a:t>GPT4</a:t>
            </a:r>
            <a:r>
              <a:rPr lang="zh-CN" altLang="en-US" dirty="0"/>
              <a:t>量级的模型出现之前，他们已经观察到训练损失随着模型规模的一个变化，而且准确的预测出了当模型规模达到</a:t>
            </a:r>
            <a:r>
              <a:rPr lang="en-US" altLang="zh-CN" dirty="0"/>
              <a:t>GPT4</a:t>
            </a:r>
            <a:r>
              <a:rPr lang="zh-CN" altLang="en-US" dirty="0"/>
              <a:t>这个量级时应该具有的最终损失，从图上可以看到这个预测是非常准的</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4</a:t>
            </a:fld>
            <a:endParaRPr lang="zh-CN" altLang="en-US"/>
          </a:p>
        </p:txBody>
      </p:sp>
    </p:spTree>
    <p:extLst>
      <p:ext uri="{BB962C8B-B14F-4D97-AF65-F5344CB8AC3E}">
        <p14:creationId xmlns:p14="http://schemas.microsoft.com/office/powerpoint/2010/main" val="1891219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在前面的生成式</a:t>
            </a:r>
            <a:r>
              <a:rPr lang="en-US" altLang="zh-CN" dirty="0"/>
              <a:t>AI</a:t>
            </a:r>
            <a:r>
              <a:rPr lang="zh-CN" altLang="en-US" dirty="0"/>
              <a:t>中，模型的性能是与规模显著相关的，而且智能似乎是涌现出来的</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那么在人脑中，智能是否也是涌现出来的？</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如果是的话，我们是否能模拟人类的智能</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5</a:t>
            </a:fld>
            <a:endParaRPr lang="zh-CN" altLang="en-US"/>
          </a:p>
        </p:txBody>
      </p:sp>
    </p:spTree>
    <p:extLst>
      <p:ext uri="{BB962C8B-B14F-4D97-AF65-F5344CB8AC3E}">
        <p14:creationId xmlns:p14="http://schemas.microsoft.com/office/powerpoint/2010/main" val="2346174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从这个生物进化的角度来看，从低等到高等生物，神经系统的大小和复杂度越来越大，也越来越智能</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6</a:t>
            </a:fld>
            <a:endParaRPr lang="zh-CN" altLang="en-US"/>
          </a:p>
        </p:txBody>
      </p:sp>
    </p:spTree>
    <p:extLst>
      <p:ext uri="{BB962C8B-B14F-4D97-AF65-F5344CB8AC3E}">
        <p14:creationId xmlns:p14="http://schemas.microsoft.com/office/powerpoint/2010/main" val="3955072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而且单个神经元的复杂度，也是在越是高等的生物、或者是功能越强的神经系统，单个神经元也越复杂</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要是想模拟真正的人类的智能，对这种精细的神经元模型以及神经网络进行研究肯定是绕不开的一个话题</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7</a:t>
            </a:fld>
            <a:endParaRPr lang="zh-CN" altLang="en-US"/>
          </a:p>
        </p:txBody>
      </p:sp>
    </p:spTree>
    <p:extLst>
      <p:ext uri="{BB962C8B-B14F-4D97-AF65-F5344CB8AC3E}">
        <p14:creationId xmlns:p14="http://schemas.microsoft.com/office/powerpoint/2010/main" val="234788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这里展示的是神经元模拟计算这个领域的两条主要路线，一条是基于点神经元法则与连接主义，对实际的神经元做简化，采用简单的权重模拟突触，从单点神经元发展到</a:t>
            </a:r>
            <a:r>
              <a:rPr lang="en-US" altLang="zh-CN" dirty="0"/>
              <a:t>1957</a:t>
            </a:r>
            <a:r>
              <a:rPr lang="zh-CN" altLang="en-US" dirty="0"/>
              <a:t>年感知机模型，这也是最早的人工神经网络，但是由于算法以及硬件运算速度的限制，人工神经网络沉寂了几十年，直到</a:t>
            </a:r>
            <a:r>
              <a:rPr lang="en-US" altLang="zh-CN" dirty="0"/>
              <a:t>1986</a:t>
            </a:r>
            <a:r>
              <a:rPr lang="zh-CN" altLang="en-US" dirty="0"/>
              <a:t>年提出反向传播算法，再加上新世纪以来</a:t>
            </a:r>
            <a:r>
              <a:rPr lang="en-US" altLang="zh-CN" dirty="0"/>
              <a:t>GPU</a:t>
            </a:r>
            <a:r>
              <a:rPr lang="zh-CN" altLang="en-US" dirty="0"/>
              <a:t>等硬件的飞速发展，这才使得训练深层的神经网络成为可能，近些年涌现了很多在特定任务下性能超高的深度网络模型，比如</a:t>
            </a:r>
            <a:r>
              <a:rPr lang="en-US" altLang="zh-CN" dirty="0"/>
              <a:t>AlphaGo</a:t>
            </a:r>
            <a:r>
              <a:rPr lang="zh-CN" altLang="en-US" dirty="0"/>
              <a:t>、</a:t>
            </a:r>
            <a:r>
              <a:rPr lang="en-US" altLang="zh-CN" dirty="0"/>
              <a:t>Transformer</a:t>
            </a:r>
            <a:r>
              <a:rPr lang="zh-CN" altLang="en-US" dirty="0"/>
              <a:t>，以及</a:t>
            </a:r>
            <a:r>
              <a:rPr lang="en-US" altLang="zh-CN" dirty="0"/>
              <a:t>GPT</a:t>
            </a:r>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8</a:t>
            </a:fld>
            <a:endParaRPr lang="zh-CN" altLang="en-US"/>
          </a:p>
        </p:txBody>
      </p:sp>
    </p:spTree>
    <p:extLst>
      <p:ext uri="{BB962C8B-B14F-4D97-AF65-F5344CB8AC3E}">
        <p14:creationId xmlns:p14="http://schemas.microsoft.com/office/powerpoint/2010/main" val="289913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神经元计算的另一条路线是尽量不做简化，还原原始的神经元结构，这条路线最重要的两个奠基石一个是获得过诺奖的</a:t>
            </a:r>
            <a:r>
              <a:rPr lang="en-US" altLang="zh-CN" dirty="0" err="1"/>
              <a:t>HHmodel</a:t>
            </a:r>
            <a:r>
              <a:rPr lang="zh-CN" altLang="en-US" dirty="0"/>
              <a:t>，采用电路来对神经细胞膜建模，用一组微分方程来描述离子通道，揭示了电信号是如何产生的，另一个奠基石是</a:t>
            </a:r>
            <a:r>
              <a:rPr lang="en-US" altLang="zh-CN" dirty="0"/>
              <a:t>59</a:t>
            </a:r>
            <a:r>
              <a:rPr lang="zh-CN" altLang="en-US" dirty="0"/>
              <a:t>年的</a:t>
            </a:r>
            <a:r>
              <a:rPr lang="en-US" altLang="zh-CN" dirty="0"/>
              <a:t>cable theory</a:t>
            </a:r>
            <a:r>
              <a:rPr lang="zh-CN" altLang="en-US" dirty="0"/>
              <a:t>，用电缆建模神经元的树突和轴突，用数学形式解析了电信号是如何传播的。在这之后的大部分的精细的神经模型基本都是按照这两个理论进行构建的，最右边是</a:t>
            </a:r>
            <a:r>
              <a:rPr lang="en-US" altLang="zh-CN" dirty="0"/>
              <a:t>21</a:t>
            </a:r>
            <a:r>
              <a:rPr lang="zh-CN" altLang="en-US" dirty="0"/>
              <a:t>年的两个比较有意思的研究，一个研究用单个皮质的神经元模型来作为深度神经网络，证明了皮质神经元的计算能力与</a:t>
            </a:r>
            <a:r>
              <a:rPr lang="en-US" altLang="zh-CN" dirty="0"/>
              <a:t>5~8</a:t>
            </a:r>
            <a:r>
              <a:rPr lang="zh-CN" altLang="en-US" dirty="0"/>
              <a:t>层的卷积神经网络相当，基于此我们可以大概估算出人脑神经网络的复杂度要比</a:t>
            </a:r>
            <a:r>
              <a:rPr lang="en-US" altLang="zh-CN" dirty="0"/>
              <a:t>ChatGPT</a:t>
            </a:r>
            <a:r>
              <a:rPr lang="zh-CN" altLang="en-US" dirty="0"/>
              <a:t>还要大</a:t>
            </a:r>
            <a:r>
              <a:rPr lang="en-US" altLang="zh-CN" dirty="0"/>
              <a:t>4~5</a:t>
            </a:r>
            <a:r>
              <a:rPr lang="zh-CN" altLang="en-US" dirty="0"/>
              <a:t>个数量级。同年的另一个研究通过调整单个神经元上树突的权重来进行训练，发现他可以学习到复杂的异或的任务。</a:t>
            </a:r>
            <a:endParaRPr lang="en-US" altLang="zh-CN" dirty="0"/>
          </a:p>
        </p:txBody>
      </p:sp>
      <p:sp>
        <p:nvSpPr>
          <p:cNvPr id="4" name="日期占位符 3"/>
          <p:cNvSpPr>
            <a:spLocks noGrp="1"/>
          </p:cNvSpPr>
          <p:nvPr>
            <p:ph type="dt" idx="1"/>
          </p:nvPr>
        </p:nvSpPr>
        <p:spPr/>
        <p:txBody>
          <a:bodyPr/>
          <a:lstStyle/>
          <a:p>
            <a:fld id="{4E491A45-5FEA-475F-97EF-DB4A6C460018}" type="datetime1">
              <a:rPr lang="zh-CN" altLang="en-US" smtClean="0"/>
              <a:t>2024/5/18</a:t>
            </a:fld>
            <a:endParaRPr lang="zh-CN" altLang="en-US"/>
          </a:p>
        </p:txBody>
      </p:sp>
      <p:sp>
        <p:nvSpPr>
          <p:cNvPr id="5" name="灯片编号占位符 4"/>
          <p:cNvSpPr>
            <a:spLocks noGrp="1"/>
          </p:cNvSpPr>
          <p:nvPr>
            <p:ph type="sldNum" sz="quarter" idx="5"/>
          </p:nvPr>
        </p:nvSpPr>
        <p:spPr/>
        <p:txBody>
          <a:bodyPr/>
          <a:lstStyle/>
          <a:p>
            <a:fld id="{2F123F85-AE10-43D1-8ECC-65D4243ED9A7}" type="slidenum">
              <a:rPr lang="zh-CN" altLang="en-US" smtClean="0"/>
              <a:t>9</a:t>
            </a:fld>
            <a:endParaRPr lang="zh-CN" altLang="en-US"/>
          </a:p>
        </p:txBody>
      </p:sp>
    </p:spTree>
    <p:extLst>
      <p:ext uri="{BB962C8B-B14F-4D97-AF65-F5344CB8AC3E}">
        <p14:creationId xmlns:p14="http://schemas.microsoft.com/office/powerpoint/2010/main" val="3211756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01B018-7458-941E-74D4-E62D8733DD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1C35B8-860E-7411-02B8-1062F25676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7C0CA03-D8D0-FE1B-C246-A9A6DF3B842E}"/>
              </a:ext>
            </a:extLst>
          </p:cNvPr>
          <p:cNvSpPr>
            <a:spLocks noGrp="1"/>
          </p:cNvSpPr>
          <p:nvPr>
            <p:ph type="dt" sz="half" idx="10"/>
          </p:nvPr>
        </p:nvSpPr>
        <p:spPr/>
        <p:txBody>
          <a:bodyPr/>
          <a:lstStyle/>
          <a:p>
            <a:fld id="{82C3D0C3-4D6B-45BD-AD3D-0AB07ED69FC1}" type="datetime1">
              <a:rPr lang="zh-CN" altLang="en-US" smtClean="0"/>
              <a:t>2024/5/18</a:t>
            </a:fld>
            <a:endParaRPr lang="zh-CN" altLang="en-US"/>
          </a:p>
        </p:txBody>
      </p:sp>
      <p:sp>
        <p:nvSpPr>
          <p:cNvPr id="5" name="页脚占位符 4">
            <a:extLst>
              <a:ext uri="{FF2B5EF4-FFF2-40B4-BE49-F238E27FC236}">
                <a16:creationId xmlns:a16="http://schemas.microsoft.com/office/drawing/2014/main" id="{1F583713-021D-1E75-0F11-74DAA52E41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926A40E-00C7-9CA3-7D75-A1FB95321DFC}"/>
              </a:ext>
            </a:extLst>
          </p:cNvPr>
          <p:cNvSpPr>
            <a:spLocks noGrp="1"/>
          </p:cNvSpPr>
          <p:nvPr>
            <p:ph type="sldNum" sz="quarter" idx="12"/>
          </p:nvPr>
        </p:nvSpPr>
        <p:spPr/>
        <p:txBody>
          <a:body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92228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8AE25-5A07-EACA-FA6E-1F16B4AB3E1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4B949D8-CBB7-425D-F239-79055E427E6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551C048-B84D-CA64-E11F-D06DAB673484}"/>
              </a:ext>
            </a:extLst>
          </p:cNvPr>
          <p:cNvSpPr>
            <a:spLocks noGrp="1"/>
          </p:cNvSpPr>
          <p:nvPr>
            <p:ph type="dt" sz="half" idx="10"/>
          </p:nvPr>
        </p:nvSpPr>
        <p:spPr/>
        <p:txBody>
          <a:bodyPr/>
          <a:lstStyle/>
          <a:p>
            <a:fld id="{14F0D3B5-0FFD-42CF-A711-E2A06FBE8773}" type="datetime1">
              <a:rPr lang="zh-CN" altLang="en-US" smtClean="0"/>
              <a:t>2024/5/18</a:t>
            </a:fld>
            <a:endParaRPr lang="zh-CN" altLang="en-US"/>
          </a:p>
        </p:txBody>
      </p:sp>
      <p:sp>
        <p:nvSpPr>
          <p:cNvPr id="5" name="页脚占位符 4">
            <a:extLst>
              <a:ext uri="{FF2B5EF4-FFF2-40B4-BE49-F238E27FC236}">
                <a16:creationId xmlns:a16="http://schemas.microsoft.com/office/drawing/2014/main" id="{839ABBCF-A157-C03F-8DEB-07BC751BD6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73D82A-10BC-DA88-7379-C688271686F8}"/>
              </a:ext>
            </a:extLst>
          </p:cNvPr>
          <p:cNvSpPr>
            <a:spLocks noGrp="1"/>
          </p:cNvSpPr>
          <p:nvPr>
            <p:ph type="sldNum" sz="quarter" idx="12"/>
          </p:nvPr>
        </p:nvSpPr>
        <p:spPr/>
        <p:txBody>
          <a:body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4132361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F0EFBA4-49D4-4FB5-DCB3-E387A2450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016457F-7CD4-14BC-D33A-CA85432D26D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673C20-341C-E66D-45F4-887485563951}"/>
              </a:ext>
            </a:extLst>
          </p:cNvPr>
          <p:cNvSpPr>
            <a:spLocks noGrp="1"/>
          </p:cNvSpPr>
          <p:nvPr>
            <p:ph type="dt" sz="half" idx="10"/>
          </p:nvPr>
        </p:nvSpPr>
        <p:spPr/>
        <p:txBody>
          <a:bodyPr/>
          <a:lstStyle/>
          <a:p>
            <a:fld id="{980FB4F1-53B7-444D-9052-CD9BC2E2DDB9}" type="datetime1">
              <a:rPr lang="zh-CN" altLang="en-US" smtClean="0"/>
              <a:t>2024/5/18</a:t>
            </a:fld>
            <a:endParaRPr lang="zh-CN" altLang="en-US"/>
          </a:p>
        </p:txBody>
      </p:sp>
      <p:sp>
        <p:nvSpPr>
          <p:cNvPr id="5" name="页脚占位符 4">
            <a:extLst>
              <a:ext uri="{FF2B5EF4-FFF2-40B4-BE49-F238E27FC236}">
                <a16:creationId xmlns:a16="http://schemas.microsoft.com/office/drawing/2014/main" id="{4A090E21-1073-761C-4BD3-FB9DE1F9099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D6B278-A5BE-B997-DCBF-404F20E7FD95}"/>
              </a:ext>
            </a:extLst>
          </p:cNvPr>
          <p:cNvSpPr>
            <a:spLocks noGrp="1"/>
          </p:cNvSpPr>
          <p:nvPr>
            <p:ph type="sldNum" sz="quarter" idx="12"/>
          </p:nvPr>
        </p:nvSpPr>
        <p:spPr/>
        <p:txBody>
          <a:body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102540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主题姓名日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335361" y="2204864"/>
            <a:ext cx="9120153" cy="864096"/>
          </a:xfrm>
          <a:prstGeom prst="rect">
            <a:avLst/>
          </a:prstGeom>
        </p:spPr>
        <p:txBody>
          <a:bodyPr/>
          <a:lstStyle>
            <a:lvl1pPr marL="0" indent="0">
              <a:buNone/>
              <a:defRPr lang="zh-CN" altLang="en-US" sz="4800" kern="1200" dirty="0">
                <a:solidFill>
                  <a:schemeClr val="tx1"/>
                </a:solidFill>
                <a:effectLst/>
                <a:latin typeface="黑体" panose="02010609060101010101" pitchFamily="49" charset="-122"/>
                <a:ea typeface="黑体" panose="02010609060101010101" pitchFamily="49" charset="-122"/>
                <a:cs typeface="Times New Roman" pitchFamily="18" charset="0"/>
              </a:defRPr>
            </a:lvl1pPr>
          </a:lstStyle>
          <a:p>
            <a:pPr lvl="0"/>
            <a:r>
              <a:rPr lang="zh-CN" altLang="en-US" dirty="0"/>
              <a:t>单击此处编辑母版文本样式</a:t>
            </a:r>
          </a:p>
        </p:txBody>
      </p:sp>
      <p:sp>
        <p:nvSpPr>
          <p:cNvPr id="5" name="内容占位符 4"/>
          <p:cNvSpPr>
            <a:spLocks noGrp="1"/>
          </p:cNvSpPr>
          <p:nvPr>
            <p:ph sz="quarter" idx="11" hasCustomPrompt="1"/>
          </p:nvPr>
        </p:nvSpPr>
        <p:spPr>
          <a:xfrm>
            <a:off x="6600056" y="4365104"/>
            <a:ext cx="4366525" cy="584775"/>
          </a:xfrm>
          <a:prstGeom prst="rect">
            <a:avLst/>
          </a:prstGeom>
          <a:noFill/>
        </p:spPr>
        <p:txBody>
          <a:bodyPr wrap="square" rtlCol="0">
            <a:spAutoFit/>
          </a:bodyPr>
          <a:lstStyle>
            <a:lvl1pPr marL="0" indent="0" algn="r">
              <a:buNone/>
              <a:defRPr lang="zh-CN" altLang="en-US" sz="3200" dirty="0">
                <a:solidFill>
                  <a:schemeClr val="tx1"/>
                </a:solidFill>
                <a:effectLst/>
                <a:latin typeface="黑体" panose="02010609060101010101" pitchFamily="49" charset="-122"/>
                <a:ea typeface="黑体" panose="02010609060101010101" pitchFamily="49" charset="-122"/>
              </a:defRPr>
            </a:lvl1pPr>
          </a:lstStyle>
          <a:p>
            <a:pPr marL="0" lvl="0" algn="r"/>
            <a:r>
              <a:rPr lang="zh-CN" altLang="en-US" dirty="0"/>
              <a:t>姓名</a:t>
            </a:r>
            <a:endParaRPr lang="en-US" altLang="zh-CN" dirty="0"/>
          </a:p>
        </p:txBody>
      </p:sp>
      <p:sp>
        <p:nvSpPr>
          <p:cNvPr id="10" name="内容占位符 9"/>
          <p:cNvSpPr>
            <a:spLocks noGrp="1"/>
          </p:cNvSpPr>
          <p:nvPr>
            <p:ph sz="quarter" idx="12" hasCustomPrompt="1"/>
          </p:nvPr>
        </p:nvSpPr>
        <p:spPr>
          <a:xfrm>
            <a:off x="8181048" y="5150416"/>
            <a:ext cx="2785533" cy="388560"/>
          </a:xfrm>
          <a:prstGeom prst="rect">
            <a:avLst/>
          </a:prstGeom>
        </p:spPr>
        <p:txBody>
          <a:bodyPr/>
          <a:lstStyle>
            <a:lvl1pPr marL="0" indent="0" algn="r" defTabSz="914400" rtl="0" eaLnBrk="1" latinLnBrk="0" hangingPunct="1">
              <a:buNone/>
              <a:defRPr lang="zh-CN" altLang="en-US" sz="2800" kern="1200" dirty="0">
                <a:solidFill>
                  <a:schemeClr val="tx1"/>
                </a:solidFill>
                <a:effectLst/>
                <a:latin typeface="Arial" panose="020B0604020202020204" pitchFamily="34" charset="0"/>
                <a:ea typeface="黑体" pitchFamily="49" charset="-122"/>
                <a:cs typeface="Arial" panose="020B0604020202020204" pitchFamily="34" charset="0"/>
              </a:defRPr>
            </a:lvl1pPr>
          </a:lstStyle>
          <a:p>
            <a:pPr lvl="0"/>
            <a:r>
              <a:rPr lang="en-US" altLang="zh-CN" dirty="0"/>
              <a:t>Date</a:t>
            </a:r>
            <a:endParaRPr lang="zh-CN" altLang="en-US" dirty="0"/>
          </a:p>
        </p:txBody>
      </p:sp>
    </p:spTree>
    <p:extLst>
      <p:ext uri="{BB962C8B-B14F-4D97-AF65-F5344CB8AC3E}">
        <p14:creationId xmlns:p14="http://schemas.microsoft.com/office/powerpoint/2010/main" val="24328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_两栏">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65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4A3AE8-E59F-66D7-612E-008957B300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39FB5BB-E417-1310-6F02-60175E0C964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F60CB-A57D-4986-1A64-84B105818C5C}"/>
              </a:ext>
            </a:extLst>
          </p:cNvPr>
          <p:cNvSpPr>
            <a:spLocks noGrp="1"/>
          </p:cNvSpPr>
          <p:nvPr>
            <p:ph type="dt" sz="half" idx="10"/>
          </p:nvPr>
        </p:nvSpPr>
        <p:spPr/>
        <p:txBody>
          <a:bodyPr/>
          <a:lstStyle/>
          <a:p>
            <a:fld id="{C3F316F8-1E28-47D1-A936-0BA09140E0A2}" type="datetime1">
              <a:rPr lang="zh-CN" altLang="en-US" smtClean="0"/>
              <a:t>2024/5/18</a:t>
            </a:fld>
            <a:endParaRPr lang="zh-CN" altLang="en-US"/>
          </a:p>
        </p:txBody>
      </p:sp>
      <p:sp>
        <p:nvSpPr>
          <p:cNvPr id="5" name="页脚占位符 4">
            <a:extLst>
              <a:ext uri="{FF2B5EF4-FFF2-40B4-BE49-F238E27FC236}">
                <a16:creationId xmlns:a16="http://schemas.microsoft.com/office/drawing/2014/main" id="{994262CF-D683-4E7B-C65C-150AED7400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D06A00-011E-32FE-5145-55AF09B52543}"/>
              </a:ext>
            </a:extLst>
          </p:cNvPr>
          <p:cNvSpPr>
            <a:spLocks noGrp="1"/>
          </p:cNvSpPr>
          <p:nvPr>
            <p:ph type="sldNum" sz="quarter" idx="12"/>
          </p:nvPr>
        </p:nvSpPr>
        <p:spPr/>
        <p:txBody>
          <a:body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151571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0C5AF4-B3CD-55A9-18EF-7A172201F6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7A02EB6-F136-8E29-123F-DE55BF4C75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FBB1EA5-E78A-2EBE-3F2E-442AF5FBF503}"/>
              </a:ext>
            </a:extLst>
          </p:cNvPr>
          <p:cNvSpPr>
            <a:spLocks noGrp="1"/>
          </p:cNvSpPr>
          <p:nvPr>
            <p:ph type="dt" sz="half" idx="10"/>
          </p:nvPr>
        </p:nvSpPr>
        <p:spPr/>
        <p:txBody>
          <a:bodyPr/>
          <a:lstStyle/>
          <a:p>
            <a:fld id="{171D7104-34A8-4909-A186-ECB93AAB11C6}" type="datetime1">
              <a:rPr lang="zh-CN" altLang="en-US" smtClean="0"/>
              <a:t>2024/5/18</a:t>
            </a:fld>
            <a:endParaRPr lang="zh-CN" altLang="en-US"/>
          </a:p>
        </p:txBody>
      </p:sp>
      <p:sp>
        <p:nvSpPr>
          <p:cNvPr id="5" name="页脚占位符 4">
            <a:extLst>
              <a:ext uri="{FF2B5EF4-FFF2-40B4-BE49-F238E27FC236}">
                <a16:creationId xmlns:a16="http://schemas.microsoft.com/office/drawing/2014/main" id="{69B5A4B0-179E-040D-B781-CE3B14D468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381DF8-7CA1-1CE8-D4A7-C74434343E0A}"/>
              </a:ext>
            </a:extLst>
          </p:cNvPr>
          <p:cNvSpPr>
            <a:spLocks noGrp="1"/>
          </p:cNvSpPr>
          <p:nvPr>
            <p:ph type="sldNum" sz="quarter" idx="12"/>
          </p:nvPr>
        </p:nvSpPr>
        <p:spPr/>
        <p:txBody>
          <a:body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3342656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4E577B-BFF7-05B3-6E5F-E550B3A9C3B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068F6AD-BD4E-4125-582E-CF82F0C52F0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588FA58-6A86-E941-5B9B-068FE2A76EC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45DEFC7-6926-8DFF-0C05-E7670978FABF}"/>
              </a:ext>
            </a:extLst>
          </p:cNvPr>
          <p:cNvSpPr>
            <a:spLocks noGrp="1"/>
          </p:cNvSpPr>
          <p:nvPr>
            <p:ph type="dt" sz="half" idx="10"/>
          </p:nvPr>
        </p:nvSpPr>
        <p:spPr/>
        <p:txBody>
          <a:bodyPr/>
          <a:lstStyle/>
          <a:p>
            <a:fld id="{C4700EC9-1800-4EDF-B7D5-CE6B88E5859A}" type="datetime1">
              <a:rPr lang="zh-CN" altLang="en-US" smtClean="0"/>
              <a:t>2024/5/18</a:t>
            </a:fld>
            <a:endParaRPr lang="zh-CN" altLang="en-US"/>
          </a:p>
        </p:txBody>
      </p:sp>
      <p:sp>
        <p:nvSpPr>
          <p:cNvPr id="6" name="页脚占位符 5">
            <a:extLst>
              <a:ext uri="{FF2B5EF4-FFF2-40B4-BE49-F238E27FC236}">
                <a16:creationId xmlns:a16="http://schemas.microsoft.com/office/drawing/2014/main" id="{4069E366-0E1D-6353-1F30-470CFF9347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FB34CE9-FC58-3244-C461-03D5A0ACA6FD}"/>
              </a:ext>
            </a:extLst>
          </p:cNvPr>
          <p:cNvSpPr>
            <a:spLocks noGrp="1"/>
          </p:cNvSpPr>
          <p:nvPr>
            <p:ph type="sldNum" sz="quarter" idx="12"/>
          </p:nvPr>
        </p:nvSpPr>
        <p:spPr/>
        <p:txBody>
          <a:body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943000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CCFA22-11BF-2012-726C-D0F1746F2B2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7931670-12E2-BF4B-20F2-2A31A81343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2873307-68A9-5124-FF89-FBA765615D9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FEBC10C-1FB9-5310-0B9F-F329044ED9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98A7D35-145D-FDCA-BA87-B3644118546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63B5380-91E0-B28C-DF21-80455712DB9C}"/>
              </a:ext>
            </a:extLst>
          </p:cNvPr>
          <p:cNvSpPr>
            <a:spLocks noGrp="1"/>
          </p:cNvSpPr>
          <p:nvPr>
            <p:ph type="dt" sz="half" idx="10"/>
          </p:nvPr>
        </p:nvSpPr>
        <p:spPr/>
        <p:txBody>
          <a:bodyPr/>
          <a:lstStyle/>
          <a:p>
            <a:fld id="{180A375F-F6C7-43DA-9567-7211E946475C}" type="datetime1">
              <a:rPr lang="zh-CN" altLang="en-US" smtClean="0"/>
              <a:t>2024/5/18</a:t>
            </a:fld>
            <a:endParaRPr lang="zh-CN" altLang="en-US"/>
          </a:p>
        </p:txBody>
      </p:sp>
      <p:sp>
        <p:nvSpPr>
          <p:cNvPr id="8" name="页脚占位符 7">
            <a:extLst>
              <a:ext uri="{FF2B5EF4-FFF2-40B4-BE49-F238E27FC236}">
                <a16:creationId xmlns:a16="http://schemas.microsoft.com/office/drawing/2014/main" id="{E34CB2B8-5FDA-F85B-452B-45FBCC5DFB6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1BC0BC8-E363-599C-8849-B8FF52B9B2DA}"/>
              </a:ext>
            </a:extLst>
          </p:cNvPr>
          <p:cNvSpPr>
            <a:spLocks noGrp="1"/>
          </p:cNvSpPr>
          <p:nvPr>
            <p:ph type="sldNum" sz="quarter" idx="12"/>
          </p:nvPr>
        </p:nvSpPr>
        <p:spPr/>
        <p:txBody>
          <a:body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1531886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E1748-2791-3EEA-2C50-D3F17FBBFA0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D21FCAF-63DC-B37B-C777-6F88F357DDC5}"/>
              </a:ext>
            </a:extLst>
          </p:cNvPr>
          <p:cNvSpPr>
            <a:spLocks noGrp="1"/>
          </p:cNvSpPr>
          <p:nvPr>
            <p:ph type="dt" sz="half" idx="10"/>
          </p:nvPr>
        </p:nvSpPr>
        <p:spPr/>
        <p:txBody>
          <a:bodyPr/>
          <a:lstStyle/>
          <a:p>
            <a:fld id="{3440358C-63FD-4927-A7B2-224043F92F24}" type="datetime1">
              <a:rPr lang="zh-CN" altLang="en-US" smtClean="0"/>
              <a:t>2024/5/18</a:t>
            </a:fld>
            <a:endParaRPr lang="zh-CN" altLang="en-US"/>
          </a:p>
        </p:txBody>
      </p:sp>
      <p:sp>
        <p:nvSpPr>
          <p:cNvPr id="4" name="页脚占位符 3">
            <a:extLst>
              <a:ext uri="{FF2B5EF4-FFF2-40B4-BE49-F238E27FC236}">
                <a16:creationId xmlns:a16="http://schemas.microsoft.com/office/drawing/2014/main" id="{57E3362B-DA0A-E5A3-D1D2-9BA1BCF7A4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FA263AC-33FB-F81E-002A-53BF4CDE1E10}"/>
              </a:ext>
            </a:extLst>
          </p:cNvPr>
          <p:cNvSpPr>
            <a:spLocks noGrp="1"/>
          </p:cNvSpPr>
          <p:nvPr>
            <p:ph type="sldNum" sz="quarter" idx="12"/>
          </p:nvPr>
        </p:nvSpPr>
        <p:spPr/>
        <p:txBody>
          <a:body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208061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BF6A4D-3A1D-CBDC-2B29-7704818B8BED}"/>
              </a:ext>
            </a:extLst>
          </p:cNvPr>
          <p:cNvSpPr>
            <a:spLocks noGrp="1"/>
          </p:cNvSpPr>
          <p:nvPr>
            <p:ph type="dt" sz="half" idx="10"/>
          </p:nvPr>
        </p:nvSpPr>
        <p:spPr/>
        <p:txBody>
          <a:bodyPr/>
          <a:lstStyle/>
          <a:p>
            <a:fld id="{A98A1DD6-CF7B-42EA-830B-DAC3550F1A8E}" type="datetime1">
              <a:rPr lang="zh-CN" altLang="en-US" smtClean="0"/>
              <a:t>2024/5/18</a:t>
            </a:fld>
            <a:endParaRPr lang="zh-CN" altLang="en-US"/>
          </a:p>
        </p:txBody>
      </p:sp>
      <p:sp>
        <p:nvSpPr>
          <p:cNvPr id="3" name="页脚占位符 2">
            <a:extLst>
              <a:ext uri="{FF2B5EF4-FFF2-40B4-BE49-F238E27FC236}">
                <a16:creationId xmlns:a16="http://schemas.microsoft.com/office/drawing/2014/main" id="{EA15F743-C280-265A-D193-2B18DB54FE9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456689-325B-5EEB-1A83-8F475B20F86B}"/>
              </a:ext>
            </a:extLst>
          </p:cNvPr>
          <p:cNvSpPr>
            <a:spLocks noGrp="1"/>
          </p:cNvSpPr>
          <p:nvPr>
            <p:ph type="sldNum" sz="quarter" idx="12"/>
          </p:nvPr>
        </p:nvSpPr>
        <p:spPr/>
        <p:txBody>
          <a:body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2733861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E0DAE-262E-A11A-B1D7-9BD9E72C0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B654FF-D5FD-4592-B3CF-7D2C49B583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750CE98-2E9E-3244-EDEC-4239A2656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34634C-3F64-B228-2540-9D367DDABD82}"/>
              </a:ext>
            </a:extLst>
          </p:cNvPr>
          <p:cNvSpPr>
            <a:spLocks noGrp="1"/>
          </p:cNvSpPr>
          <p:nvPr>
            <p:ph type="dt" sz="half" idx="10"/>
          </p:nvPr>
        </p:nvSpPr>
        <p:spPr/>
        <p:txBody>
          <a:bodyPr/>
          <a:lstStyle/>
          <a:p>
            <a:fld id="{2DE1CA32-EB54-4B65-B37D-926149315062}" type="datetime1">
              <a:rPr lang="zh-CN" altLang="en-US" smtClean="0"/>
              <a:t>2024/5/18</a:t>
            </a:fld>
            <a:endParaRPr lang="zh-CN" altLang="en-US"/>
          </a:p>
        </p:txBody>
      </p:sp>
      <p:sp>
        <p:nvSpPr>
          <p:cNvPr id="6" name="页脚占位符 5">
            <a:extLst>
              <a:ext uri="{FF2B5EF4-FFF2-40B4-BE49-F238E27FC236}">
                <a16:creationId xmlns:a16="http://schemas.microsoft.com/office/drawing/2014/main" id="{B986B3ED-C38B-E415-7E59-4C03E93E12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38304B-3026-54C3-A171-4355DB0DC105}"/>
              </a:ext>
            </a:extLst>
          </p:cNvPr>
          <p:cNvSpPr>
            <a:spLocks noGrp="1"/>
          </p:cNvSpPr>
          <p:nvPr>
            <p:ph type="sldNum" sz="quarter" idx="12"/>
          </p:nvPr>
        </p:nvSpPr>
        <p:spPr/>
        <p:txBody>
          <a:body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2945191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27C451-167A-479F-C236-A3D770A641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D21111D-FC7A-CB5C-501C-EF8A9E3595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678FD9E-73B8-27CF-2B6E-BE9CD2A1D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74FE6D-DF11-F4DA-B849-5BF710653033}"/>
              </a:ext>
            </a:extLst>
          </p:cNvPr>
          <p:cNvSpPr>
            <a:spLocks noGrp="1"/>
          </p:cNvSpPr>
          <p:nvPr>
            <p:ph type="dt" sz="half" idx="10"/>
          </p:nvPr>
        </p:nvSpPr>
        <p:spPr/>
        <p:txBody>
          <a:bodyPr/>
          <a:lstStyle/>
          <a:p>
            <a:fld id="{83BEFF79-BF2C-49F8-A28B-769E0D2D4155}" type="datetime1">
              <a:rPr lang="zh-CN" altLang="en-US" smtClean="0"/>
              <a:t>2024/5/18</a:t>
            </a:fld>
            <a:endParaRPr lang="zh-CN" altLang="en-US"/>
          </a:p>
        </p:txBody>
      </p:sp>
      <p:sp>
        <p:nvSpPr>
          <p:cNvPr id="6" name="页脚占位符 5">
            <a:extLst>
              <a:ext uri="{FF2B5EF4-FFF2-40B4-BE49-F238E27FC236}">
                <a16:creationId xmlns:a16="http://schemas.microsoft.com/office/drawing/2014/main" id="{2847C09B-625B-DB83-82A9-7935972A6CF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DD25B0-C184-F049-471C-A3DBFC301F86}"/>
              </a:ext>
            </a:extLst>
          </p:cNvPr>
          <p:cNvSpPr>
            <a:spLocks noGrp="1"/>
          </p:cNvSpPr>
          <p:nvPr>
            <p:ph type="sldNum" sz="quarter" idx="12"/>
          </p:nvPr>
        </p:nvSpPr>
        <p:spPr/>
        <p:txBody>
          <a:body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926933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C400F06-1109-11B8-6AFA-298F64550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9E2C6D1-14AB-CB96-F079-FB700A7BAE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C7A7C4-0662-1256-09B5-2ADF39F5BC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872E9-6340-44E8-B347-8AC4152F1E8C}" type="datetime1">
              <a:rPr lang="zh-CN" altLang="en-US" smtClean="0"/>
              <a:t>2024/5/18</a:t>
            </a:fld>
            <a:endParaRPr lang="zh-CN" altLang="en-US"/>
          </a:p>
        </p:txBody>
      </p:sp>
      <p:sp>
        <p:nvSpPr>
          <p:cNvPr id="5" name="页脚占位符 4">
            <a:extLst>
              <a:ext uri="{FF2B5EF4-FFF2-40B4-BE49-F238E27FC236}">
                <a16:creationId xmlns:a16="http://schemas.microsoft.com/office/drawing/2014/main" id="{5290A792-B1F4-9C0B-5869-1066A599AA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D3E178C-6A4C-41DF-261B-4D7FBC7D24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B5BDB-D986-44C1-8927-70A970B2A543}" type="slidenum">
              <a:rPr lang="zh-CN" altLang="en-US" smtClean="0"/>
              <a:t>‹#›</a:t>
            </a:fld>
            <a:endParaRPr lang="zh-CN" altLang="en-US"/>
          </a:p>
        </p:txBody>
      </p:sp>
    </p:spTree>
    <p:extLst>
      <p:ext uri="{BB962C8B-B14F-4D97-AF65-F5344CB8AC3E}">
        <p14:creationId xmlns:p14="http://schemas.microsoft.com/office/powerpoint/2010/main" val="693634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7336424B-0DC8-49A3-940A-279AE135693D}"/>
              </a:ext>
            </a:extLst>
          </p:cNvPr>
          <p:cNvSpPr txBox="1"/>
          <p:nvPr/>
        </p:nvSpPr>
        <p:spPr>
          <a:xfrm>
            <a:off x="1207140" y="1849377"/>
            <a:ext cx="9667251" cy="1829860"/>
          </a:xfrm>
          <a:prstGeom prst="rect">
            <a:avLst/>
          </a:prstGeom>
          <a:noFill/>
        </p:spPr>
        <p:txBody>
          <a:bodyPr wrap="square" rtlCol="0">
            <a:spAutoFit/>
          </a:bodyPr>
          <a:lstStyle/>
          <a:p>
            <a:pPr algn="ctr">
              <a:lnSpc>
                <a:spcPct val="150000"/>
              </a:lnSpc>
            </a:pPr>
            <a:r>
              <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rPr>
              <a:t>大脑精细模拟：</a:t>
            </a:r>
            <a:endPar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rPr>
              <a:t>人工智能的另一路线？</a:t>
            </a:r>
            <a:endPar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内容占位符 2">
            <a:extLst>
              <a:ext uri="{FF2B5EF4-FFF2-40B4-BE49-F238E27FC236}">
                <a16:creationId xmlns:a16="http://schemas.microsoft.com/office/drawing/2014/main" id="{48701546-6E6C-3BE4-C016-A41B25E9569D}"/>
              </a:ext>
            </a:extLst>
          </p:cNvPr>
          <p:cNvSpPr txBox="1">
            <a:spLocks/>
          </p:cNvSpPr>
          <p:nvPr/>
        </p:nvSpPr>
        <p:spPr>
          <a:xfrm>
            <a:off x="3912736" y="4356393"/>
            <a:ext cx="4366525" cy="584775"/>
          </a:xfrm>
          <a:prstGeom prst="rect">
            <a:avLst/>
          </a:prstGeom>
          <a:noFill/>
        </p:spPr>
        <p:txBody>
          <a:bodyPr wrap="square" rtlCol="0">
            <a:spAutoFit/>
          </a:bodyPr>
          <a:lstStyle>
            <a:lvl1pPr marL="0" indent="0" algn="r" defTabSz="914400" rtl="0" eaLnBrk="1" latinLnBrk="0" hangingPunct="1">
              <a:spcBef>
                <a:spcPct val="20000"/>
              </a:spcBef>
              <a:buFont typeface="Arial" pitchFamily="34" charset="0"/>
              <a:buNone/>
              <a:defRPr lang="zh-CN" altLang="en-US" sz="3200" kern="1200" dirty="0">
                <a:solidFill>
                  <a:schemeClr val="tx1"/>
                </a:solidFill>
                <a:effectLst/>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zh-CN" altLang="en-US" dirty="0"/>
              <a:t>王顺景</a:t>
            </a:r>
          </a:p>
        </p:txBody>
      </p:sp>
      <p:sp>
        <p:nvSpPr>
          <p:cNvPr id="7" name="内容占位符 3">
            <a:extLst>
              <a:ext uri="{FF2B5EF4-FFF2-40B4-BE49-F238E27FC236}">
                <a16:creationId xmlns:a16="http://schemas.microsoft.com/office/drawing/2014/main" id="{A6418E72-8C34-89E9-A0D3-F240816DFFC5}"/>
              </a:ext>
            </a:extLst>
          </p:cNvPr>
          <p:cNvSpPr txBox="1">
            <a:spLocks/>
          </p:cNvSpPr>
          <p:nvPr/>
        </p:nvSpPr>
        <p:spPr>
          <a:xfrm>
            <a:off x="4703233" y="4984656"/>
            <a:ext cx="2785533" cy="388560"/>
          </a:xfrm>
          <a:prstGeom prst="rect">
            <a:avLst/>
          </a:prstGeom>
        </p:spPr>
        <p:txBody>
          <a:bodyPr/>
          <a:lstStyle>
            <a:lvl1pPr marL="0" indent="0" algn="r" defTabSz="914400" rtl="0" eaLnBrk="1" latinLnBrk="0" hangingPunct="1">
              <a:spcBef>
                <a:spcPct val="20000"/>
              </a:spcBef>
              <a:buFont typeface="Arial" pitchFamily="34" charset="0"/>
              <a:buNone/>
              <a:defRPr lang="zh-CN" altLang="en-US" sz="2800" kern="1200" dirty="0">
                <a:solidFill>
                  <a:schemeClr val="tx1"/>
                </a:solidFill>
                <a:effectLst/>
                <a:latin typeface="Arial" panose="020B0604020202020204" pitchFamily="34" charset="0"/>
                <a:ea typeface="黑体" pitchFamily="49"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ltLang="zh-CN" dirty="0"/>
              <a:t>2024.05.20</a:t>
            </a:r>
            <a:endParaRPr lang="en-US" dirty="0"/>
          </a:p>
        </p:txBody>
      </p:sp>
    </p:spTree>
    <p:extLst>
      <p:ext uri="{BB962C8B-B14F-4D97-AF65-F5344CB8AC3E}">
        <p14:creationId xmlns:p14="http://schemas.microsoft.com/office/powerpoint/2010/main" val="41688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78934358-B1EF-A42D-5996-F37F528D322B}"/>
              </a:ext>
            </a:extLst>
          </p:cNvPr>
          <p:cNvSpPr txBox="1"/>
          <p:nvPr/>
        </p:nvSpPr>
        <p:spPr>
          <a:xfrm>
            <a:off x="429372" y="229682"/>
            <a:ext cx="3271771" cy="584775"/>
          </a:xfrm>
          <a:prstGeom prst="rect">
            <a:avLst/>
          </a:prstGeom>
          <a:noFill/>
        </p:spPr>
        <p:txBody>
          <a:bodyPr wrap="square" rtlCol="0">
            <a:spAutoFit/>
          </a:bodyPr>
          <a:lstStyle/>
          <a:p>
            <a:r>
              <a:rPr lang="en-US" altLang="zh-CN" sz="3200" b="1" dirty="0"/>
              <a:t>Some thoughts</a:t>
            </a:r>
            <a:endParaRPr lang="zh-CN" altLang="en-US" sz="3200" b="1" dirty="0">
              <a:solidFill>
                <a:srgbClr val="FF0000"/>
              </a:solidFill>
            </a:endParaRPr>
          </a:p>
        </p:txBody>
      </p:sp>
      <p:sp>
        <p:nvSpPr>
          <p:cNvPr id="10" name="矩形 9">
            <a:extLst>
              <a:ext uri="{FF2B5EF4-FFF2-40B4-BE49-F238E27FC236}">
                <a16:creationId xmlns:a16="http://schemas.microsoft.com/office/drawing/2014/main" id="{C9F5076A-DFFD-1105-B1CF-72AF466A1C46}"/>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26932530-D4EE-7D49-4F5E-DB6F23BEA18A}"/>
              </a:ext>
            </a:extLst>
          </p:cNvPr>
          <p:cNvSpPr txBox="1"/>
          <p:nvPr/>
        </p:nvSpPr>
        <p:spPr>
          <a:xfrm>
            <a:off x="1230086" y="1841721"/>
            <a:ext cx="9650185" cy="2246769"/>
          </a:xfrm>
          <a:prstGeom prst="rect">
            <a:avLst/>
          </a:prstGeom>
          <a:noFill/>
        </p:spPr>
        <p:txBody>
          <a:bodyPr wrap="square">
            <a:spAutoFit/>
          </a:bodyPr>
          <a:lstStyle/>
          <a:p>
            <a:pPr marL="342900" indent="-342900">
              <a:buAutoNum type="arabicPeriod"/>
            </a:pPr>
            <a:r>
              <a:rPr lang="zh-CN" altLang="en-US" sz="2000" dirty="0"/>
              <a:t>Biophysically detailed simulation is essentially </a:t>
            </a:r>
            <a:r>
              <a:rPr lang="zh-CN" altLang="en-US" sz="2000" dirty="0">
                <a:solidFill>
                  <a:srgbClr val="FF0000"/>
                </a:solidFill>
              </a:rPr>
              <a:t>PDE-based </a:t>
            </a:r>
            <a:r>
              <a:rPr lang="zh-CN" altLang="en-US" sz="2000" dirty="0"/>
              <a:t>mathematical system.</a:t>
            </a:r>
            <a:endParaRPr lang="en-US" altLang="zh-CN" sz="2000" dirty="0"/>
          </a:p>
          <a:p>
            <a:pPr marL="342900" indent="-342900">
              <a:buAutoNum type="arabicPeriod"/>
            </a:pPr>
            <a:endParaRPr lang="en-US" altLang="zh-CN" sz="2000" dirty="0"/>
          </a:p>
          <a:p>
            <a:pPr marL="342900" indent="-342900">
              <a:buAutoNum type="arabicPeriod"/>
            </a:pPr>
            <a:r>
              <a:rPr lang="zh-CN" altLang="en-US" sz="2000" dirty="0"/>
              <a:t>Single neuron can perform very </a:t>
            </a:r>
            <a:r>
              <a:rPr lang="zh-CN" altLang="en-US" sz="2000" dirty="0">
                <a:solidFill>
                  <a:srgbClr val="FF0000"/>
                </a:solidFill>
              </a:rPr>
              <a:t>complex computations </a:t>
            </a:r>
            <a:r>
              <a:rPr lang="zh-CN" altLang="en-US" sz="2000" dirty="0"/>
              <a:t>due to presence of abundant ion channels and dendritic structures.</a:t>
            </a:r>
            <a:endParaRPr lang="en-US" altLang="zh-CN" sz="2000" dirty="0"/>
          </a:p>
          <a:p>
            <a:pPr marL="342900" indent="-342900">
              <a:buAutoNum type="arabicPeriod"/>
            </a:pPr>
            <a:endParaRPr lang="en-US" altLang="zh-CN" sz="2000" dirty="0"/>
          </a:p>
          <a:p>
            <a:pPr marL="342900" indent="-342900">
              <a:buAutoNum type="arabicPeriod"/>
            </a:pPr>
            <a:r>
              <a:rPr lang="zh-CN" altLang="en-US" sz="2000" dirty="0"/>
              <a:t>Biophysically detailed model can </a:t>
            </a:r>
            <a:r>
              <a:rPr lang="zh-CN" altLang="en-US" sz="2000" dirty="0">
                <a:solidFill>
                  <a:srgbClr val="FF0000"/>
                </a:solidFill>
              </a:rPr>
              <a:t>independently</a:t>
            </a:r>
            <a:r>
              <a:rPr lang="zh-CN" altLang="en-US" sz="2000" dirty="0"/>
              <a:t> generate new theories, making </a:t>
            </a:r>
            <a:r>
              <a:rPr lang="zh-CN" altLang="en-US" sz="2000" dirty="0">
                <a:solidFill>
                  <a:srgbClr val="FF0000"/>
                </a:solidFill>
              </a:rPr>
              <a:t>solid and testable predictions</a:t>
            </a:r>
            <a:r>
              <a:rPr lang="zh-CN" altLang="en-US" sz="2000" dirty="0"/>
              <a:t>.</a:t>
            </a:r>
          </a:p>
        </p:txBody>
      </p:sp>
      <p:sp>
        <p:nvSpPr>
          <p:cNvPr id="5" name="文本框 4">
            <a:extLst>
              <a:ext uri="{FF2B5EF4-FFF2-40B4-BE49-F238E27FC236}">
                <a16:creationId xmlns:a16="http://schemas.microsoft.com/office/drawing/2014/main" id="{901BC38E-6CD2-DEE1-785B-26E4C8464E75}"/>
              </a:ext>
            </a:extLst>
          </p:cNvPr>
          <p:cNvSpPr txBox="1"/>
          <p:nvPr/>
        </p:nvSpPr>
        <p:spPr>
          <a:xfrm>
            <a:off x="193221" y="5016279"/>
            <a:ext cx="11805557" cy="461665"/>
          </a:xfrm>
          <a:prstGeom prst="rect">
            <a:avLst/>
          </a:prstGeom>
          <a:noFill/>
        </p:spPr>
        <p:txBody>
          <a:bodyPr wrap="square">
            <a:spAutoFit/>
          </a:bodyPr>
          <a:lstStyle/>
          <a:p>
            <a:pPr algn="ctr"/>
            <a:r>
              <a:rPr lang="zh-CN" altLang="en-US" sz="2400" b="1" dirty="0"/>
              <a:t>Can we directly use the </a:t>
            </a:r>
            <a:r>
              <a:rPr lang="zh-CN" altLang="en-US" sz="2400" b="1" dirty="0">
                <a:solidFill>
                  <a:srgbClr val="FF0000"/>
                </a:solidFill>
              </a:rPr>
              <a:t>detailed model </a:t>
            </a:r>
            <a:r>
              <a:rPr lang="zh-CN" altLang="en-US" sz="2400" b="1" dirty="0"/>
              <a:t>to simulate human's consciousness?</a:t>
            </a:r>
          </a:p>
        </p:txBody>
      </p:sp>
    </p:spTree>
    <p:extLst>
      <p:ext uri="{BB962C8B-B14F-4D97-AF65-F5344CB8AC3E}">
        <p14:creationId xmlns:p14="http://schemas.microsoft.com/office/powerpoint/2010/main" val="1549697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神经递质- 维基百科，自由的百科全书">
            <a:extLst>
              <a:ext uri="{FF2B5EF4-FFF2-40B4-BE49-F238E27FC236}">
                <a16:creationId xmlns:a16="http://schemas.microsoft.com/office/drawing/2014/main" id="{987A3F7B-A319-1F46-4E6B-A257A1DA2C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85" r="29406"/>
          <a:stretch/>
        </p:blipFill>
        <p:spPr bwMode="auto">
          <a:xfrm>
            <a:off x="4739451" y="3731078"/>
            <a:ext cx="1467905" cy="1246416"/>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21">
            <a:extLst>
              <a:ext uri="{FF2B5EF4-FFF2-40B4-BE49-F238E27FC236}">
                <a16:creationId xmlns:a16="http://schemas.microsoft.com/office/drawing/2014/main" id="{8946BC2B-DBA2-B017-D773-D1635DD986ED}"/>
              </a:ext>
            </a:extLst>
          </p:cNvPr>
          <p:cNvPicPr>
            <a:picLocks noChangeAspect="1"/>
          </p:cNvPicPr>
          <p:nvPr/>
        </p:nvPicPr>
        <p:blipFill>
          <a:blip r:embed="rId4"/>
          <a:stretch>
            <a:fillRect/>
          </a:stretch>
        </p:blipFill>
        <p:spPr>
          <a:xfrm>
            <a:off x="5961686" y="2189765"/>
            <a:ext cx="905271" cy="1423420"/>
          </a:xfrm>
          <a:prstGeom prst="rect">
            <a:avLst/>
          </a:prstGeom>
        </p:spPr>
      </p:pic>
      <p:pic>
        <p:nvPicPr>
          <p:cNvPr id="2050" name="Picture 2" descr="连接组- 维基百科，自由的百科全书">
            <a:extLst>
              <a:ext uri="{FF2B5EF4-FFF2-40B4-BE49-F238E27FC236}">
                <a16:creationId xmlns:a16="http://schemas.microsoft.com/office/drawing/2014/main" id="{2D713DBF-9722-14A8-8124-3A08D7C6E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427" y="2135335"/>
            <a:ext cx="1048887" cy="1449771"/>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78934358-B1EF-A42D-5996-F37F528D322B}"/>
              </a:ext>
            </a:extLst>
          </p:cNvPr>
          <p:cNvSpPr txBox="1"/>
          <p:nvPr/>
        </p:nvSpPr>
        <p:spPr>
          <a:xfrm>
            <a:off x="429372" y="229682"/>
            <a:ext cx="9468684" cy="584775"/>
          </a:xfrm>
          <a:prstGeom prst="rect">
            <a:avLst/>
          </a:prstGeom>
          <a:noFill/>
        </p:spPr>
        <p:txBody>
          <a:bodyPr wrap="square" rtlCol="0">
            <a:spAutoFit/>
          </a:bodyPr>
          <a:lstStyle/>
          <a:p>
            <a:r>
              <a:rPr lang="zh-CN" altLang="en-US" sz="3200" b="1" dirty="0"/>
              <a:t>大脑的三大原理</a:t>
            </a:r>
            <a:endParaRPr lang="zh-CN" altLang="en-US" sz="3200" b="1" dirty="0">
              <a:solidFill>
                <a:srgbClr val="FF0000"/>
              </a:solidFill>
            </a:endParaRPr>
          </a:p>
        </p:txBody>
      </p:sp>
      <p:sp>
        <p:nvSpPr>
          <p:cNvPr id="10" name="矩形 9">
            <a:extLst>
              <a:ext uri="{FF2B5EF4-FFF2-40B4-BE49-F238E27FC236}">
                <a16:creationId xmlns:a16="http://schemas.microsoft.com/office/drawing/2014/main" id="{C9F5076A-DFFD-1105-B1CF-72AF466A1C46}"/>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BB24B2B1-44C2-1AA5-5EF0-BA8EA084E23F}"/>
              </a:ext>
            </a:extLst>
          </p:cNvPr>
          <p:cNvSpPr/>
          <p:nvPr/>
        </p:nvSpPr>
        <p:spPr>
          <a:xfrm>
            <a:off x="3712028" y="2008414"/>
            <a:ext cx="1839686" cy="170361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E989E0FE-3842-A6B6-FE1F-3A9F5296A939}"/>
              </a:ext>
            </a:extLst>
          </p:cNvPr>
          <p:cNvSpPr/>
          <p:nvPr/>
        </p:nvSpPr>
        <p:spPr>
          <a:xfrm>
            <a:off x="5551714" y="2035628"/>
            <a:ext cx="1839686" cy="1703615"/>
          </a:xfrm>
          <a:prstGeom prst="ellips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F87ED78B-7B44-A4CD-EB08-7D43CBCA8DA2}"/>
              </a:ext>
            </a:extLst>
          </p:cNvPr>
          <p:cNvSpPr/>
          <p:nvPr/>
        </p:nvSpPr>
        <p:spPr>
          <a:xfrm>
            <a:off x="4631871" y="3510643"/>
            <a:ext cx="1839686" cy="1703615"/>
          </a:xfrm>
          <a:prstGeom prst="ellips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C8A8F6A5-37BE-4972-0C2D-8460CDE5452E}"/>
              </a:ext>
            </a:extLst>
          </p:cNvPr>
          <p:cNvSpPr txBox="1"/>
          <p:nvPr/>
        </p:nvSpPr>
        <p:spPr>
          <a:xfrm>
            <a:off x="1518557" y="1242406"/>
            <a:ext cx="3113314" cy="646331"/>
          </a:xfrm>
          <a:prstGeom prst="rect">
            <a:avLst/>
          </a:prstGeom>
          <a:noFill/>
        </p:spPr>
        <p:txBody>
          <a:bodyPr wrap="square">
            <a:spAutoFit/>
          </a:bodyPr>
          <a:lstStyle/>
          <a:p>
            <a:r>
              <a:rPr lang="zh-CN" altLang="en-US" b="1" dirty="0"/>
              <a:t>原理1: </a:t>
            </a:r>
            <a:r>
              <a:rPr lang="zh-CN" altLang="en-US" b="1" dirty="0">
                <a:solidFill>
                  <a:srgbClr val="FF0000"/>
                </a:solidFill>
              </a:rPr>
              <a:t>连接主义/Scaling law</a:t>
            </a:r>
            <a:endParaRPr lang="en-US" altLang="zh-CN" b="1" dirty="0">
              <a:solidFill>
                <a:srgbClr val="FF0000"/>
              </a:solidFill>
            </a:endParaRPr>
          </a:p>
          <a:p>
            <a:r>
              <a:rPr lang="zh-CN" altLang="en-US" b="1" dirty="0"/>
              <a:t>增强大脑的计算和学习能力</a:t>
            </a:r>
          </a:p>
        </p:txBody>
      </p:sp>
      <p:sp>
        <p:nvSpPr>
          <p:cNvPr id="17" name="文本框 16">
            <a:extLst>
              <a:ext uri="{FF2B5EF4-FFF2-40B4-BE49-F238E27FC236}">
                <a16:creationId xmlns:a16="http://schemas.microsoft.com/office/drawing/2014/main" id="{EEC5189C-5A4A-2F73-92DC-5F20FB3572C2}"/>
              </a:ext>
            </a:extLst>
          </p:cNvPr>
          <p:cNvSpPr txBox="1"/>
          <p:nvPr/>
        </p:nvSpPr>
        <p:spPr>
          <a:xfrm>
            <a:off x="6302829" y="1228799"/>
            <a:ext cx="5252357" cy="646331"/>
          </a:xfrm>
          <a:prstGeom prst="rect">
            <a:avLst/>
          </a:prstGeom>
          <a:noFill/>
        </p:spPr>
        <p:txBody>
          <a:bodyPr wrap="square">
            <a:spAutoFit/>
          </a:bodyPr>
          <a:lstStyle/>
          <a:p>
            <a:r>
              <a:rPr lang="zh-CN" altLang="en-US" b="1" dirty="0"/>
              <a:t>原理2: </a:t>
            </a:r>
            <a:r>
              <a:rPr lang="zh-CN" altLang="en-US" b="1" dirty="0">
                <a:solidFill>
                  <a:srgbClr val="00B0F0"/>
                </a:solidFill>
              </a:rPr>
              <a:t>单个神经元的复杂度</a:t>
            </a:r>
            <a:endParaRPr lang="en-US" altLang="zh-CN" b="1" dirty="0">
              <a:solidFill>
                <a:srgbClr val="00B0F0"/>
              </a:solidFill>
            </a:endParaRPr>
          </a:p>
          <a:p>
            <a:r>
              <a:rPr lang="zh-CN" altLang="en-US" b="1" dirty="0"/>
              <a:t>增强大脑的多模态学习能力和适应真实世界的能力</a:t>
            </a:r>
          </a:p>
        </p:txBody>
      </p:sp>
      <p:sp>
        <p:nvSpPr>
          <p:cNvPr id="19" name="文本框 18">
            <a:extLst>
              <a:ext uri="{FF2B5EF4-FFF2-40B4-BE49-F238E27FC236}">
                <a16:creationId xmlns:a16="http://schemas.microsoft.com/office/drawing/2014/main" id="{D2E052BC-E7CA-9AFE-22DB-0B0BBB764561}"/>
              </a:ext>
            </a:extLst>
          </p:cNvPr>
          <p:cNvSpPr txBox="1"/>
          <p:nvPr/>
        </p:nvSpPr>
        <p:spPr>
          <a:xfrm>
            <a:off x="5551714" y="5306035"/>
            <a:ext cx="6096000" cy="646331"/>
          </a:xfrm>
          <a:prstGeom prst="rect">
            <a:avLst/>
          </a:prstGeom>
          <a:noFill/>
        </p:spPr>
        <p:txBody>
          <a:bodyPr wrap="square">
            <a:spAutoFit/>
          </a:bodyPr>
          <a:lstStyle/>
          <a:p>
            <a:r>
              <a:rPr lang="zh-CN" altLang="en-US" b="1" dirty="0"/>
              <a:t>原理3: </a:t>
            </a:r>
            <a:r>
              <a:rPr lang="zh-CN" altLang="en-US" b="1" dirty="0">
                <a:solidFill>
                  <a:srgbClr val="00B0F0"/>
                </a:solidFill>
              </a:rPr>
              <a:t>神经递质调控</a:t>
            </a:r>
            <a:endParaRPr lang="en-US" altLang="zh-CN" b="1" dirty="0">
              <a:solidFill>
                <a:srgbClr val="00B0F0"/>
              </a:solidFill>
            </a:endParaRPr>
          </a:p>
          <a:p>
            <a:r>
              <a:rPr lang="zh-CN" altLang="en-US" b="1" dirty="0"/>
              <a:t>人的共情能力，避免大脑产生幻觉，精神分裂等疾病</a:t>
            </a:r>
          </a:p>
        </p:txBody>
      </p:sp>
      <p:sp>
        <p:nvSpPr>
          <p:cNvPr id="21" name="文本框 20">
            <a:extLst>
              <a:ext uri="{FF2B5EF4-FFF2-40B4-BE49-F238E27FC236}">
                <a16:creationId xmlns:a16="http://schemas.microsoft.com/office/drawing/2014/main" id="{22819845-E4B4-8AB9-1162-AC0268952F63}"/>
              </a:ext>
            </a:extLst>
          </p:cNvPr>
          <p:cNvSpPr txBox="1"/>
          <p:nvPr/>
        </p:nvSpPr>
        <p:spPr>
          <a:xfrm>
            <a:off x="287858" y="4820335"/>
            <a:ext cx="3658214" cy="1477328"/>
          </a:xfrm>
          <a:prstGeom prst="rect">
            <a:avLst/>
          </a:prstGeom>
          <a:noFill/>
        </p:spPr>
        <p:txBody>
          <a:bodyPr wrap="square">
            <a:spAutoFit/>
          </a:bodyPr>
          <a:lstStyle/>
          <a:p>
            <a:r>
              <a:rPr lang="zh-CN" altLang="en-US" b="1" dirty="0"/>
              <a:t>终极愿景:</a:t>
            </a:r>
            <a:endParaRPr lang="en-US" altLang="zh-CN" b="1" dirty="0"/>
          </a:p>
          <a:p>
            <a:pPr marL="285750" indent="-285750">
              <a:buFont typeface="Arial" panose="020B0604020202020204" pitchFamily="34" charset="0"/>
              <a:buChar char="•"/>
            </a:pPr>
            <a:r>
              <a:rPr lang="zh-CN" altLang="en-US" b="1" dirty="0"/>
              <a:t>从大脑的三大原理(scaling law，树突计算，神经调控)出发，模拟人类的意识，建立真正接近人脑的智能。</a:t>
            </a:r>
          </a:p>
        </p:txBody>
      </p:sp>
    </p:spTree>
    <p:extLst>
      <p:ext uri="{BB962C8B-B14F-4D97-AF65-F5344CB8AC3E}">
        <p14:creationId xmlns:p14="http://schemas.microsoft.com/office/powerpoint/2010/main" val="3013759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BDEFFE3-0CC9-C564-6A08-7F26D1481009}"/>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CB7FCEE4-EE26-2242-87A1-E1D473A6CB38}"/>
              </a:ext>
            </a:extLst>
          </p:cNvPr>
          <p:cNvSpPr txBox="1"/>
          <p:nvPr/>
        </p:nvSpPr>
        <p:spPr>
          <a:xfrm>
            <a:off x="429372" y="229682"/>
            <a:ext cx="9468684" cy="584775"/>
          </a:xfrm>
          <a:prstGeom prst="rect">
            <a:avLst/>
          </a:prstGeom>
          <a:noFill/>
        </p:spPr>
        <p:txBody>
          <a:bodyPr wrap="square" rtlCol="0">
            <a:spAutoFit/>
          </a:bodyPr>
          <a:lstStyle/>
          <a:p>
            <a:r>
              <a:rPr lang="en-US" altLang="zh-CN" sz="3200" b="1" dirty="0"/>
              <a:t>Roadmap to simulate human's consciousness ?</a:t>
            </a:r>
            <a:endParaRPr lang="zh-CN" altLang="en-US" sz="3200" b="1" dirty="0">
              <a:solidFill>
                <a:srgbClr val="FF0000"/>
              </a:solidFill>
            </a:endParaRPr>
          </a:p>
        </p:txBody>
      </p:sp>
      <p:pic>
        <p:nvPicPr>
          <p:cNvPr id="7" name="图片 6">
            <a:extLst>
              <a:ext uri="{FF2B5EF4-FFF2-40B4-BE49-F238E27FC236}">
                <a16:creationId xmlns:a16="http://schemas.microsoft.com/office/drawing/2014/main" id="{9751AD27-B1D9-9AE2-8577-40266AED5ECB}"/>
              </a:ext>
            </a:extLst>
          </p:cNvPr>
          <p:cNvPicPr>
            <a:picLocks noChangeAspect="1"/>
          </p:cNvPicPr>
          <p:nvPr/>
        </p:nvPicPr>
        <p:blipFill>
          <a:blip r:embed="rId3"/>
          <a:stretch>
            <a:fillRect/>
          </a:stretch>
        </p:blipFill>
        <p:spPr>
          <a:xfrm>
            <a:off x="9002888" y="2295015"/>
            <a:ext cx="2651630" cy="2692514"/>
          </a:xfrm>
          <a:prstGeom prst="rect">
            <a:avLst/>
          </a:prstGeom>
        </p:spPr>
      </p:pic>
      <p:pic>
        <p:nvPicPr>
          <p:cNvPr id="8" name="图片 7">
            <a:extLst>
              <a:ext uri="{FF2B5EF4-FFF2-40B4-BE49-F238E27FC236}">
                <a16:creationId xmlns:a16="http://schemas.microsoft.com/office/drawing/2014/main" id="{D192C500-F964-4C98-200C-B41AA27B96F3}"/>
              </a:ext>
            </a:extLst>
          </p:cNvPr>
          <p:cNvPicPr>
            <a:picLocks noChangeAspect="1"/>
          </p:cNvPicPr>
          <p:nvPr/>
        </p:nvPicPr>
        <p:blipFill>
          <a:blip r:embed="rId4"/>
          <a:stretch>
            <a:fillRect/>
          </a:stretch>
        </p:blipFill>
        <p:spPr>
          <a:xfrm>
            <a:off x="3946071" y="2194832"/>
            <a:ext cx="3414713" cy="2990850"/>
          </a:xfrm>
          <a:prstGeom prst="rect">
            <a:avLst/>
          </a:prstGeom>
        </p:spPr>
      </p:pic>
      <p:sp>
        <p:nvSpPr>
          <p:cNvPr id="9" name="文本框 8">
            <a:extLst>
              <a:ext uri="{FF2B5EF4-FFF2-40B4-BE49-F238E27FC236}">
                <a16:creationId xmlns:a16="http://schemas.microsoft.com/office/drawing/2014/main" id="{3324BBC6-5C04-EB60-A66D-85E66C4D3080}"/>
              </a:ext>
            </a:extLst>
          </p:cNvPr>
          <p:cNvSpPr txBox="1"/>
          <p:nvPr/>
        </p:nvSpPr>
        <p:spPr>
          <a:xfrm>
            <a:off x="429372" y="2129517"/>
            <a:ext cx="1404872" cy="461665"/>
          </a:xfrm>
          <a:prstGeom prst="rect">
            <a:avLst/>
          </a:prstGeom>
          <a:noFill/>
          <a:ln w="12700">
            <a:noFill/>
          </a:ln>
        </p:spPr>
        <p:txBody>
          <a:bodyPr wrap="square" rtlCol="0">
            <a:spAutoFit/>
          </a:bodyPr>
          <a:lstStyle/>
          <a:p>
            <a:pPr algn="ctr"/>
            <a:r>
              <a:rPr lang="zh-CN" altLang="en-US" sz="2400" b="1" dirty="0"/>
              <a:t>工具</a:t>
            </a:r>
          </a:p>
        </p:txBody>
      </p:sp>
      <p:sp>
        <p:nvSpPr>
          <p:cNvPr id="10" name="矩形: 圆角 9">
            <a:extLst>
              <a:ext uri="{FF2B5EF4-FFF2-40B4-BE49-F238E27FC236}">
                <a16:creationId xmlns:a16="http://schemas.microsoft.com/office/drawing/2014/main" id="{2F7662A4-0309-84C8-EB5D-B38A8F1EFB92}"/>
              </a:ext>
            </a:extLst>
          </p:cNvPr>
          <p:cNvSpPr/>
          <p:nvPr/>
        </p:nvSpPr>
        <p:spPr>
          <a:xfrm>
            <a:off x="429372" y="2129517"/>
            <a:ext cx="1486514" cy="461665"/>
          </a:xfrm>
          <a:prstGeom prst="round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F67EBA6-8DAC-6548-A9C4-E9520DEAEDAF}"/>
              </a:ext>
            </a:extLst>
          </p:cNvPr>
          <p:cNvSpPr txBox="1"/>
          <p:nvPr/>
        </p:nvSpPr>
        <p:spPr>
          <a:xfrm>
            <a:off x="429372" y="3596977"/>
            <a:ext cx="1404872" cy="461665"/>
          </a:xfrm>
          <a:prstGeom prst="rect">
            <a:avLst/>
          </a:prstGeom>
          <a:noFill/>
          <a:ln w="12700">
            <a:noFill/>
          </a:ln>
        </p:spPr>
        <p:txBody>
          <a:bodyPr wrap="square" rtlCol="0">
            <a:spAutoFit/>
          </a:bodyPr>
          <a:lstStyle/>
          <a:p>
            <a:pPr algn="ctr"/>
            <a:r>
              <a:rPr lang="zh-CN" altLang="en-US" sz="2400" b="1" dirty="0"/>
              <a:t>算法</a:t>
            </a:r>
          </a:p>
        </p:txBody>
      </p:sp>
      <p:sp>
        <p:nvSpPr>
          <p:cNvPr id="12" name="矩形: 圆角 11">
            <a:extLst>
              <a:ext uri="{FF2B5EF4-FFF2-40B4-BE49-F238E27FC236}">
                <a16:creationId xmlns:a16="http://schemas.microsoft.com/office/drawing/2014/main" id="{D9572A07-3CDD-7718-144D-4253B527DF07}"/>
              </a:ext>
            </a:extLst>
          </p:cNvPr>
          <p:cNvSpPr/>
          <p:nvPr/>
        </p:nvSpPr>
        <p:spPr>
          <a:xfrm>
            <a:off x="429372" y="3596977"/>
            <a:ext cx="1486514" cy="461665"/>
          </a:xfrm>
          <a:prstGeom prst="round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055A06A3-DBC2-75E8-9E9A-8C3C6578768E}"/>
              </a:ext>
            </a:extLst>
          </p:cNvPr>
          <p:cNvSpPr txBox="1"/>
          <p:nvPr/>
        </p:nvSpPr>
        <p:spPr>
          <a:xfrm>
            <a:off x="429372" y="5041445"/>
            <a:ext cx="1404872" cy="461665"/>
          </a:xfrm>
          <a:prstGeom prst="rect">
            <a:avLst/>
          </a:prstGeom>
          <a:noFill/>
          <a:ln w="12700">
            <a:noFill/>
          </a:ln>
        </p:spPr>
        <p:txBody>
          <a:bodyPr wrap="square" rtlCol="0">
            <a:spAutoFit/>
          </a:bodyPr>
          <a:lstStyle/>
          <a:p>
            <a:pPr algn="ctr"/>
            <a:r>
              <a:rPr lang="zh-CN" altLang="en-US" sz="2400" b="1" dirty="0"/>
              <a:t>理论</a:t>
            </a:r>
          </a:p>
        </p:txBody>
      </p:sp>
      <p:sp>
        <p:nvSpPr>
          <p:cNvPr id="14" name="矩形: 圆角 13">
            <a:extLst>
              <a:ext uri="{FF2B5EF4-FFF2-40B4-BE49-F238E27FC236}">
                <a16:creationId xmlns:a16="http://schemas.microsoft.com/office/drawing/2014/main" id="{FC40B175-846A-20D1-939E-23DDA55B1BD1}"/>
              </a:ext>
            </a:extLst>
          </p:cNvPr>
          <p:cNvSpPr/>
          <p:nvPr/>
        </p:nvSpPr>
        <p:spPr>
          <a:xfrm>
            <a:off x="429372" y="5041445"/>
            <a:ext cx="1486514" cy="461665"/>
          </a:xfrm>
          <a:prstGeom prst="round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C16435F4-9B7C-61F5-9666-A75364F0A9A6}"/>
              </a:ext>
            </a:extLst>
          </p:cNvPr>
          <p:cNvSpPr txBox="1"/>
          <p:nvPr/>
        </p:nvSpPr>
        <p:spPr>
          <a:xfrm>
            <a:off x="342900" y="2689162"/>
            <a:ext cx="2460171" cy="307777"/>
          </a:xfrm>
          <a:prstGeom prst="rect">
            <a:avLst/>
          </a:prstGeom>
          <a:noFill/>
        </p:spPr>
        <p:txBody>
          <a:bodyPr wrap="square">
            <a:spAutoFit/>
          </a:bodyPr>
          <a:lstStyle/>
          <a:p>
            <a:r>
              <a:rPr lang="zh-CN" altLang="en-US" sz="1400" dirty="0"/>
              <a:t>Q: 如何能高效的去模拟大脑?</a:t>
            </a:r>
          </a:p>
        </p:txBody>
      </p:sp>
      <p:sp>
        <p:nvSpPr>
          <p:cNvPr id="18" name="文本框 17">
            <a:extLst>
              <a:ext uri="{FF2B5EF4-FFF2-40B4-BE49-F238E27FC236}">
                <a16:creationId xmlns:a16="http://schemas.microsoft.com/office/drawing/2014/main" id="{D0C4F134-DCF8-4A10-52EF-70B24AFE7E90}"/>
              </a:ext>
            </a:extLst>
          </p:cNvPr>
          <p:cNvSpPr txBox="1"/>
          <p:nvPr/>
        </p:nvSpPr>
        <p:spPr>
          <a:xfrm>
            <a:off x="283028" y="4158110"/>
            <a:ext cx="2873829" cy="307777"/>
          </a:xfrm>
          <a:prstGeom prst="rect">
            <a:avLst/>
          </a:prstGeom>
          <a:noFill/>
        </p:spPr>
        <p:txBody>
          <a:bodyPr wrap="square">
            <a:spAutoFit/>
          </a:bodyPr>
          <a:lstStyle/>
          <a:p>
            <a:r>
              <a:rPr lang="zh-CN" altLang="en-US" sz="1400" dirty="0"/>
              <a:t>Q: 如何能高效的去优化大脑模型?</a:t>
            </a:r>
          </a:p>
        </p:txBody>
      </p:sp>
      <p:sp>
        <p:nvSpPr>
          <p:cNvPr id="20" name="文本框 19">
            <a:extLst>
              <a:ext uri="{FF2B5EF4-FFF2-40B4-BE49-F238E27FC236}">
                <a16:creationId xmlns:a16="http://schemas.microsoft.com/office/drawing/2014/main" id="{FC441759-D4AC-28FE-930B-81A8F615436A}"/>
              </a:ext>
            </a:extLst>
          </p:cNvPr>
          <p:cNvSpPr txBox="1"/>
          <p:nvPr/>
        </p:nvSpPr>
        <p:spPr>
          <a:xfrm>
            <a:off x="283028" y="5627058"/>
            <a:ext cx="3477986" cy="307777"/>
          </a:xfrm>
          <a:prstGeom prst="rect">
            <a:avLst/>
          </a:prstGeom>
          <a:noFill/>
        </p:spPr>
        <p:txBody>
          <a:bodyPr wrap="square">
            <a:spAutoFit/>
          </a:bodyPr>
          <a:lstStyle/>
          <a:p>
            <a:r>
              <a:rPr lang="zh-CN" altLang="en-US" sz="1400" dirty="0"/>
              <a:t>Q: 如何让复杂的动力学系统数学上可解析?</a:t>
            </a:r>
          </a:p>
        </p:txBody>
      </p:sp>
      <p:sp>
        <p:nvSpPr>
          <p:cNvPr id="21" name="箭头: 右 20">
            <a:extLst>
              <a:ext uri="{FF2B5EF4-FFF2-40B4-BE49-F238E27FC236}">
                <a16:creationId xmlns:a16="http://schemas.microsoft.com/office/drawing/2014/main" id="{8B7CBB25-2C0E-39CE-45B3-40906C3FECF5}"/>
              </a:ext>
            </a:extLst>
          </p:cNvPr>
          <p:cNvSpPr/>
          <p:nvPr/>
        </p:nvSpPr>
        <p:spPr>
          <a:xfrm>
            <a:off x="2752685" y="3757492"/>
            <a:ext cx="957943" cy="391886"/>
          </a:xfrm>
          <a:prstGeom prst="right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a:extLst>
              <a:ext uri="{FF2B5EF4-FFF2-40B4-BE49-F238E27FC236}">
                <a16:creationId xmlns:a16="http://schemas.microsoft.com/office/drawing/2014/main" id="{5CD9BCBE-8126-A44F-001B-AB2A662595B0}"/>
              </a:ext>
            </a:extLst>
          </p:cNvPr>
          <p:cNvSpPr/>
          <p:nvPr/>
        </p:nvSpPr>
        <p:spPr>
          <a:xfrm rot="20673847">
            <a:off x="2752686" y="4850529"/>
            <a:ext cx="957943" cy="391886"/>
          </a:xfrm>
          <a:prstGeom prst="right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右 22">
            <a:extLst>
              <a:ext uri="{FF2B5EF4-FFF2-40B4-BE49-F238E27FC236}">
                <a16:creationId xmlns:a16="http://schemas.microsoft.com/office/drawing/2014/main" id="{2910CCD7-E35E-A9A8-3A4E-4353FB8D8484}"/>
              </a:ext>
            </a:extLst>
          </p:cNvPr>
          <p:cNvSpPr/>
          <p:nvPr/>
        </p:nvSpPr>
        <p:spPr>
          <a:xfrm rot="1233212">
            <a:off x="2814978" y="2567925"/>
            <a:ext cx="957943" cy="391886"/>
          </a:xfrm>
          <a:prstGeom prst="right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右 23">
            <a:extLst>
              <a:ext uri="{FF2B5EF4-FFF2-40B4-BE49-F238E27FC236}">
                <a16:creationId xmlns:a16="http://schemas.microsoft.com/office/drawing/2014/main" id="{B78F9B4C-660A-2AE4-5155-E19D6BEDA47E}"/>
              </a:ext>
            </a:extLst>
          </p:cNvPr>
          <p:cNvSpPr/>
          <p:nvPr/>
        </p:nvSpPr>
        <p:spPr>
          <a:xfrm>
            <a:off x="7643812" y="3631866"/>
            <a:ext cx="957943" cy="391886"/>
          </a:xfrm>
          <a:prstGeom prst="right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C7C651D2-DC7D-E7ED-20FC-D51F7F1638D1}"/>
              </a:ext>
            </a:extLst>
          </p:cNvPr>
          <p:cNvSpPr txBox="1"/>
          <p:nvPr/>
        </p:nvSpPr>
        <p:spPr>
          <a:xfrm>
            <a:off x="7508557" y="3075057"/>
            <a:ext cx="1404872" cy="707886"/>
          </a:xfrm>
          <a:prstGeom prst="rect">
            <a:avLst/>
          </a:prstGeom>
          <a:noFill/>
          <a:ln w="12700">
            <a:noFill/>
          </a:ln>
        </p:spPr>
        <p:txBody>
          <a:bodyPr wrap="square" rtlCol="0">
            <a:spAutoFit/>
          </a:bodyPr>
          <a:lstStyle/>
          <a:p>
            <a:pPr algn="ctr"/>
            <a:r>
              <a:rPr lang="zh-CN" altLang="en-US" sz="4000" b="1" dirty="0">
                <a:solidFill>
                  <a:srgbClr val="FF0000"/>
                </a:solidFill>
              </a:rPr>
              <a:t>？</a:t>
            </a:r>
          </a:p>
        </p:txBody>
      </p:sp>
    </p:spTree>
    <p:extLst>
      <p:ext uri="{BB962C8B-B14F-4D97-AF65-F5344CB8AC3E}">
        <p14:creationId xmlns:p14="http://schemas.microsoft.com/office/powerpoint/2010/main" val="125019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9468684" cy="584775"/>
          </a:xfrm>
          <a:prstGeom prst="rect">
            <a:avLst/>
          </a:prstGeom>
          <a:noFill/>
        </p:spPr>
        <p:txBody>
          <a:bodyPr wrap="square" rtlCol="0">
            <a:spAutoFit/>
          </a:bodyPr>
          <a:lstStyle/>
          <a:p>
            <a:r>
              <a:rPr lang="zh-CN" altLang="en-US" sz="3200" b="1" dirty="0"/>
              <a:t>当前生物物理精细大脑模拟的</a:t>
            </a:r>
            <a:r>
              <a:rPr lang="zh-CN" altLang="en-US" sz="3200" b="1" dirty="0">
                <a:solidFill>
                  <a:srgbClr val="FF0000"/>
                </a:solidFill>
              </a:rPr>
              <a:t>核心挑战</a:t>
            </a:r>
          </a:p>
        </p:txBody>
      </p:sp>
      <p:sp>
        <p:nvSpPr>
          <p:cNvPr id="7" name="文本框 6">
            <a:extLst>
              <a:ext uri="{FF2B5EF4-FFF2-40B4-BE49-F238E27FC236}">
                <a16:creationId xmlns:a16="http://schemas.microsoft.com/office/drawing/2014/main" id="{76B757F6-1BD8-6E13-696E-CA3CF85D6DA6}"/>
              </a:ext>
            </a:extLst>
          </p:cNvPr>
          <p:cNvSpPr txBox="1"/>
          <p:nvPr/>
        </p:nvSpPr>
        <p:spPr>
          <a:xfrm>
            <a:off x="6358844" y="3301621"/>
            <a:ext cx="5606143" cy="3139321"/>
          </a:xfrm>
          <a:prstGeom prst="rect">
            <a:avLst/>
          </a:prstGeom>
          <a:noFill/>
        </p:spPr>
        <p:txBody>
          <a:bodyPr wrap="square">
            <a:spAutoFit/>
          </a:bodyPr>
          <a:lstStyle/>
          <a:p>
            <a:r>
              <a:rPr lang="zh-CN" altLang="en-US" dirty="0"/>
              <a:t>与2006年之前深度学习的情况类似:</a:t>
            </a:r>
            <a:endParaRPr lang="en-US" altLang="zh-CN" dirty="0"/>
          </a:p>
          <a:p>
            <a:endParaRPr lang="en-US" altLang="zh-CN" dirty="0"/>
          </a:p>
          <a:p>
            <a:pPr marL="342900" indent="-342900">
              <a:buAutoNum type="arabicPeriod"/>
            </a:pPr>
            <a:r>
              <a:rPr lang="zh-CN" altLang="en-US" dirty="0"/>
              <a:t>主流计算平台</a:t>
            </a:r>
            <a:r>
              <a:rPr lang="zh-CN" altLang="en-US" b="1" dirty="0"/>
              <a:t>(NEURON)</a:t>
            </a:r>
            <a:r>
              <a:rPr lang="zh-CN" altLang="en-US" dirty="0"/>
              <a:t>的运行效率太低。</a:t>
            </a:r>
            <a:endParaRPr lang="en-US" altLang="zh-CN" dirty="0"/>
          </a:p>
          <a:p>
            <a:pPr marL="342900" indent="-342900">
              <a:buAutoNum type="arabicPeriod"/>
            </a:pPr>
            <a:endParaRPr lang="en-US" altLang="zh-CN" dirty="0"/>
          </a:p>
          <a:p>
            <a:pPr marL="342900" indent="-342900">
              <a:buAutoNum type="arabicPeriod"/>
            </a:pPr>
            <a:r>
              <a:rPr lang="zh-CN" altLang="en-US" dirty="0"/>
              <a:t>NEURON主要是一个基于</a:t>
            </a:r>
            <a:r>
              <a:rPr lang="zh-CN" altLang="en-US" b="1" dirty="0"/>
              <a:t>cpu</a:t>
            </a:r>
            <a:r>
              <a:rPr lang="zh-CN" altLang="en-US" dirty="0"/>
              <a:t>的平台，基于</a:t>
            </a:r>
            <a:r>
              <a:rPr lang="zh-CN" altLang="en-US" b="1" dirty="0"/>
              <a:t>gpu</a:t>
            </a:r>
            <a:r>
              <a:rPr lang="zh-CN" altLang="en-US" dirty="0"/>
              <a:t>的计算平台(CoreNERUON和Arbor)正在欧盟人脑项目(HBP)和瑞士超级计算中心开发。</a:t>
            </a:r>
            <a:endParaRPr lang="en-US" altLang="zh-CN" dirty="0"/>
          </a:p>
          <a:p>
            <a:pPr marL="342900" indent="-342900">
              <a:buAutoNum type="arabicPeriod"/>
            </a:pPr>
            <a:endParaRPr lang="en-US" altLang="zh-CN" dirty="0"/>
          </a:p>
          <a:p>
            <a:pPr marL="342900" indent="-342900">
              <a:buAutoNum type="arabicPeriod"/>
            </a:pPr>
            <a:r>
              <a:rPr lang="zh-CN" altLang="en-US" dirty="0"/>
              <a:t>缺乏有效的调优工具/工具链。</a:t>
            </a:r>
            <a:endParaRPr lang="en-US" altLang="zh-CN" dirty="0"/>
          </a:p>
          <a:p>
            <a:pPr marL="342900" indent="-342900">
              <a:buAutoNum type="arabicPeriod"/>
            </a:pPr>
            <a:endParaRPr lang="en-US" altLang="zh-CN" dirty="0"/>
          </a:p>
          <a:p>
            <a:pPr marL="342900" indent="-342900">
              <a:buAutoNum type="arabicPeriod"/>
            </a:pPr>
            <a:r>
              <a:rPr lang="zh-CN" altLang="en-US" dirty="0"/>
              <a:t>缺乏新的超级计算系统和专门的芯片设计。</a:t>
            </a:r>
          </a:p>
        </p:txBody>
      </p:sp>
      <p:sp>
        <p:nvSpPr>
          <p:cNvPr id="9" name="文本框 8">
            <a:extLst>
              <a:ext uri="{FF2B5EF4-FFF2-40B4-BE49-F238E27FC236}">
                <a16:creationId xmlns:a16="http://schemas.microsoft.com/office/drawing/2014/main" id="{DA656C85-02F6-D173-F01F-F97E208722D8}"/>
              </a:ext>
            </a:extLst>
          </p:cNvPr>
          <p:cNvSpPr txBox="1"/>
          <p:nvPr/>
        </p:nvSpPr>
        <p:spPr>
          <a:xfrm>
            <a:off x="97358" y="6278419"/>
            <a:ext cx="2803071" cy="523220"/>
          </a:xfrm>
          <a:prstGeom prst="rect">
            <a:avLst/>
          </a:prstGeom>
          <a:noFill/>
        </p:spPr>
        <p:txBody>
          <a:bodyPr wrap="square">
            <a:spAutoFit/>
          </a:bodyPr>
          <a:lstStyle/>
          <a:p>
            <a:r>
              <a:rPr lang="zh-CN" altLang="en-US" sz="1400" dirty="0"/>
              <a:t>Markram, et, al., Cell, 2015</a:t>
            </a:r>
            <a:endParaRPr lang="en-US" altLang="zh-CN" sz="1400" dirty="0"/>
          </a:p>
          <a:p>
            <a:r>
              <a:rPr lang="zh-CN" altLang="en-US" sz="1400" dirty="0"/>
              <a:t>Billeh, et.al., Neuron, 2020</a:t>
            </a:r>
          </a:p>
        </p:txBody>
      </p:sp>
      <p:sp>
        <p:nvSpPr>
          <p:cNvPr id="12" name="矩形: 圆角 11">
            <a:extLst>
              <a:ext uri="{FF2B5EF4-FFF2-40B4-BE49-F238E27FC236}">
                <a16:creationId xmlns:a16="http://schemas.microsoft.com/office/drawing/2014/main" id="{0CD62DC2-4AA3-D9CB-D467-782F403F7751}"/>
              </a:ext>
            </a:extLst>
          </p:cNvPr>
          <p:cNvSpPr/>
          <p:nvPr/>
        </p:nvSpPr>
        <p:spPr>
          <a:xfrm>
            <a:off x="522514" y="1145375"/>
            <a:ext cx="2574471" cy="4041668"/>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663236F6-8854-B479-1061-8AD68DF6D877}"/>
              </a:ext>
            </a:extLst>
          </p:cNvPr>
          <p:cNvSpPr/>
          <p:nvPr/>
        </p:nvSpPr>
        <p:spPr>
          <a:xfrm>
            <a:off x="2269671" y="5995150"/>
            <a:ext cx="1899553" cy="376654"/>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630BB4CE-C103-A02A-7031-4C044339838A}"/>
              </a:ext>
            </a:extLst>
          </p:cNvPr>
          <p:cNvSpPr/>
          <p:nvPr/>
        </p:nvSpPr>
        <p:spPr>
          <a:xfrm>
            <a:off x="3317421" y="1145375"/>
            <a:ext cx="2574471" cy="4041668"/>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23C5EF9F-23A2-F3FD-5F07-B4E252067760}"/>
              </a:ext>
            </a:extLst>
          </p:cNvPr>
          <p:cNvSpPr/>
          <p:nvPr/>
        </p:nvSpPr>
        <p:spPr>
          <a:xfrm>
            <a:off x="1593394" y="5450271"/>
            <a:ext cx="3252108" cy="376654"/>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37C62187-5485-492C-6C13-073E5A5B51EE}"/>
              </a:ext>
            </a:extLst>
          </p:cNvPr>
          <p:cNvSpPr txBox="1"/>
          <p:nvPr/>
        </p:nvSpPr>
        <p:spPr>
          <a:xfrm>
            <a:off x="2900429" y="6002472"/>
            <a:ext cx="729957" cy="369332"/>
          </a:xfrm>
          <a:prstGeom prst="rect">
            <a:avLst/>
          </a:prstGeom>
          <a:noFill/>
        </p:spPr>
        <p:txBody>
          <a:bodyPr wrap="square" rtlCol="0">
            <a:spAutoFit/>
          </a:bodyPr>
          <a:lstStyle/>
          <a:p>
            <a:r>
              <a:rPr lang="en-US" altLang="zh-CN" dirty="0"/>
              <a:t>CPU</a:t>
            </a:r>
            <a:endParaRPr lang="zh-CN" altLang="en-US" dirty="0"/>
          </a:p>
        </p:txBody>
      </p:sp>
      <p:sp>
        <p:nvSpPr>
          <p:cNvPr id="21" name="文本框 20">
            <a:extLst>
              <a:ext uri="{FF2B5EF4-FFF2-40B4-BE49-F238E27FC236}">
                <a16:creationId xmlns:a16="http://schemas.microsoft.com/office/drawing/2014/main" id="{906EFEB2-0D3C-4C01-5179-7B77BDAC6279}"/>
              </a:ext>
            </a:extLst>
          </p:cNvPr>
          <p:cNvSpPr txBox="1"/>
          <p:nvPr/>
        </p:nvSpPr>
        <p:spPr>
          <a:xfrm>
            <a:off x="2166254" y="5453932"/>
            <a:ext cx="2106386" cy="369332"/>
          </a:xfrm>
          <a:prstGeom prst="rect">
            <a:avLst/>
          </a:prstGeom>
          <a:noFill/>
        </p:spPr>
        <p:txBody>
          <a:bodyPr wrap="square">
            <a:spAutoFit/>
          </a:bodyPr>
          <a:lstStyle/>
          <a:p>
            <a:r>
              <a:rPr lang="zh-CN" altLang="en-US" dirty="0"/>
              <a:t>NEURON simulator</a:t>
            </a:r>
          </a:p>
        </p:txBody>
      </p:sp>
      <p:sp>
        <p:nvSpPr>
          <p:cNvPr id="23" name="文本框 22">
            <a:extLst>
              <a:ext uri="{FF2B5EF4-FFF2-40B4-BE49-F238E27FC236}">
                <a16:creationId xmlns:a16="http://schemas.microsoft.com/office/drawing/2014/main" id="{792A1227-74E6-8D5D-B9FF-72A26CFA6B49}"/>
              </a:ext>
            </a:extLst>
          </p:cNvPr>
          <p:cNvSpPr txBox="1"/>
          <p:nvPr/>
        </p:nvSpPr>
        <p:spPr>
          <a:xfrm>
            <a:off x="604155" y="4629553"/>
            <a:ext cx="2492830" cy="523220"/>
          </a:xfrm>
          <a:prstGeom prst="rect">
            <a:avLst/>
          </a:prstGeom>
          <a:noFill/>
        </p:spPr>
        <p:txBody>
          <a:bodyPr wrap="square">
            <a:spAutoFit/>
          </a:bodyPr>
          <a:lstStyle/>
          <a:p>
            <a:pPr marL="285750" indent="-285750">
              <a:buFont typeface="Arial" panose="020B0604020202020204" pitchFamily="34" charset="0"/>
              <a:buChar char="•"/>
            </a:pPr>
            <a:r>
              <a:rPr lang="zh-CN" altLang="en-US" sz="1400" b="1" dirty="0"/>
              <a:t>大鼠体感觉皮层</a:t>
            </a:r>
            <a:endParaRPr lang="en-US" altLang="zh-CN" sz="1400" b="1" dirty="0"/>
          </a:p>
          <a:p>
            <a:pPr marL="285750" indent="-285750">
              <a:buFont typeface="Arial" panose="020B0604020202020204" pitchFamily="34" charset="0"/>
              <a:buChar char="•"/>
            </a:pPr>
            <a:r>
              <a:rPr lang="zh-CN" altLang="en-US" sz="1400" b="1" dirty="0"/>
              <a:t>~ 31，000个真实神经元</a:t>
            </a:r>
          </a:p>
        </p:txBody>
      </p:sp>
      <p:sp>
        <p:nvSpPr>
          <p:cNvPr id="25" name="文本框 24">
            <a:extLst>
              <a:ext uri="{FF2B5EF4-FFF2-40B4-BE49-F238E27FC236}">
                <a16:creationId xmlns:a16="http://schemas.microsoft.com/office/drawing/2014/main" id="{60065C17-D6B0-A73B-74A7-AE7A1CB49CFF}"/>
              </a:ext>
            </a:extLst>
          </p:cNvPr>
          <p:cNvSpPr txBox="1"/>
          <p:nvPr/>
        </p:nvSpPr>
        <p:spPr>
          <a:xfrm>
            <a:off x="3437164" y="4629553"/>
            <a:ext cx="2574471" cy="523220"/>
          </a:xfrm>
          <a:prstGeom prst="rect">
            <a:avLst/>
          </a:prstGeom>
          <a:noFill/>
        </p:spPr>
        <p:txBody>
          <a:bodyPr wrap="square">
            <a:spAutoFit/>
          </a:bodyPr>
          <a:lstStyle/>
          <a:p>
            <a:pPr marL="285750" indent="-285750">
              <a:buFont typeface="Arial" panose="020B0604020202020204" pitchFamily="34" charset="0"/>
              <a:buChar char="•"/>
            </a:pPr>
            <a:r>
              <a:rPr lang="zh-CN" altLang="en-US" sz="1400" b="1" dirty="0"/>
              <a:t>小鼠初级视觉皮层</a:t>
            </a:r>
            <a:endParaRPr lang="en-US" altLang="zh-CN" sz="1400" b="1" dirty="0"/>
          </a:p>
          <a:p>
            <a:pPr marL="285750" indent="-285750">
              <a:buFont typeface="Arial" panose="020B0604020202020204" pitchFamily="34" charset="0"/>
              <a:buChar char="•"/>
            </a:pPr>
            <a:r>
              <a:rPr lang="zh-CN" altLang="en-US" sz="1400" b="1" dirty="0"/>
              <a:t>~23</a:t>
            </a:r>
            <a:r>
              <a:rPr lang="en-US" altLang="zh-CN" sz="1400" b="1" dirty="0"/>
              <a:t>0,000</a:t>
            </a:r>
            <a:r>
              <a:rPr lang="zh-CN" altLang="en-US" sz="1400" b="1" dirty="0"/>
              <a:t>个真实神经元</a:t>
            </a:r>
          </a:p>
        </p:txBody>
      </p:sp>
      <p:sp>
        <p:nvSpPr>
          <p:cNvPr id="27" name="文本框 26">
            <a:extLst>
              <a:ext uri="{FF2B5EF4-FFF2-40B4-BE49-F238E27FC236}">
                <a16:creationId xmlns:a16="http://schemas.microsoft.com/office/drawing/2014/main" id="{0F53D966-50A8-0E64-CDE4-91F000705E44}"/>
              </a:ext>
            </a:extLst>
          </p:cNvPr>
          <p:cNvSpPr txBox="1"/>
          <p:nvPr/>
        </p:nvSpPr>
        <p:spPr>
          <a:xfrm>
            <a:off x="812927" y="1154126"/>
            <a:ext cx="1993643" cy="584775"/>
          </a:xfrm>
          <a:prstGeom prst="rect">
            <a:avLst/>
          </a:prstGeom>
          <a:noFill/>
        </p:spPr>
        <p:txBody>
          <a:bodyPr wrap="square">
            <a:spAutoFit/>
          </a:bodyPr>
          <a:lstStyle/>
          <a:p>
            <a:pPr algn="ctr"/>
            <a:r>
              <a:rPr lang="zh-CN" altLang="en-US" sz="1600" b="1" dirty="0"/>
              <a:t>Blue Brain Project</a:t>
            </a:r>
            <a:endParaRPr lang="en-US" altLang="zh-CN" sz="1600" b="1" dirty="0"/>
          </a:p>
          <a:p>
            <a:pPr algn="ctr"/>
            <a:r>
              <a:rPr lang="zh-CN" altLang="en-US" sz="1600" b="1" dirty="0"/>
              <a:t>2015</a:t>
            </a:r>
          </a:p>
        </p:txBody>
      </p:sp>
      <p:sp>
        <p:nvSpPr>
          <p:cNvPr id="28" name="文本框 27">
            <a:extLst>
              <a:ext uri="{FF2B5EF4-FFF2-40B4-BE49-F238E27FC236}">
                <a16:creationId xmlns:a16="http://schemas.microsoft.com/office/drawing/2014/main" id="{E07B17A5-C0DF-895C-A995-EB69969EDEEE}"/>
              </a:ext>
            </a:extLst>
          </p:cNvPr>
          <p:cNvSpPr txBox="1"/>
          <p:nvPr/>
        </p:nvSpPr>
        <p:spPr>
          <a:xfrm>
            <a:off x="3607834" y="1155235"/>
            <a:ext cx="1993643" cy="584775"/>
          </a:xfrm>
          <a:prstGeom prst="rect">
            <a:avLst/>
          </a:prstGeom>
          <a:noFill/>
        </p:spPr>
        <p:txBody>
          <a:bodyPr wrap="square">
            <a:spAutoFit/>
          </a:bodyPr>
          <a:lstStyle/>
          <a:p>
            <a:pPr algn="ctr"/>
            <a:r>
              <a:rPr lang="en-US" altLang="zh-CN" sz="1600" b="1" dirty="0"/>
              <a:t>Allen Institute</a:t>
            </a:r>
          </a:p>
          <a:p>
            <a:pPr algn="ctr"/>
            <a:r>
              <a:rPr lang="zh-CN" altLang="en-US" sz="1600" b="1" dirty="0"/>
              <a:t>20</a:t>
            </a:r>
            <a:r>
              <a:rPr lang="en-US" altLang="zh-CN" sz="1600" b="1" dirty="0"/>
              <a:t>20</a:t>
            </a:r>
            <a:endParaRPr lang="zh-CN" altLang="en-US" sz="1600" b="1" dirty="0"/>
          </a:p>
        </p:txBody>
      </p:sp>
      <p:pic>
        <p:nvPicPr>
          <p:cNvPr id="30" name="图片 29">
            <a:extLst>
              <a:ext uri="{FF2B5EF4-FFF2-40B4-BE49-F238E27FC236}">
                <a16:creationId xmlns:a16="http://schemas.microsoft.com/office/drawing/2014/main" id="{15B1A380-735E-6AD8-4AF9-616118A9BF10}"/>
              </a:ext>
            </a:extLst>
          </p:cNvPr>
          <p:cNvPicPr>
            <a:picLocks noChangeAspect="1"/>
          </p:cNvPicPr>
          <p:nvPr/>
        </p:nvPicPr>
        <p:blipFill>
          <a:blip r:embed="rId3"/>
          <a:stretch>
            <a:fillRect/>
          </a:stretch>
        </p:blipFill>
        <p:spPr>
          <a:xfrm>
            <a:off x="1874048" y="1738901"/>
            <a:ext cx="932522" cy="2880000"/>
          </a:xfrm>
          <a:prstGeom prst="rect">
            <a:avLst/>
          </a:prstGeom>
        </p:spPr>
      </p:pic>
      <p:pic>
        <p:nvPicPr>
          <p:cNvPr id="32" name="图片 31">
            <a:extLst>
              <a:ext uri="{FF2B5EF4-FFF2-40B4-BE49-F238E27FC236}">
                <a16:creationId xmlns:a16="http://schemas.microsoft.com/office/drawing/2014/main" id="{0F432232-9B2A-0BE4-7FE8-3029CD8DAD37}"/>
              </a:ext>
            </a:extLst>
          </p:cNvPr>
          <p:cNvPicPr>
            <a:picLocks noChangeAspect="1"/>
          </p:cNvPicPr>
          <p:nvPr/>
        </p:nvPicPr>
        <p:blipFill>
          <a:blip r:embed="rId4"/>
          <a:stretch>
            <a:fillRect/>
          </a:stretch>
        </p:blipFill>
        <p:spPr>
          <a:xfrm>
            <a:off x="774275" y="1738901"/>
            <a:ext cx="994242" cy="2880000"/>
          </a:xfrm>
          <a:prstGeom prst="rect">
            <a:avLst/>
          </a:prstGeom>
        </p:spPr>
      </p:pic>
      <p:pic>
        <p:nvPicPr>
          <p:cNvPr id="35" name="图片 34">
            <a:extLst>
              <a:ext uri="{FF2B5EF4-FFF2-40B4-BE49-F238E27FC236}">
                <a16:creationId xmlns:a16="http://schemas.microsoft.com/office/drawing/2014/main" id="{3FFFE9F5-EC13-E1AF-4156-973372587AEB}"/>
              </a:ext>
            </a:extLst>
          </p:cNvPr>
          <p:cNvPicPr>
            <a:picLocks noChangeAspect="1"/>
          </p:cNvPicPr>
          <p:nvPr/>
        </p:nvPicPr>
        <p:blipFill>
          <a:blip r:embed="rId5"/>
          <a:stretch>
            <a:fillRect/>
          </a:stretch>
        </p:blipFill>
        <p:spPr>
          <a:xfrm>
            <a:off x="3524251" y="1747332"/>
            <a:ext cx="2193869" cy="2880000"/>
          </a:xfrm>
          <a:prstGeom prst="rect">
            <a:avLst/>
          </a:prstGeom>
        </p:spPr>
      </p:pic>
      <p:pic>
        <p:nvPicPr>
          <p:cNvPr id="2" name="图片 1">
            <a:extLst>
              <a:ext uri="{FF2B5EF4-FFF2-40B4-BE49-F238E27FC236}">
                <a16:creationId xmlns:a16="http://schemas.microsoft.com/office/drawing/2014/main" id="{5A71D82C-EB71-F03F-A704-3FC3ABC63884}"/>
              </a:ext>
            </a:extLst>
          </p:cNvPr>
          <p:cNvPicPr>
            <a:picLocks noChangeAspect="1"/>
          </p:cNvPicPr>
          <p:nvPr/>
        </p:nvPicPr>
        <p:blipFill rotWithShape="1">
          <a:blip r:embed="rId6"/>
          <a:srcRect r="47110"/>
          <a:stretch/>
        </p:blipFill>
        <p:spPr>
          <a:xfrm>
            <a:off x="6392990" y="1154126"/>
            <a:ext cx="1850258" cy="1951087"/>
          </a:xfrm>
          <a:prstGeom prst="rect">
            <a:avLst/>
          </a:prstGeom>
        </p:spPr>
      </p:pic>
      <p:pic>
        <p:nvPicPr>
          <p:cNvPr id="3" name="图片 2">
            <a:extLst>
              <a:ext uri="{FF2B5EF4-FFF2-40B4-BE49-F238E27FC236}">
                <a16:creationId xmlns:a16="http://schemas.microsoft.com/office/drawing/2014/main" id="{7C2C7063-5CD3-B119-C4CF-1A3A56B3F60D}"/>
              </a:ext>
            </a:extLst>
          </p:cNvPr>
          <p:cNvPicPr>
            <a:picLocks noChangeAspect="1"/>
          </p:cNvPicPr>
          <p:nvPr/>
        </p:nvPicPr>
        <p:blipFill>
          <a:blip r:embed="rId7"/>
          <a:stretch>
            <a:fillRect/>
          </a:stretch>
        </p:blipFill>
        <p:spPr>
          <a:xfrm>
            <a:off x="8413620" y="1145375"/>
            <a:ext cx="3004105" cy="1951087"/>
          </a:xfrm>
          <a:prstGeom prst="rect">
            <a:avLst/>
          </a:prstGeom>
        </p:spPr>
      </p:pic>
    </p:spTree>
    <p:extLst>
      <p:ext uri="{BB962C8B-B14F-4D97-AF65-F5344CB8AC3E}">
        <p14:creationId xmlns:p14="http://schemas.microsoft.com/office/powerpoint/2010/main" val="2249420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4033771" cy="584775"/>
          </a:xfrm>
          <a:prstGeom prst="rect">
            <a:avLst/>
          </a:prstGeom>
          <a:noFill/>
        </p:spPr>
        <p:txBody>
          <a:bodyPr wrap="square" rtlCol="0">
            <a:spAutoFit/>
          </a:bodyPr>
          <a:lstStyle/>
          <a:p>
            <a:r>
              <a:rPr lang="zh-CN" altLang="en-US" sz="3200" b="1" dirty="0"/>
              <a:t>精细大脑模拟的瓶颈</a:t>
            </a:r>
            <a:endParaRPr lang="zh-CN" altLang="en-US" sz="3200" b="1" dirty="0">
              <a:solidFill>
                <a:srgbClr val="FF0000"/>
              </a:solidFill>
            </a:endParaRPr>
          </a:p>
        </p:txBody>
      </p:sp>
      <p:pic>
        <p:nvPicPr>
          <p:cNvPr id="2" name="图片 1">
            <a:extLst>
              <a:ext uri="{FF2B5EF4-FFF2-40B4-BE49-F238E27FC236}">
                <a16:creationId xmlns:a16="http://schemas.microsoft.com/office/drawing/2014/main" id="{87698C4F-C472-514D-BF78-0FE3094EE9B3}"/>
              </a:ext>
            </a:extLst>
          </p:cNvPr>
          <p:cNvPicPr>
            <a:picLocks noChangeAspect="1"/>
          </p:cNvPicPr>
          <p:nvPr/>
        </p:nvPicPr>
        <p:blipFill rotWithShape="1">
          <a:blip r:embed="rId3"/>
          <a:srcRect r="6930"/>
          <a:stretch/>
        </p:blipFill>
        <p:spPr>
          <a:xfrm>
            <a:off x="288445" y="1763485"/>
            <a:ext cx="6264755" cy="4359729"/>
          </a:xfrm>
          <a:prstGeom prst="rect">
            <a:avLst/>
          </a:prstGeom>
        </p:spPr>
      </p:pic>
      <p:sp>
        <p:nvSpPr>
          <p:cNvPr id="6" name="文本框 5">
            <a:extLst>
              <a:ext uri="{FF2B5EF4-FFF2-40B4-BE49-F238E27FC236}">
                <a16:creationId xmlns:a16="http://schemas.microsoft.com/office/drawing/2014/main" id="{66BEB5CB-35CC-79F8-0821-A041DD8E1413}"/>
              </a:ext>
            </a:extLst>
          </p:cNvPr>
          <p:cNvSpPr txBox="1"/>
          <p:nvPr/>
        </p:nvSpPr>
        <p:spPr>
          <a:xfrm>
            <a:off x="381000" y="1104305"/>
            <a:ext cx="6096000" cy="369332"/>
          </a:xfrm>
          <a:prstGeom prst="rect">
            <a:avLst/>
          </a:prstGeom>
          <a:noFill/>
        </p:spPr>
        <p:txBody>
          <a:bodyPr wrap="square">
            <a:spAutoFit/>
          </a:bodyPr>
          <a:lstStyle/>
          <a:p>
            <a:r>
              <a:rPr lang="zh-CN" altLang="en-US" b="1" dirty="0"/>
              <a:t>Hines method(</a:t>
            </a:r>
            <a:r>
              <a:rPr lang="zh-CN" altLang="en-US" b="1" dirty="0">
                <a:solidFill>
                  <a:srgbClr val="FF0000"/>
                </a:solidFill>
              </a:rPr>
              <a:t>海因斯算法</a:t>
            </a:r>
            <a:r>
              <a:rPr lang="zh-CN" altLang="en-US" b="1" dirty="0"/>
              <a:t>)</a:t>
            </a:r>
          </a:p>
        </p:txBody>
      </p:sp>
      <p:sp>
        <p:nvSpPr>
          <p:cNvPr id="9" name="文本框 8">
            <a:extLst>
              <a:ext uri="{FF2B5EF4-FFF2-40B4-BE49-F238E27FC236}">
                <a16:creationId xmlns:a16="http://schemas.microsoft.com/office/drawing/2014/main" id="{6937E951-6AB6-EF7F-804D-77925EAC383A}"/>
              </a:ext>
            </a:extLst>
          </p:cNvPr>
          <p:cNvSpPr txBox="1"/>
          <p:nvPr/>
        </p:nvSpPr>
        <p:spPr>
          <a:xfrm>
            <a:off x="6482469" y="1288971"/>
            <a:ext cx="5421086" cy="4524315"/>
          </a:xfrm>
          <a:prstGeom prst="rect">
            <a:avLst/>
          </a:prstGeom>
          <a:noFill/>
        </p:spPr>
        <p:txBody>
          <a:bodyPr wrap="square">
            <a:spAutoFit/>
          </a:bodyPr>
          <a:lstStyle/>
          <a:p>
            <a:pPr marL="285750" indent="-285750">
              <a:buFont typeface="Wingdings" panose="05000000000000000000" pitchFamily="2" charset="2"/>
              <a:buChar char="Ø"/>
            </a:pPr>
            <a:r>
              <a:rPr lang="zh-CN" altLang="en-US" b="1" dirty="0"/>
              <a:t>Disadvantage: </a:t>
            </a:r>
            <a:r>
              <a:rPr lang="zh-CN" altLang="en-US" dirty="0"/>
              <a:t>When solving the pseudo</a:t>
            </a:r>
            <a:r>
              <a:rPr lang="en-US" altLang="zh-CN" dirty="0"/>
              <a:t>-</a:t>
            </a:r>
            <a:r>
              <a:rPr lang="zh-CN" altLang="en-US" dirty="0"/>
              <a:t>tridiagonal Hines matrix (Hines Matrix) is </a:t>
            </a:r>
            <a:r>
              <a:rPr lang="zh-CN" altLang="en-US" dirty="0">
                <a:solidFill>
                  <a:srgbClr val="FF0000"/>
                </a:solidFill>
              </a:rPr>
              <a:t>serial</a:t>
            </a:r>
            <a:r>
              <a:rPr lang="en-US" altLang="zh-CN" dirty="0">
                <a:solidFill>
                  <a:srgbClr val="FF0000"/>
                </a:solidFill>
              </a:rPr>
              <a:t>,</a:t>
            </a:r>
            <a:r>
              <a:rPr lang="zh-CN" altLang="en-US" dirty="0">
                <a:solidFill>
                  <a:srgbClr val="FF0000"/>
                </a:solidFill>
              </a:rPr>
              <a:t> </a:t>
            </a:r>
            <a:r>
              <a:rPr lang="zh-CN" altLang="en-US" dirty="0"/>
              <a:t>the more complex the neurons, the larger N,and the higher the computational cost.</a:t>
            </a: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zh-CN" altLang="en-US" dirty="0"/>
              <a:t>This problem has not been well solved in the last </a:t>
            </a:r>
            <a:r>
              <a:rPr lang="zh-CN" altLang="en-US" dirty="0">
                <a:solidFill>
                  <a:srgbClr val="FF0000"/>
                </a:solidFill>
              </a:rPr>
              <a:t>30 years </a:t>
            </a:r>
            <a:r>
              <a:rPr lang="zh-CN" altLang="en-US" dirty="0"/>
              <a:t>(Goddard and Hood, 1998; Hines et al.,2011; Kumbhar et al., 2016; Lytton et al.,2016;Lytton et al., 2008; Magalhäes et al.,2020; Miglioreet al., 2006; Valero-Lara et al.,2017b; Valero-Lara et al., 2019).(Ben-Shalom et al. 2013; Eichner et al.2009; </a:t>
            </a:r>
            <a:r>
              <a:rPr lang="zh-CN" altLang="en-US" dirty="0">
                <a:solidFill>
                  <a:srgbClr val="FF0000"/>
                </a:solidFill>
              </a:rPr>
              <a:t>Hines et al.,2008a, Hines et al., 2008b</a:t>
            </a:r>
            <a:r>
              <a:rPr lang="zh-CN" altLang="en-US" dirty="0"/>
              <a:t>;Kozloski and Wagner, 2011; Mascagni, 1991; Rempe and Chopp, 2006; Vooturi et al., 2017)</a:t>
            </a:r>
          </a:p>
        </p:txBody>
      </p:sp>
    </p:spTree>
    <p:extLst>
      <p:ext uri="{BB962C8B-B14F-4D97-AF65-F5344CB8AC3E}">
        <p14:creationId xmlns:p14="http://schemas.microsoft.com/office/powerpoint/2010/main" val="1315754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9188157" cy="584775"/>
          </a:xfrm>
          <a:prstGeom prst="rect">
            <a:avLst/>
          </a:prstGeom>
          <a:noFill/>
        </p:spPr>
        <p:txBody>
          <a:bodyPr wrap="square" rtlCol="0">
            <a:spAutoFit/>
          </a:bodyPr>
          <a:lstStyle/>
          <a:p>
            <a:r>
              <a:rPr lang="zh-CN" altLang="en-US" sz="3200" b="1" dirty="0"/>
              <a:t>树突分层调度</a:t>
            </a:r>
            <a:r>
              <a:rPr lang="en-US" altLang="zh-CN" sz="3200" b="1" dirty="0"/>
              <a:t>(DHS)</a:t>
            </a:r>
            <a:r>
              <a:rPr lang="zh-CN" altLang="en-US" sz="3200" b="1" dirty="0"/>
              <a:t>方法</a:t>
            </a:r>
            <a:endParaRPr lang="zh-CN" altLang="en-US" sz="3200" b="1" dirty="0">
              <a:solidFill>
                <a:srgbClr val="FF0000"/>
              </a:solidFill>
            </a:endParaRPr>
          </a:p>
        </p:txBody>
      </p:sp>
      <p:sp>
        <p:nvSpPr>
          <p:cNvPr id="4" name="文本框 3">
            <a:extLst>
              <a:ext uri="{FF2B5EF4-FFF2-40B4-BE49-F238E27FC236}">
                <a16:creationId xmlns:a16="http://schemas.microsoft.com/office/drawing/2014/main" id="{705DA512-64CA-12EF-C5A1-0C13A0299E3A}"/>
              </a:ext>
            </a:extLst>
          </p:cNvPr>
          <p:cNvSpPr txBox="1"/>
          <p:nvPr/>
        </p:nvSpPr>
        <p:spPr>
          <a:xfrm>
            <a:off x="236764" y="6581001"/>
            <a:ext cx="11718471" cy="276999"/>
          </a:xfrm>
          <a:prstGeom prst="rect">
            <a:avLst/>
          </a:prstGeom>
          <a:noFill/>
        </p:spPr>
        <p:txBody>
          <a:bodyPr wrap="square">
            <a:spAutoFit/>
          </a:bodyPr>
          <a:lstStyle/>
          <a:p>
            <a:r>
              <a:rPr lang="en-US" altLang="zh-CN" sz="1200" b="0" i="0" dirty="0">
                <a:solidFill>
                  <a:srgbClr val="222222"/>
                </a:solidFill>
                <a:effectLst/>
                <a:highlight>
                  <a:srgbClr val="FFFFFF"/>
                </a:highlight>
                <a:latin typeface="Arial" panose="020B0604020202020204" pitchFamily="34" charset="0"/>
              </a:rPr>
              <a:t>Zhang Y, He G, Ma L, et al. A GPU-based computational framework that bridges Neuron simulation and Artificial Intelligence[J]. Nature Communications, 2023, 14(1): 5798.</a:t>
            </a:r>
            <a:endParaRPr lang="zh-CN" altLang="en-US" sz="1200" dirty="0"/>
          </a:p>
        </p:txBody>
      </p:sp>
      <p:pic>
        <p:nvPicPr>
          <p:cNvPr id="5" name="图片 4">
            <a:extLst>
              <a:ext uri="{FF2B5EF4-FFF2-40B4-BE49-F238E27FC236}">
                <a16:creationId xmlns:a16="http://schemas.microsoft.com/office/drawing/2014/main" id="{54DEAEA7-0B8B-C176-A855-692191FCA03F}"/>
              </a:ext>
            </a:extLst>
          </p:cNvPr>
          <p:cNvPicPr>
            <a:picLocks noChangeAspect="1"/>
          </p:cNvPicPr>
          <p:nvPr/>
        </p:nvPicPr>
        <p:blipFill>
          <a:blip r:embed="rId3"/>
          <a:stretch>
            <a:fillRect/>
          </a:stretch>
        </p:blipFill>
        <p:spPr>
          <a:xfrm>
            <a:off x="117007" y="871793"/>
            <a:ext cx="6202149" cy="5645331"/>
          </a:xfrm>
          <a:prstGeom prst="rect">
            <a:avLst/>
          </a:prstGeom>
        </p:spPr>
      </p:pic>
      <p:sp>
        <p:nvSpPr>
          <p:cNvPr id="8" name="文本框 7">
            <a:extLst>
              <a:ext uri="{FF2B5EF4-FFF2-40B4-BE49-F238E27FC236}">
                <a16:creationId xmlns:a16="http://schemas.microsoft.com/office/drawing/2014/main" id="{914035FA-A42C-02E1-C994-6AFE9846F39B}"/>
              </a:ext>
            </a:extLst>
          </p:cNvPr>
          <p:cNvSpPr txBox="1"/>
          <p:nvPr/>
        </p:nvSpPr>
        <p:spPr>
          <a:xfrm>
            <a:off x="6580414" y="1293801"/>
            <a:ext cx="5176157" cy="4801314"/>
          </a:xfrm>
          <a:prstGeom prst="rect">
            <a:avLst/>
          </a:prstGeom>
          <a:noFill/>
        </p:spPr>
        <p:txBody>
          <a:bodyPr wrap="square">
            <a:spAutoFit/>
          </a:bodyPr>
          <a:lstStyle/>
          <a:p>
            <a:pPr marL="285750" indent="-285750">
              <a:buFont typeface="Wingdings" panose="05000000000000000000" pitchFamily="2" charset="2"/>
              <a:buChar char="Ø"/>
            </a:pPr>
            <a:r>
              <a:rPr lang="zh-CN" altLang="en-US" dirty="0"/>
              <a:t>Key: we redefine this mathematical problem and propose an algorithm DHS(</a:t>
            </a:r>
            <a:r>
              <a:rPr lang="zh-CN" altLang="en-US" dirty="0">
                <a:solidFill>
                  <a:srgbClr val="FF0000"/>
                </a:solidFill>
              </a:rPr>
              <a:t>depth-first greedy strategy</a:t>
            </a:r>
            <a:r>
              <a:rPr lang="zh-CN" altLang="en-US" dirty="0"/>
              <a:t>) based on parallel computing theory.</a:t>
            </a:r>
            <a:endParaRPr lang="en-US" altLang="zh-CN" dirty="0"/>
          </a:p>
          <a:p>
            <a:pPr marL="285750" indent="-285750">
              <a:buFont typeface="Wingdings" panose="05000000000000000000" pitchFamily="2" charset="2"/>
              <a:buChar char="Ø"/>
            </a:pPr>
            <a:r>
              <a:rPr lang="zh-CN" altLang="en-US" dirty="0"/>
              <a:t>The computational complexity is reduced from o(N) to </a:t>
            </a:r>
            <a:r>
              <a:rPr lang="zh-CN" altLang="en-US" dirty="0">
                <a:solidFill>
                  <a:srgbClr val="FF0000"/>
                </a:solidFill>
              </a:rPr>
              <a:t>o(N/D)</a:t>
            </a:r>
            <a:r>
              <a:rPr lang="zh-CN" altLang="en-US" dirty="0"/>
              <a:t>,D is the degree of parallelism</a:t>
            </a:r>
            <a:r>
              <a:rPr lang="en-US" altLang="zh-CN" dirty="0"/>
              <a:t>, </a:t>
            </a:r>
            <a:r>
              <a:rPr lang="zh-CN" altLang="en-US" dirty="0"/>
              <a:t>and a </a:t>
            </a:r>
            <a:r>
              <a:rPr lang="zh-CN" altLang="en-US" dirty="0">
                <a:solidFill>
                  <a:srgbClr val="FF0000"/>
                </a:solidFill>
              </a:rPr>
              <a:t>theoretical optimal proof </a:t>
            </a:r>
            <a:r>
              <a:rPr lang="zh-CN" altLang="en-US" dirty="0"/>
              <a:t>is given</a:t>
            </a: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zh-CN" altLang="en-US" dirty="0"/>
              <a:t>A systematic analysis of a wide variety of neurons in different brain regions reveals that there is an </a:t>
            </a:r>
            <a:r>
              <a:rPr lang="zh-CN" altLang="en-US" dirty="0">
                <a:solidFill>
                  <a:srgbClr val="FF0000"/>
                </a:solidFill>
              </a:rPr>
              <a:t>upper bound </a:t>
            </a:r>
            <a:r>
              <a:rPr lang="zh-CN" altLang="en-US" dirty="0"/>
              <a:t>for D. The optimal computational efficiency is achieved with </a:t>
            </a:r>
            <a:r>
              <a:rPr lang="zh-CN" altLang="en-US" dirty="0">
                <a:solidFill>
                  <a:srgbClr val="FF0000"/>
                </a:solidFill>
              </a:rPr>
              <a:t>D=16</a:t>
            </a:r>
            <a:endParaRPr lang="en-US" altLang="zh-CN" dirty="0">
              <a:solidFill>
                <a:srgbClr val="FF0000"/>
              </a:solidFill>
            </a:endParaRPr>
          </a:p>
          <a:p>
            <a:pPr marL="285750" indent="-285750">
              <a:buFont typeface="Wingdings" panose="05000000000000000000" pitchFamily="2" charset="2"/>
              <a:buChar char="Ø"/>
            </a:pPr>
            <a:endParaRPr lang="en-US" altLang="zh-CN" dirty="0">
              <a:solidFill>
                <a:srgbClr val="FF0000"/>
              </a:solidFill>
            </a:endParaRPr>
          </a:p>
          <a:p>
            <a:pPr marL="285750" indent="-285750">
              <a:buFont typeface="Wingdings" panose="05000000000000000000" pitchFamily="2" charset="2"/>
              <a:buChar char="Ø"/>
            </a:pPr>
            <a:r>
              <a:rPr lang="en-US" altLang="zh-CN" dirty="0"/>
              <a:t>DHS+GPU optimization </a:t>
            </a:r>
            <a:r>
              <a:rPr lang="en-US" altLang="zh-CN" dirty="0" err="1"/>
              <a:t>lmproves</a:t>
            </a:r>
            <a:r>
              <a:rPr lang="en-US" altLang="zh-CN" dirty="0"/>
              <a:t> computing efficiency by up to </a:t>
            </a:r>
            <a:r>
              <a:rPr lang="en-US" altLang="zh-CN" dirty="0">
                <a:solidFill>
                  <a:srgbClr val="FF0000"/>
                </a:solidFill>
              </a:rPr>
              <a:t>~1,000x </a:t>
            </a:r>
            <a:r>
              <a:rPr lang="en-US" altLang="zh-CN" dirty="0"/>
              <a:t>compared to NEURON computing engine on CPU platform!</a:t>
            </a:r>
            <a:endParaRPr lang="zh-CN" altLang="en-US" dirty="0"/>
          </a:p>
        </p:txBody>
      </p:sp>
    </p:spTree>
    <p:extLst>
      <p:ext uri="{BB962C8B-B14F-4D97-AF65-F5344CB8AC3E}">
        <p14:creationId xmlns:p14="http://schemas.microsoft.com/office/powerpoint/2010/main" val="2692204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9188157" cy="584775"/>
          </a:xfrm>
          <a:prstGeom prst="rect">
            <a:avLst/>
          </a:prstGeom>
          <a:noFill/>
        </p:spPr>
        <p:txBody>
          <a:bodyPr wrap="square" rtlCol="0">
            <a:spAutoFit/>
          </a:bodyPr>
          <a:lstStyle/>
          <a:p>
            <a:r>
              <a:rPr lang="en-US" altLang="zh-CN" sz="3200" b="1" dirty="0"/>
              <a:t>GPU</a:t>
            </a:r>
            <a:r>
              <a:rPr lang="zh-CN" altLang="en-US" sz="3200" b="1" dirty="0"/>
              <a:t>上的进一步优化</a:t>
            </a:r>
            <a:endParaRPr lang="zh-CN" altLang="en-US" sz="3200" b="1" dirty="0">
              <a:solidFill>
                <a:srgbClr val="FF0000"/>
              </a:solidFill>
            </a:endParaRPr>
          </a:p>
        </p:txBody>
      </p:sp>
      <p:sp>
        <p:nvSpPr>
          <p:cNvPr id="4" name="文本框 3">
            <a:extLst>
              <a:ext uri="{FF2B5EF4-FFF2-40B4-BE49-F238E27FC236}">
                <a16:creationId xmlns:a16="http://schemas.microsoft.com/office/drawing/2014/main" id="{705DA512-64CA-12EF-C5A1-0C13A0299E3A}"/>
              </a:ext>
            </a:extLst>
          </p:cNvPr>
          <p:cNvSpPr txBox="1"/>
          <p:nvPr/>
        </p:nvSpPr>
        <p:spPr>
          <a:xfrm>
            <a:off x="236764" y="6581001"/>
            <a:ext cx="11718471" cy="276999"/>
          </a:xfrm>
          <a:prstGeom prst="rect">
            <a:avLst/>
          </a:prstGeom>
          <a:noFill/>
        </p:spPr>
        <p:txBody>
          <a:bodyPr wrap="square">
            <a:spAutoFit/>
          </a:bodyPr>
          <a:lstStyle/>
          <a:p>
            <a:r>
              <a:rPr lang="en-US" altLang="zh-CN" sz="1200" b="0" i="0" dirty="0">
                <a:solidFill>
                  <a:srgbClr val="222222"/>
                </a:solidFill>
                <a:effectLst/>
                <a:highlight>
                  <a:srgbClr val="FFFFFF"/>
                </a:highlight>
                <a:latin typeface="Arial" panose="020B0604020202020204" pitchFamily="34" charset="0"/>
              </a:rPr>
              <a:t>Zhang Y, He G, Ma L, et al. A GPU-based computational framework that bridges Neuron simulation and Artificial Intelligence[J]. Nature Communications, 2023, 14(1): 5798.</a:t>
            </a:r>
            <a:endParaRPr lang="zh-CN" altLang="en-US" sz="1200" dirty="0"/>
          </a:p>
        </p:txBody>
      </p:sp>
      <p:pic>
        <p:nvPicPr>
          <p:cNvPr id="2" name="图片 1">
            <a:extLst>
              <a:ext uri="{FF2B5EF4-FFF2-40B4-BE49-F238E27FC236}">
                <a16:creationId xmlns:a16="http://schemas.microsoft.com/office/drawing/2014/main" id="{DAED7CDC-F184-D69D-3012-3D98A212CD8C}"/>
              </a:ext>
            </a:extLst>
          </p:cNvPr>
          <p:cNvPicPr>
            <a:picLocks noChangeAspect="1"/>
          </p:cNvPicPr>
          <p:nvPr/>
        </p:nvPicPr>
        <p:blipFill>
          <a:blip r:embed="rId3"/>
          <a:stretch>
            <a:fillRect/>
          </a:stretch>
        </p:blipFill>
        <p:spPr>
          <a:xfrm>
            <a:off x="478358" y="1010925"/>
            <a:ext cx="10635957" cy="5021205"/>
          </a:xfrm>
          <a:prstGeom prst="rect">
            <a:avLst/>
          </a:prstGeom>
        </p:spPr>
      </p:pic>
      <p:sp>
        <p:nvSpPr>
          <p:cNvPr id="5" name="文本框 4">
            <a:extLst>
              <a:ext uri="{FF2B5EF4-FFF2-40B4-BE49-F238E27FC236}">
                <a16:creationId xmlns:a16="http://schemas.microsoft.com/office/drawing/2014/main" id="{E1198487-17B2-68EB-1CEF-EDC055D3446D}"/>
              </a:ext>
            </a:extLst>
          </p:cNvPr>
          <p:cNvSpPr txBox="1"/>
          <p:nvPr/>
        </p:nvSpPr>
        <p:spPr>
          <a:xfrm>
            <a:off x="2787650" y="6075733"/>
            <a:ext cx="7473950" cy="461665"/>
          </a:xfrm>
          <a:prstGeom prst="rect">
            <a:avLst/>
          </a:prstGeom>
          <a:noFill/>
        </p:spPr>
        <p:txBody>
          <a:bodyPr wrap="square">
            <a:spAutoFit/>
          </a:bodyPr>
          <a:lstStyle/>
          <a:p>
            <a:r>
              <a:rPr lang="zh-CN" altLang="en-US" sz="2400" b="1" dirty="0"/>
              <a:t>方便进行大规模精细脑网络的模拟计算</a:t>
            </a:r>
          </a:p>
        </p:txBody>
      </p:sp>
    </p:spTree>
    <p:extLst>
      <p:ext uri="{BB962C8B-B14F-4D97-AF65-F5344CB8AC3E}">
        <p14:creationId xmlns:p14="http://schemas.microsoft.com/office/powerpoint/2010/main" val="3872531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9318785" cy="1077218"/>
          </a:xfrm>
          <a:prstGeom prst="rect">
            <a:avLst/>
          </a:prstGeom>
          <a:noFill/>
        </p:spPr>
        <p:txBody>
          <a:bodyPr wrap="square" rtlCol="0">
            <a:spAutoFit/>
          </a:bodyPr>
          <a:lstStyle/>
          <a:p>
            <a:pPr algn="ctr"/>
            <a:r>
              <a:rPr lang="en-US" altLang="zh-CN" sz="3200" b="1" dirty="0" err="1">
                <a:solidFill>
                  <a:srgbClr val="FF0000"/>
                </a:solidFill>
              </a:rPr>
              <a:t>DeepDendrite</a:t>
            </a:r>
            <a:r>
              <a:rPr lang="en-US" altLang="zh-CN" sz="3200" b="1" dirty="0"/>
              <a:t> framework: an integration of neuron simulations and Al</a:t>
            </a:r>
            <a:endParaRPr lang="zh-CN" altLang="en-US" sz="3200" b="1" dirty="0">
              <a:solidFill>
                <a:srgbClr val="FF0000"/>
              </a:solidFill>
            </a:endParaRPr>
          </a:p>
        </p:txBody>
      </p:sp>
      <p:sp>
        <p:nvSpPr>
          <p:cNvPr id="4" name="文本框 3">
            <a:extLst>
              <a:ext uri="{FF2B5EF4-FFF2-40B4-BE49-F238E27FC236}">
                <a16:creationId xmlns:a16="http://schemas.microsoft.com/office/drawing/2014/main" id="{705DA512-64CA-12EF-C5A1-0C13A0299E3A}"/>
              </a:ext>
            </a:extLst>
          </p:cNvPr>
          <p:cNvSpPr txBox="1"/>
          <p:nvPr/>
        </p:nvSpPr>
        <p:spPr>
          <a:xfrm>
            <a:off x="236764" y="6581001"/>
            <a:ext cx="11718471" cy="276999"/>
          </a:xfrm>
          <a:prstGeom prst="rect">
            <a:avLst/>
          </a:prstGeom>
          <a:noFill/>
        </p:spPr>
        <p:txBody>
          <a:bodyPr wrap="square">
            <a:spAutoFit/>
          </a:bodyPr>
          <a:lstStyle/>
          <a:p>
            <a:r>
              <a:rPr lang="en-US" altLang="zh-CN" sz="1200" b="0" i="0" dirty="0">
                <a:solidFill>
                  <a:srgbClr val="222222"/>
                </a:solidFill>
                <a:effectLst/>
                <a:highlight>
                  <a:srgbClr val="FFFFFF"/>
                </a:highlight>
                <a:latin typeface="Arial" panose="020B0604020202020204" pitchFamily="34" charset="0"/>
              </a:rPr>
              <a:t>Zhang Y, He G, Ma L, et al. A GPU-based computational framework that bridges Neuron simulation and Artificial Intelligence[J]. Nature Communications, 2023, 14(1): 5798.</a:t>
            </a:r>
            <a:endParaRPr lang="zh-CN" altLang="en-US" sz="1200" dirty="0"/>
          </a:p>
        </p:txBody>
      </p:sp>
      <p:pic>
        <p:nvPicPr>
          <p:cNvPr id="5" name="图片 4">
            <a:extLst>
              <a:ext uri="{FF2B5EF4-FFF2-40B4-BE49-F238E27FC236}">
                <a16:creationId xmlns:a16="http://schemas.microsoft.com/office/drawing/2014/main" id="{70947243-3C51-0DFF-A789-38D31466DC56}"/>
              </a:ext>
            </a:extLst>
          </p:cNvPr>
          <p:cNvPicPr>
            <a:picLocks noChangeAspect="1"/>
          </p:cNvPicPr>
          <p:nvPr/>
        </p:nvPicPr>
        <p:blipFill>
          <a:blip r:embed="rId3"/>
          <a:stretch>
            <a:fillRect/>
          </a:stretch>
        </p:blipFill>
        <p:spPr>
          <a:xfrm>
            <a:off x="7293602" y="1916387"/>
            <a:ext cx="613398" cy="1080000"/>
          </a:xfrm>
          <a:prstGeom prst="rect">
            <a:avLst/>
          </a:prstGeom>
        </p:spPr>
      </p:pic>
      <p:pic>
        <p:nvPicPr>
          <p:cNvPr id="6" name="图片 5">
            <a:extLst>
              <a:ext uri="{FF2B5EF4-FFF2-40B4-BE49-F238E27FC236}">
                <a16:creationId xmlns:a16="http://schemas.microsoft.com/office/drawing/2014/main" id="{9A3AE53B-D5EF-C9C1-A00F-548BE8D40598}"/>
              </a:ext>
            </a:extLst>
          </p:cNvPr>
          <p:cNvPicPr>
            <a:picLocks noChangeAspect="1"/>
          </p:cNvPicPr>
          <p:nvPr/>
        </p:nvPicPr>
        <p:blipFill>
          <a:blip r:embed="rId4"/>
          <a:stretch>
            <a:fillRect/>
          </a:stretch>
        </p:blipFill>
        <p:spPr>
          <a:xfrm flipH="1">
            <a:off x="5650416" y="1950675"/>
            <a:ext cx="582697" cy="1080000"/>
          </a:xfrm>
          <a:prstGeom prst="rect">
            <a:avLst/>
          </a:prstGeom>
        </p:spPr>
      </p:pic>
      <p:pic>
        <p:nvPicPr>
          <p:cNvPr id="8" name="图片 7">
            <a:extLst>
              <a:ext uri="{FF2B5EF4-FFF2-40B4-BE49-F238E27FC236}">
                <a16:creationId xmlns:a16="http://schemas.microsoft.com/office/drawing/2014/main" id="{1CCE911E-9DFA-9B0A-F43D-FB783490D653}"/>
              </a:ext>
            </a:extLst>
          </p:cNvPr>
          <p:cNvPicPr>
            <a:picLocks noChangeAspect="1"/>
          </p:cNvPicPr>
          <p:nvPr/>
        </p:nvPicPr>
        <p:blipFill>
          <a:blip r:embed="rId5"/>
          <a:stretch>
            <a:fillRect/>
          </a:stretch>
        </p:blipFill>
        <p:spPr>
          <a:xfrm>
            <a:off x="1551482" y="1707402"/>
            <a:ext cx="577113" cy="585600"/>
          </a:xfrm>
          <a:prstGeom prst="rect">
            <a:avLst/>
          </a:prstGeom>
        </p:spPr>
      </p:pic>
      <p:pic>
        <p:nvPicPr>
          <p:cNvPr id="9" name="图片 8">
            <a:extLst>
              <a:ext uri="{FF2B5EF4-FFF2-40B4-BE49-F238E27FC236}">
                <a16:creationId xmlns:a16="http://schemas.microsoft.com/office/drawing/2014/main" id="{FB1DA0DF-C22E-AD4F-6BAF-3209B107C6E6}"/>
              </a:ext>
            </a:extLst>
          </p:cNvPr>
          <p:cNvPicPr>
            <a:picLocks noChangeAspect="1"/>
          </p:cNvPicPr>
          <p:nvPr/>
        </p:nvPicPr>
        <p:blipFill>
          <a:blip r:embed="rId6"/>
          <a:stretch>
            <a:fillRect/>
          </a:stretch>
        </p:blipFill>
        <p:spPr>
          <a:xfrm>
            <a:off x="1654421" y="4832423"/>
            <a:ext cx="437271" cy="546589"/>
          </a:xfrm>
          <a:prstGeom prst="rect">
            <a:avLst/>
          </a:prstGeom>
        </p:spPr>
      </p:pic>
      <p:sp>
        <p:nvSpPr>
          <p:cNvPr id="14" name="文本框 13">
            <a:extLst>
              <a:ext uri="{FF2B5EF4-FFF2-40B4-BE49-F238E27FC236}">
                <a16:creationId xmlns:a16="http://schemas.microsoft.com/office/drawing/2014/main" id="{6A9A8294-777C-900C-9981-47CBDDF439CF}"/>
              </a:ext>
            </a:extLst>
          </p:cNvPr>
          <p:cNvSpPr txBox="1"/>
          <p:nvPr/>
        </p:nvSpPr>
        <p:spPr>
          <a:xfrm>
            <a:off x="3620174" y="3432049"/>
            <a:ext cx="1202905" cy="307777"/>
          </a:xfrm>
          <a:prstGeom prst="rect">
            <a:avLst/>
          </a:prstGeom>
          <a:solidFill>
            <a:schemeClr val="accent4">
              <a:lumMod val="40000"/>
              <a:lumOff val="60000"/>
            </a:schemeClr>
          </a:solidFill>
        </p:spPr>
        <p:txBody>
          <a:bodyPr wrap="square" rtlCol="0">
            <a:spAutoFit/>
          </a:bodyPr>
          <a:lstStyle/>
          <a:p>
            <a:pPr algn="ctr"/>
            <a:r>
              <a:rPr lang="en-US" altLang="zh-CN" sz="1400" b="1" dirty="0"/>
              <a:t>I/O module</a:t>
            </a:r>
            <a:endParaRPr lang="zh-CN" altLang="en-US" sz="1400" b="1" dirty="0"/>
          </a:p>
        </p:txBody>
      </p:sp>
      <p:sp>
        <p:nvSpPr>
          <p:cNvPr id="16" name="文本框 15">
            <a:extLst>
              <a:ext uri="{FF2B5EF4-FFF2-40B4-BE49-F238E27FC236}">
                <a16:creationId xmlns:a16="http://schemas.microsoft.com/office/drawing/2014/main" id="{939439E1-2D59-4BBF-E8C1-3EFAB0CBDD50}"/>
              </a:ext>
            </a:extLst>
          </p:cNvPr>
          <p:cNvSpPr txBox="1"/>
          <p:nvPr/>
        </p:nvSpPr>
        <p:spPr>
          <a:xfrm>
            <a:off x="5321939" y="3324327"/>
            <a:ext cx="1202905" cy="523220"/>
          </a:xfrm>
          <a:prstGeom prst="rect">
            <a:avLst/>
          </a:prstGeom>
          <a:solidFill>
            <a:schemeClr val="accent6">
              <a:lumMod val="40000"/>
              <a:lumOff val="60000"/>
            </a:schemeClr>
          </a:solidFill>
        </p:spPr>
        <p:txBody>
          <a:bodyPr wrap="square" rtlCol="0">
            <a:spAutoFit/>
          </a:bodyPr>
          <a:lstStyle/>
          <a:p>
            <a:pPr algn="ctr"/>
            <a:r>
              <a:rPr lang="en-US" altLang="zh-CN" sz="1400" b="1" dirty="0"/>
              <a:t>Simulating module</a:t>
            </a:r>
            <a:endParaRPr lang="zh-CN" altLang="en-US" sz="1400" b="1" dirty="0"/>
          </a:p>
        </p:txBody>
      </p:sp>
      <p:sp>
        <p:nvSpPr>
          <p:cNvPr id="17" name="文本框 16">
            <a:extLst>
              <a:ext uri="{FF2B5EF4-FFF2-40B4-BE49-F238E27FC236}">
                <a16:creationId xmlns:a16="http://schemas.microsoft.com/office/drawing/2014/main" id="{47BB8EC6-BE55-4F54-D4E5-3F33BB5CE69A}"/>
              </a:ext>
            </a:extLst>
          </p:cNvPr>
          <p:cNvSpPr txBox="1"/>
          <p:nvPr/>
        </p:nvSpPr>
        <p:spPr>
          <a:xfrm>
            <a:off x="7023704" y="3332429"/>
            <a:ext cx="1202905" cy="523220"/>
          </a:xfrm>
          <a:prstGeom prst="rect">
            <a:avLst/>
          </a:prstGeom>
          <a:solidFill>
            <a:schemeClr val="accent5">
              <a:lumMod val="40000"/>
              <a:lumOff val="60000"/>
            </a:schemeClr>
          </a:solidFill>
        </p:spPr>
        <p:txBody>
          <a:bodyPr wrap="square" rtlCol="0">
            <a:spAutoFit/>
          </a:bodyPr>
          <a:lstStyle/>
          <a:p>
            <a:pPr algn="ctr"/>
            <a:r>
              <a:rPr lang="en-US" altLang="zh-CN" sz="1400" b="1" dirty="0"/>
              <a:t>learning module</a:t>
            </a:r>
            <a:endParaRPr lang="zh-CN" altLang="en-US" sz="1400" b="1" dirty="0"/>
          </a:p>
        </p:txBody>
      </p:sp>
      <p:cxnSp>
        <p:nvCxnSpPr>
          <p:cNvPr id="19" name="直接箭头连接符 18">
            <a:extLst>
              <a:ext uri="{FF2B5EF4-FFF2-40B4-BE49-F238E27FC236}">
                <a16:creationId xmlns:a16="http://schemas.microsoft.com/office/drawing/2014/main" id="{2F3C7CDB-14F3-D97D-E1FA-FE4472288147}"/>
              </a:ext>
            </a:extLst>
          </p:cNvPr>
          <p:cNvCxnSpPr/>
          <p:nvPr/>
        </p:nvCxnSpPr>
        <p:spPr>
          <a:xfrm>
            <a:off x="4882228" y="3594039"/>
            <a:ext cx="3525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DFF8E6CB-B620-567F-8CEB-15A96A4FDDE7}"/>
              </a:ext>
            </a:extLst>
          </p:cNvPr>
          <p:cNvCxnSpPr/>
          <p:nvPr/>
        </p:nvCxnSpPr>
        <p:spPr>
          <a:xfrm>
            <a:off x="6588220" y="3594039"/>
            <a:ext cx="3525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连接符: 肘形 21">
            <a:extLst>
              <a:ext uri="{FF2B5EF4-FFF2-40B4-BE49-F238E27FC236}">
                <a16:creationId xmlns:a16="http://schemas.microsoft.com/office/drawing/2014/main" id="{E1C858CD-08CC-50ED-0AB0-CB550FAD2FC0}"/>
              </a:ext>
            </a:extLst>
          </p:cNvPr>
          <p:cNvCxnSpPr>
            <a:cxnSpLocks/>
          </p:cNvCxnSpPr>
          <p:nvPr/>
        </p:nvCxnSpPr>
        <p:spPr>
          <a:xfrm rot="10800000" flipV="1">
            <a:off x="3516284" y="3076102"/>
            <a:ext cx="5036860" cy="471209"/>
          </a:xfrm>
          <a:prstGeom prst="bentConnector3">
            <a:avLst>
              <a:gd name="adj1" fmla="val 10719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CC979154-214F-0D6B-7136-C9315A4A1948}"/>
              </a:ext>
            </a:extLst>
          </p:cNvPr>
          <p:cNvCxnSpPr>
            <a:cxnSpLocks/>
          </p:cNvCxnSpPr>
          <p:nvPr/>
        </p:nvCxnSpPr>
        <p:spPr>
          <a:xfrm>
            <a:off x="8552872" y="3076101"/>
            <a:ext cx="272" cy="5098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AF7B33D0-671F-0B46-D901-867E02CD3979}"/>
              </a:ext>
            </a:extLst>
          </p:cNvPr>
          <p:cNvCxnSpPr>
            <a:cxnSpLocks/>
          </p:cNvCxnSpPr>
          <p:nvPr/>
        </p:nvCxnSpPr>
        <p:spPr>
          <a:xfrm flipH="1">
            <a:off x="8226609" y="3580843"/>
            <a:ext cx="34646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52" name="图片 51">
            <a:extLst>
              <a:ext uri="{FF2B5EF4-FFF2-40B4-BE49-F238E27FC236}">
                <a16:creationId xmlns:a16="http://schemas.microsoft.com/office/drawing/2014/main" id="{A89DCC0E-0263-261A-B242-6789AAD49B98}"/>
              </a:ext>
            </a:extLst>
          </p:cNvPr>
          <p:cNvPicPr>
            <a:picLocks noChangeAspect="1"/>
          </p:cNvPicPr>
          <p:nvPr/>
        </p:nvPicPr>
        <p:blipFill>
          <a:blip r:embed="rId5"/>
          <a:stretch>
            <a:fillRect/>
          </a:stretch>
        </p:blipFill>
        <p:spPr>
          <a:xfrm>
            <a:off x="4012699" y="2335734"/>
            <a:ext cx="483058" cy="490162"/>
          </a:xfrm>
          <a:prstGeom prst="rect">
            <a:avLst/>
          </a:prstGeom>
        </p:spPr>
      </p:pic>
      <p:sp>
        <p:nvSpPr>
          <p:cNvPr id="53" name="矩形: 圆角 52">
            <a:extLst>
              <a:ext uri="{FF2B5EF4-FFF2-40B4-BE49-F238E27FC236}">
                <a16:creationId xmlns:a16="http://schemas.microsoft.com/office/drawing/2014/main" id="{DA5BD43D-D580-0D84-9FCF-66E4C6761508}"/>
              </a:ext>
            </a:extLst>
          </p:cNvPr>
          <p:cNvSpPr/>
          <p:nvPr/>
        </p:nvSpPr>
        <p:spPr>
          <a:xfrm>
            <a:off x="2929300" y="1814732"/>
            <a:ext cx="5818414" cy="2267126"/>
          </a:xfrm>
          <a:prstGeom prst="roundRect">
            <a:avLst/>
          </a:prstGeom>
          <a:noFill/>
          <a:ln>
            <a:solidFill>
              <a:schemeClr val="bg1">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a:extLst>
              <a:ext uri="{FF2B5EF4-FFF2-40B4-BE49-F238E27FC236}">
                <a16:creationId xmlns:a16="http://schemas.microsoft.com/office/drawing/2014/main" id="{BF8106A9-4564-2FCF-2C14-0050E1019D4B}"/>
              </a:ext>
            </a:extLst>
          </p:cNvPr>
          <p:cNvSpPr txBox="1"/>
          <p:nvPr/>
        </p:nvSpPr>
        <p:spPr>
          <a:xfrm>
            <a:off x="3548099" y="5332760"/>
            <a:ext cx="1202905" cy="523220"/>
          </a:xfrm>
          <a:prstGeom prst="rect">
            <a:avLst/>
          </a:prstGeom>
          <a:solidFill>
            <a:schemeClr val="bg1">
              <a:lumMod val="65000"/>
            </a:schemeClr>
          </a:solidFill>
        </p:spPr>
        <p:txBody>
          <a:bodyPr wrap="square" rtlCol="0">
            <a:spAutoFit/>
          </a:bodyPr>
          <a:lstStyle/>
          <a:p>
            <a:pPr algn="ctr"/>
            <a:r>
              <a:rPr lang="en-US" altLang="zh-CN" sz="1400" b="1" dirty="0"/>
              <a:t>Setup equations</a:t>
            </a:r>
            <a:endParaRPr lang="zh-CN" altLang="en-US" sz="1400" b="1" dirty="0"/>
          </a:p>
        </p:txBody>
      </p:sp>
      <p:sp>
        <p:nvSpPr>
          <p:cNvPr id="57" name="文本框 56">
            <a:extLst>
              <a:ext uri="{FF2B5EF4-FFF2-40B4-BE49-F238E27FC236}">
                <a16:creationId xmlns:a16="http://schemas.microsoft.com/office/drawing/2014/main" id="{DBD0788F-7F18-40F4-2CD7-70DDD5ADD48A}"/>
              </a:ext>
            </a:extLst>
          </p:cNvPr>
          <p:cNvSpPr txBox="1"/>
          <p:nvPr/>
        </p:nvSpPr>
        <p:spPr>
          <a:xfrm>
            <a:off x="5248808" y="5442585"/>
            <a:ext cx="1202905" cy="307777"/>
          </a:xfrm>
          <a:prstGeom prst="rect">
            <a:avLst/>
          </a:prstGeom>
          <a:solidFill>
            <a:schemeClr val="accent6">
              <a:lumMod val="40000"/>
              <a:lumOff val="60000"/>
            </a:schemeClr>
          </a:solidFill>
        </p:spPr>
        <p:txBody>
          <a:bodyPr wrap="square" rtlCol="0">
            <a:spAutoFit/>
          </a:bodyPr>
          <a:lstStyle/>
          <a:p>
            <a:pPr algn="ctr"/>
            <a:r>
              <a:rPr lang="en-US" altLang="zh-CN" sz="1400" b="1" dirty="0"/>
              <a:t>DHS solver</a:t>
            </a:r>
            <a:endParaRPr lang="zh-CN" altLang="en-US" sz="1400" b="1" dirty="0"/>
          </a:p>
        </p:txBody>
      </p:sp>
      <p:sp>
        <p:nvSpPr>
          <p:cNvPr id="58" name="文本框 57">
            <a:extLst>
              <a:ext uri="{FF2B5EF4-FFF2-40B4-BE49-F238E27FC236}">
                <a16:creationId xmlns:a16="http://schemas.microsoft.com/office/drawing/2014/main" id="{EF367A81-6FCE-3282-FFCD-F9382937CCDF}"/>
              </a:ext>
            </a:extLst>
          </p:cNvPr>
          <p:cNvSpPr txBox="1"/>
          <p:nvPr/>
        </p:nvSpPr>
        <p:spPr>
          <a:xfrm>
            <a:off x="6962477" y="5351396"/>
            <a:ext cx="1202905" cy="523220"/>
          </a:xfrm>
          <a:prstGeom prst="rect">
            <a:avLst/>
          </a:prstGeom>
          <a:solidFill>
            <a:schemeClr val="accent5">
              <a:lumMod val="40000"/>
              <a:lumOff val="60000"/>
            </a:schemeClr>
          </a:solidFill>
        </p:spPr>
        <p:txBody>
          <a:bodyPr wrap="square" rtlCol="0">
            <a:spAutoFit/>
          </a:bodyPr>
          <a:lstStyle/>
          <a:p>
            <a:pPr algn="ctr"/>
            <a:r>
              <a:rPr lang="en-US" altLang="zh-CN" sz="1400" b="1" dirty="0"/>
              <a:t>learning module</a:t>
            </a:r>
            <a:endParaRPr lang="zh-CN" altLang="en-US" sz="1400" b="1" dirty="0"/>
          </a:p>
        </p:txBody>
      </p:sp>
      <p:cxnSp>
        <p:nvCxnSpPr>
          <p:cNvPr id="59" name="直接箭头连接符 58">
            <a:extLst>
              <a:ext uri="{FF2B5EF4-FFF2-40B4-BE49-F238E27FC236}">
                <a16:creationId xmlns:a16="http://schemas.microsoft.com/office/drawing/2014/main" id="{D98E9474-28D5-E8BC-6EDF-F4408BDFA5D0}"/>
              </a:ext>
            </a:extLst>
          </p:cNvPr>
          <p:cNvCxnSpPr/>
          <p:nvPr/>
        </p:nvCxnSpPr>
        <p:spPr>
          <a:xfrm>
            <a:off x="4821001" y="5613006"/>
            <a:ext cx="3525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E4AA75B3-F65C-7276-0318-417ED020D7CF}"/>
              </a:ext>
            </a:extLst>
          </p:cNvPr>
          <p:cNvCxnSpPr/>
          <p:nvPr/>
        </p:nvCxnSpPr>
        <p:spPr>
          <a:xfrm>
            <a:off x="6526993" y="5613006"/>
            <a:ext cx="3525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1" name="连接符: 肘形 60">
            <a:extLst>
              <a:ext uri="{FF2B5EF4-FFF2-40B4-BE49-F238E27FC236}">
                <a16:creationId xmlns:a16="http://schemas.microsoft.com/office/drawing/2014/main" id="{442D47E0-8992-4F32-6BA4-095C18FD458A}"/>
              </a:ext>
            </a:extLst>
          </p:cNvPr>
          <p:cNvCxnSpPr>
            <a:cxnSpLocks/>
          </p:cNvCxnSpPr>
          <p:nvPr/>
        </p:nvCxnSpPr>
        <p:spPr>
          <a:xfrm rot="10800000" flipV="1">
            <a:off x="3455057" y="5095069"/>
            <a:ext cx="5036860" cy="471209"/>
          </a:xfrm>
          <a:prstGeom prst="bentConnector3">
            <a:avLst>
              <a:gd name="adj1" fmla="val 10719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59B284C4-D96F-E741-F850-0A31E9FA9952}"/>
              </a:ext>
            </a:extLst>
          </p:cNvPr>
          <p:cNvCxnSpPr>
            <a:cxnSpLocks/>
          </p:cNvCxnSpPr>
          <p:nvPr/>
        </p:nvCxnSpPr>
        <p:spPr>
          <a:xfrm>
            <a:off x="8491645" y="5095068"/>
            <a:ext cx="272" cy="5098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AA8BD190-3F90-F360-DE77-5490B05A7E22}"/>
              </a:ext>
            </a:extLst>
          </p:cNvPr>
          <p:cNvCxnSpPr>
            <a:cxnSpLocks/>
          </p:cNvCxnSpPr>
          <p:nvPr/>
        </p:nvCxnSpPr>
        <p:spPr>
          <a:xfrm flipH="1">
            <a:off x="8165382" y="5599810"/>
            <a:ext cx="3464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5" name="矩形: 圆角 64">
            <a:extLst>
              <a:ext uri="{FF2B5EF4-FFF2-40B4-BE49-F238E27FC236}">
                <a16:creationId xmlns:a16="http://schemas.microsoft.com/office/drawing/2014/main" id="{A6B1C0D4-F82E-E76C-155A-D2E14E6893ED}"/>
              </a:ext>
            </a:extLst>
          </p:cNvPr>
          <p:cNvSpPr/>
          <p:nvPr/>
        </p:nvSpPr>
        <p:spPr>
          <a:xfrm>
            <a:off x="2935785" y="4821358"/>
            <a:ext cx="5818415" cy="1279466"/>
          </a:xfrm>
          <a:prstGeom prst="roundRect">
            <a:avLst/>
          </a:prstGeom>
          <a:noFill/>
          <a:ln>
            <a:solidFill>
              <a:schemeClr val="bg1">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a:extLst>
              <a:ext uri="{FF2B5EF4-FFF2-40B4-BE49-F238E27FC236}">
                <a16:creationId xmlns:a16="http://schemas.microsoft.com/office/drawing/2014/main" id="{9C51149E-E91E-EE98-4528-A899DFDE7FCA}"/>
              </a:ext>
            </a:extLst>
          </p:cNvPr>
          <p:cNvSpPr txBox="1"/>
          <p:nvPr/>
        </p:nvSpPr>
        <p:spPr>
          <a:xfrm>
            <a:off x="1306147" y="1475981"/>
            <a:ext cx="1429638" cy="307777"/>
          </a:xfrm>
          <a:prstGeom prst="rect">
            <a:avLst/>
          </a:prstGeom>
          <a:noFill/>
        </p:spPr>
        <p:txBody>
          <a:bodyPr wrap="square">
            <a:spAutoFit/>
          </a:bodyPr>
          <a:lstStyle/>
          <a:p>
            <a:r>
              <a:rPr lang="zh-CN" altLang="en-US" sz="1400" dirty="0"/>
              <a:t>stim. group</a:t>
            </a:r>
          </a:p>
        </p:txBody>
      </p:sp>
      <p:sp>
        <p:nvSpPr>
          <p:cNvPr id="68" name="文本框 67">
            <a:extLst>
              <a:ext uri="{FF2B5EF4-FFF2-40B4-BE49-F238E27FC236}">
                <a16:creationId xmlns:a16="http://schemas.microsoft.com/office/drawing/2014/main" id="{5DE9D3C8-8933-29E6-32E4-3A7BF1A67393}"/>
              </a:ext>
            </a:extLst>
          </p:cNvPr>
          <p:cNvSpPr txBox="1"/>
          <p:nvPr/>
        </p:nvSpPr>
        <p:spPr>
          <a:xfrm>
            <a:off x="1255986" y="2539283"/>
            <a:ext cx="1429638" cy="307777"/>
          </a:xfrm>
          <a:prstGeom prst="rect">
            <a:avLst/>
          </a:prstGeom>
          <a:noFill/>
        </p:spPr>
        <p:txBody>
          <a:bodyPr wrap="square">
            <a:spAutoFit/>
          </a:bodyPr>
          <a:lstStyle/>
          <a:p>
            <a:r>
              <a:rPr lang="en-US" altLang="zh-CN" sz="1400" dirty="0"/>
              <a:t>label </a:t>
            </a:r>
            <a:r>
              <a:rPr lang="zh-CN" altLang="en-US" sz="1400" dirty="0"/>
              <a:t>group</a:t>
            </a:r>
          </a:p>
        </p:txBody>
      </p:sp>
      <p:pic>
        <p:nvPicPr>
          <p:cNvPr id="69" name="图片 68">
            <a:extLst>
              <a:ext uri="{FF2B5EF4-FFF2-40B4-BE49-F238E27FC236}">
                <a16:creationId xmlns:a16="http://schemas.microsoft.com/office/drawing/2014/main" id="{EE10A7DA-C95E-AFF3-40FC-014DE22ADC38}"/>
              </a:ext>
            </a:extLst>
          </p:cNvPr>
          <p:cNvPicPr>
            <a:picLocks noChangeAspect="1"/>
          </p:cNvPicPr>
          <p:nvPr/>
        </p:nvPicPr>
        <p:blipFill>
          <a:blip r:embed="rId7"/>
          <a:stretch>
            <a:fillRect/>
          </a:stretch>
        </p:blipFill>
        <p:spPr>
          <a:xfrm>
            <a:off x="1612071" y="3589778"/>
            <a:ext cx="455934" cy="594696"/>
          </a:xfrm>
          <a:prstGeom prst="rect">
            <a:avLst/>
          </a:prstGeom>
        </p:spPr>
      </p:pic>
      <p:sp>
        <p:nvSpPr>
          <p:cNvPr id="70" name="文本框 69">
            <a:extLst>
              <a:ext uri="{FF2B5EF4-FFF2-40B4-BE49-F238E27FC236}">
                <a16:creationId xmlns:a16="http://schemas.microsoft.com/office/drawing/2014/main" id="{710DA7F1-165A-DD7C-DC5D-2096FF6407A6}"/>
              </a:ext>
            </a:extLst>
          </p:cNvPr>
          <p:cNvSpPr txBox="1"/>
          <p:nvPr/>
        </p:nvSpPr>
        <p:spPr>
          <a:xfrm>
            <a:off x="1636541" y="2771335"/>
            <a:ext cx="334264" cy="400110"/>
          </a:xfrm>
          <a:prstGeom prst="rect">
            <a:avLst/>
          </a:prstGeom>
          <a:noFill/>
        </p:spPr>
        <p:txBody>
          <a:bodyPr wrap="square">
            <a:spAutoFit/>
          </a:bodyPr>
          <a:lstStyle/>
          <a:p>
            <a:r>
              <a:rPr lang="en-US" altLang="zh-CN" sz="2000" b="1" dirty="0"/>
              <a:t>5</a:t>
            </a:r>
            <a:endParaRPr lang="zh-CN" altLang="en-US" sz="2000" b="1" dirty="0"/>
          </a:p>
        </p:txBody>
      </p:sp>
      <p:sp>
        <p:nvSpPr>
          <p:cNvPr id="71" name="文本框 70">
            <a:extLst>
              <a:ext uri="{FF2B5EF4-FFF2-40B4-BE49-F238E27FC236}">
                <a16:creationId xmlns:a16="http://schemas.microsoft.com/office/drawing/2014/main" id="{76DFA418-44BD-C3A0-AC1D-88F1195E3025}"/>
              </a:ext>
            </a:extLst>
          </p:cNvPr>
          <p:cNvSpPr txBox="1"/>
          <p:nvPr/>
        </p:nvSpPr>
        <p:spPr>
          <a:xfrm>
            <a:off x="1479737" y="3306556"/>
            <a:ext cx="1429638" cy="307777"/>
          </a:xfrm>
          <a:prstGeom prst="rect">
            <a:avLst/>
          </a:prstGeom>
          <a:noFill/>
        </p:spPr>
        <p:txBody>
          <a:bodyPr wrap="square">
            <a:spAutoFit/>
          </a:bodyPr>
          <a:lstStyle/>
          <a:p>
            <a:r>
              <a:rPr lang="en-US" altLang="zh-CN" sz="1400" dirty="0"/>
              <a:t>model</a:t>
            </a:r>
            <a:endParaRPr lang="zh-CN" altLang="en-US" sz="1400" dirty="0"/>
          </a:p>
        </p:txBody>
      </p:sp>
      <p:sp>
        <p:nvSpPr>
          <p:cNvPr id="72" name="文本框 71">
            <a:extLst>
              <a:ext uri="{FF2B5EF4-FFF2-40B4-BE49-F238E27FC236}">
                <a16:creationId xmlns:a16="http://schemas.microsoft.com/office/drawing/2014/main" id="{6EFAFF39-25E7-7BA8-A0FF-D871CE416D3F}"/>
              </a:ext>
            </a:extLst>
          </p:cNvPr>
          <p:cNvSpPr txBox="1"/>
          <p:nvPr/>
        </p:nvSpPr>
        <p:spPr>
          <a:xfrm>
            <a:off x="1548443" y="4544403"/>
            <a:ext cx="1429638" cy="307777"/>
          </a:xfrm>
          <a:prstGeom prst="rect">
            <a:avLst/>
          </a:prstGeom>
          <a:noFill/>
        </p:spPr>
        <p:txBody>
          <a:bodyPr wrap="square">
            <a:spAutoFit/>
          </a:bodyPr>
          <a:lstStyle/>
          <a:p>
            <a:r>
              <a:rPr lang="en-US" altLang="zh-CN" sz="1400" dirty="0"/>
              <a:t>stimuli</a:t>
            </a:r>
            <a:endParaRPr lang="zh-CN" altLang="en-US" sz="1400" dirty="0"/>
          </a:p>
        </p:txBody>
      </p:sp>
      <p:pic>
        <p:nvPicPr>
          <p:cNvPr id="73" name="图片 72">
            <a:extLst>
              <a:ext uri="{FF2B5EF4-FFF2-40B4-BE49-F238E27FC236}">
                <a16:creationId xmlns:a16="http://schemas.microsoft.com/office/drawing/2014/main" id="{5D417748-4FA9-5FF7-D922-350294D17E0C}"/>
              </a:ext>
            </a:extLst>
          </p:cNvPr>
          <p:cNvPicPr>
            <a:picLocks noChangeAspect="1"/>
          </p:cNvPicPr>
          <p:nvPr/>
        </p:nvPicPr>
        <p:blipFill>
          <a:blip r:embed="rId7"/>
          <a:stretch>
            <a:fillRect/>
          </a:stretch>
        </p:blipFill>
        <p:spPr>
          <a:xfrm>
            <a:off x="1647161" y="5793015"/>
            <a:ext cx="455934" cy="594696"/>
          </a:xfrm>
          <a:prstGeom prst="rect">
            <a:avLst/>
          </a:prstGeom>
        </p:spPr>
      </p:pic>
      <p:sp>
        <p:nvSpPr>
          <p:cNvPr id="74" name="文本框 73">
            <a:extLst>
              <a:ext uri="{FF2B5EF4-FFF2-40B4-BE49-F238E27FC236}">
                <a16:creationId xmlns:a16="http://schemas.microsoft.com/office/drawing/2014/main" id="{E2B68080-3C0A-E07D-34F7-5359D3926D70}"/>
              </a:ext>
            </a:extLst>
          </p:cNvPr>
          <p:cNvSpPr txBox="1"/>
          <p:nvPr/>
        </p:nvSpPr>
        <p:spPr>
          <a:xfrm>
            <a:off x="1511239" y="5509825"/>
            <a:ext cx="1429638" cy="307777"/>
          </a:xfrm>
          <a:prstGeom prst="rect">
            <a:avLst/>
          </a:prstGeom>
          <a:noFill/>
        </p:spPr>
        <p:txBody>
          <a:bodyPr wrap="square">
            <a:spAutoFit/>
          </a:bodyPr>
          <a:lstStyle/>
          <a:p>
            <a:r>
              <a:rPr lang="en-US" altLang="zh-CN" sz="1400" dirty="0"/>
              <a:t>model</a:t>
            </a:r>
            <a:endParaRPr lang="zh-CN" altLang="en-US" sz="1400" dirty="0"/>
          </a:p>
        </p:txBody>
      </p:sp>
      <p:cxnSp>
        <p:nvCxnSpPr>
          <p:cNvPr id="75" name="直接箭头连接符 74">
            <a:extLst>
              <a:ext uri="{FF2B5EF4-FFF2-40B4-BE49-F238E27FC236}">
                <a16:creationId xmlns:a16="http://schemas.microsoft.com/office/drawing/2014/main" id="{E4BFD9D3-E4F6-FE37-BE5D-D46D25065D27}"/>
              </a:ext>
            </a:extLst>
          </p:cNvPr>
          <p:cNvCxnSpPr/>
          <p:nvPr/>
        </p:nvCxnSpPr>
        <p:spPr>
          <a:xfrm>
            <a:off x="2268617" y="3030675"/>
            <a:ext cx="3525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518F12F1-49E8-7E58-540B-770B745B4330}"/>
              </a:ext>
            </a:extLst>
          </p:cNvPr>
          <p:cNvCxnSpPr>
            <a:cxnSpLocks/>
          </p:cNvCxnSpPr>
          <p:nvPr/>
        </p:nvCxnSpPr>
        <p:spPr>
          <a:xfrm>
            <a:off x="2268617" y="2100943"/>
            <a:ext cx="399217" cy="1605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FCDB2AA5-DEC6-3825-55CA-AB21683E244E}"/>
              </a:ext>
            </a:extLst>
          </p:cNvPr>
          <p:cNvCxnSpPr>
            <a:cxnSpLocks/>
          </p:cNvCxnSpPr>
          <p:nvPr/>
        </p:nvCxnSpPr>
        <p:spPr>
          <a:xfrm>
            <a:off x="2404335" y="5126126"/>
            <a:ext cx="399217" cy="1605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a:extLst>
              <a:ext uri="{FF2B5EF4-FFF2-40B4-BE49-F238E27FC236}">
                <a16:creationId xmlns:a16="http://schemas.microsoft.com/office/drawing/2014/main" id="{FA5E872A-3F1C-AB30-654A-C6A780D6B3D8}"/>
              </a:ext>
            </a:extLst>
          </p:cNvPr>
          <p:cNvCxnSpPr>
            <a:cxnSpLocks/>
          </p:cNvCxnSpPr>
          <p:nvPr/>
        </p:nvCxnSpPr>
        <p:spPr>
          <a:xfrm flipV="1">
            <a:off x="2404335" y="5646855"/>
            <a:ext cx="360121" cy="1668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81">
            <a:extLst>
              <a:ext uri="{FF2B5EF4-FFF2-40B4-BE49-F238E27FC236}">
                <a16:creationId xmlns:a16="http://schemas.microsoft.com/office/drawing/2014/main" id="{7E75C0C4-926A-3D88-1C56-52817B46F560}"/>
              </a:ext>
            </a:extLst>
          </p:cNvPr>
          <p:cNvCxnSpPr>
            <a:cxnSpLocks/>
          </p:cNvCxnSpPr>
          <p:nvPr/>
        </p:nvCxnSpPr>
        <p:spPr>
          <a:xfrm flipV="1">
            <a:off x="2288164" y="3732514"/>
            <a:ext cx="360121" cy="1668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0E4A3CAF-4325-179B-04F5-939357BD17B2}"/>
              </a:ext>
            </a:extLst>
          </p:cNvPr>
          <p:cNvCxnSpPr/>
          <p:nvPr/>
        </p:nvCxnSpPr>
        <p:spPr>
          <a:xfrm>
            <a:off x="8876246" y="5604904"/>
            <a:ext cx="3525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a:extLst>
              <a:ext uri="{FF2B5EF4-FFF2-40B4-BE49-F238E27FC236}">
                <a16:creationId xmlns:a16="http://schemas.microsoft.com/office/drawing/2014/main" id="{04F26D2C-B0F8-6165-AD20-E7BEF28DEF79}"/>
              </a:ext>
            </a:extLst>
          </p:cNvPr>
          <p:cNvCxnSpPr>
            <a:cxnSpLocks/>
          </p:cNvCxnSpPr>
          <p:nvPr/>
        </p:nvCxnSpPr>
        <p:spPr>
          <a:xfrm flipV="1">
            <a:off x="8917837" y="2719828"/>
            <a:ext cx="360121" cy="1668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a:extLst>
              <a:ext uri="{FF2B5EF4-FFF2-40B4-BE49-F238E27FC236}">
                <a16:creationId xmlns:a16="http://schemas.microsoft.com/office/drawing/2014/main" id="{E2D2566F-2907-E922-3733-34608A1B5DB3}"/>
              </a:ext>
            </a:extLst>
          </p:cNvPr>
          <p:cNvCxnSpPr>
            <a:cxnSpLocks/>
          </p:cNvCxnSpPr>
          <p:nvPr/>
        </p:nvCxnSpPr>
        <p:spPr>
          <a:xfrm>
            <a:off x="8918330" y="3079991"/>
            <a:ext cx="344370" cy="2113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7" name="文本框 86">
            <a:extLst>
              <a:ext uri="{FF2B5EF4-FFF2-40B4-BE49-F238E27FC236}">
                <a16:creationId xmlns:a16="http://schemas.microsoft.com/office/drawing/2014/main" id="{E7D1BE53-AE19-4425-402B-A278E5729288}"/>
              </a:ext>
            </a:extLst>
          </p:cNvPr>
          <p:cNvSpPr txBox="1"/>
          <p:nvPr/>
        </p:nvSpPr>
        <p:spPr>
          <a:xfrm>
            <a:off x="9352554" y="3225854"/>
            <a:ext cx="1202905" cy="307777"/>
          </a:xfrm>
          <a:prstGeom prst="rect">
            <a:avLst/>
          </a:prstGeom>
          <a:solidFill>
            <a:schemeClr val="bg1">
              <a:lumMod val="65000"/>
            </a:schemeClr>
          </a:solidFill>
        </p:spPr>
        <p:txBody>
          <a:bodyPr wrap="square" rtlCol="0">
            <a:spAutoFit/>
          </a:bodyPr>
          <a:lstStyle/>
          <a:p>
            <a:pPr algn="ctr"/>
            <a:r>
              <a:rPr lang="en-US" altLang="zh-CN" sz="1400" b="1" dirty="0"/>
              <a:t>responses</a:t>
            </a:r>
            <a:endParaRPr lang="zh-CN" altLang="en-US" sz="1400" b="1" dirty="0"/>
          </a:p>
        </p:txBody>
      </p:sp>
      <p:sp>
        <p:nvSpPr>
          <p:cNvPr id="88" name="文本框 87">
            <a:extLst>
              <a:ext uri="{FF2B5EF4-FFF2-40B4-BE49-F238E27FC236}">
                <a16:creationId xmlns:a16="http://schemas.microsoft.com/office/drawing/2014/main" id="{8BAF7E75-2FC2-9F0D-EA7E-F813AD2FEE71}"/>
              </a:ext>
            </a:extLst>
          </p:cNvPr>
          <p:cNvSpPr txBox="1"/>
          <p:nvPr/>
        </p:nvSpPr>
        <p:spPr>
          <a:xfrm>
            <a:off x="9352554" y="2417326"/>
            <a:ext cx="1202905" cy="523220"/>
          </a:xfrm>
          <a:prstGeom prst="rect">
            <a:avLst/>
          </a:prstGeom>
          <a:solidFill>
            <a:schemeClr val="bg1">
              <a:lumMod val="65000"/>
            </a:schemeClr>
          </a:solidFill>
        </p:spPr>
        <p:txBody>
          <a:bodyPr wrap="square" rtlCol="0">
            <a:spAutoFit/>
          </a:bodyPr>
          <a:lstStyle/>
          <a:p>
            <a:pPr algn="ctr"/>
            <a:r>
              <a:rPr lang="en-US" altLang="zh-CN" sz="1400" b="1" dirty="0"/>
              <a:t>Learned model</a:t>
            </a:r>
            <a:endParaRPr lang="zh-CN" altLang="en-US" sz="1400" b="1" dirty="0"/>
          </a:p>
        </p:txBody>
      </p:sp>
      <p:sp>
        <p:nvSpPr>
          <p:cNvPr id="89" name="文本框 88">
            <a:extLst>
              <a:ext uri="{FF2B5EF4-FFF2-40B4-BE49-F238E27FC236}">
                <a16:creationId xmlns:a16="http://schemas.microsoft.com/office/drawing/2014/main" id="{010C023A-94B5-111F-F1DE-DCA5AC35E402}"/>
              </a:ext>
            </a:extLst>
          </p:cNvPr>
          <p:cNvSpPr txBox="1"/>
          <p:nvPr/>
        </p:nvSpPr>
        <p:spPr>
          <a:xfrm>
            <a:off x="9361422" y="5412390"/>
            <a:ext cx="1202905" cy="307777"/>
          </a:xfrm>
          <a:prstGeom prst="rect">
            <a:avLst/>
          </a:prstGeom>
          <a:solidFill>
            <a:schemeClr val="bg1">
              <a:lumMod val="65000"/>
            </a:schemeClr>
          </a:solidFill>
        </p:spPr>
        <p:txBody>
          <a:bodyPr wrap="square" rtlCol="0">
            <a:spAutoFit/>
          </a:bodyPr>
          <a:lstStyle/>
          <a:p>
            <a:pPr algn="ctr"/>
            <a:r>
              <a:rPr lang="en-US" altLang="zh-CN" sz="1400" b="1" dirty="0"/>
              <a:t>responses</a:t>
            </a:r>
            <a:endParaRPr lang="zh-CN" altLang="en-US" sz="1400" b="1" dirty="0"/>
          </a:p>
        </p:txBody>
      </p:sp>
      <p:pic>
        <p:nvPicPr>
          <p:cNvPr id="90" name="图片 89">
            <a:extLst>
              <a:ext uri="{FF2B5EF4-FFF2-40B4-BE49-F238E27FC236}">
                <a16:creationId xmlns:a16="http://schemas.microsoft.com/office/drawing/2014/main" id="{B02DA1CB-7A61-D825-789F-9CFC75FAFDA7}"/>
              </a:ext>
            </a:extLst>
          </p:cNvPr>
          <p:cNvPicPr>
            <a:picLocks noChangeAspect="1"/>
          </p:cNvPicPr>
          <p:nvPr/>
        </p:nvPicPr>
        <p:blipFill>
          <a:blip r:embed="rId8"/>
          <a:stretch>
            <a:fillRect/>
          </a:stretch>
        </p:blipFill>
        <p:spPr>
          <a:xfrm>
            <a:off x="9467875" y="4861801"/>
            <a:ext cx="989997" cy="558190"/>
          </a:xfrm>
          <a:prstGeom prst="rect">
            <a:avLst/>
          </a:prstGeom>
        </p:spPr>
      </p:pic>
      <p:cxnSp>
        <p:nvCxnSpPr>
          <p:cNvPr id="92" name="直接连接符 91">
            <a:extLst>
              <a:ext uri="{FF2B5EF4-FFF2-40B4-BE49-F238E27FC236}">
                <a16:creationId xmlns:a16="http://schemas.microsoft.com/office/drawing/2014/main" id="{EF421C0F-FAA7-C7AC-1436-6D8C8E8FD7B2}"/>
              </a:ext>
            </a:extLst>
          </p:cNvPr>
          <p:cNvCxnSpPr>
            <a:cxnSpLocks/>
          </p:cNvCxnSpPr>
          <p:nvPr/>
        </p:nvCxnSpPr>
        <p:spPr>
          <a:xfrm flipH="1">
            <a:off x="4953000" y="3865813"/>
            <a:ext cx="693339" cy="96661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45338B15-776D-9983-6BB1-B95B641CB897}"/>
              </a:ext>
            </a:extLst>
          </p:cNvPr>
          <p:cNvCxnSpPr>
            <a:cxnSpLocks/>
          </p:cNvCxnSpPr>
          <p:nvPr/>
        </p:nvCxnSpPr>
        <p:spPr>
          <a:xfrm>
            <a:off x="6185176" y="3854537"/>
            <a:ext cx="629281" cy="966821"/>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8" name="文本框 97">
            <a:extLst>
              <a:ext uri="{FF2B5EF4-FFF2-40B4-BE49-F238E27FC236}">
                <a16:creationId xmlns:a16="http://schemas.microsoft.com/office/drawing/2014/main" id="{1AFE3E77-362C-A106-0ADA-9612582FF47D}"/>
              </a:ext>
            </a:extLst>
          </p:cNvPr>
          <p:cNvSpPr txBox="1"/>
          <p:nvPr/>
        </p:nvSpPr>
        <p:spPr>
          <a:xfrm>
            <a:off x="8092138" y="1306900"/>
            <a:ext cx="3965391" cy="338554"/>
          </a:xfrm>
          <a:prstGeom prst="rect">
            <a:avLst/>
          </a:prstGeom>
          <a:noFill/>
        </p:spPr>
        <p:txBody>
          <a:bodyPr wrap="square">
            <a:spAutoFit/>
          </a:bodyPr>
          <a:lstStyle/>
          <a:p>
            <a:pPr marL="285750" indent="-285750">
              <a:buFont typeface="Wingdings" panose="05000000000000000000" pitchFamily="2" charset="2"/>
              <a:buChar char="Ø"/>
            </a:pPr>
            <a:r>
              <a:rPr lang="zh-CN" altLang="en-US" sz="1600" b="1" dirty="0"/>
              <a:t>支持基于精细神经元的深度学习任务</a:t>
            </a:r>
          </a:p>
        </p:txBody>
      </p:sp>
    </p:spTree>
    <p:extLst>
      <p:ext uri="{BB962C8B-B14F-4D97-AF65-F5344CB8AC3E}">
        <p14:creationId xmlns:p14="http://schemas.microsoft.com/office/powerpoint/2010/main" val="165545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11202014" cy="584775"/>
          </a:xfrm>
          <a:prstGeom prst="rect">
            <a:avLst/>
          </a:prstGeom>
          <a:noFill/>
        </p:spPr>
        <p:txBody>
          <a:bodyPr wrap="square" rtlCol="0">
            <a:spAutoFit/>
          </a:bodyPr>
          <a:lstStyle/>
          <a:p>
            <a:r>
              <a:rPr lang="en-US" altLang="zh-CN" sz="3200" b="1" dirty="0"/>
              <a:t>Application 1 : Building a “realistic</a:t>
            </a:r>
            <a:r>
              <a:rPr lang="zh-CN" altLang="en-US" sz="3200" b="1" dirty="0"/>
              <a:t>”</a:t>
            </a:r>
            <a:r>
              <a:rPr lang="en-US" altLang="zh-CN" sz="3200" b="1" dirty="0"/>
              <a:t> brain model</a:t>
            </a:r>
            <a:endParaRPr lang="zh-CN" altLang="en-US" sz="3200" b="1" dirty="0">
              <a:solidFill>
                <a:srgbClr val="FF0000"/>
              </a:solidFill>
            </a:endParaRPr>
          </a:p>
        </p:txBody>
      </p:sp>
      <p:pic>
        <p:nvPicPr>
          <p:cNvPr id="7" name="图片 6">
            <a:extLst>
              <a:ext uri="{FF2B5EF4-FFF2-40B4-BE49-F238E27FC236}">
                <a16:creationId xmlns:a16="http://schemas.microsoft.com/office/drawing/2014/main" id="{ABBB01DB-3835-A1A3-FA1A-C32D460C471B}"/>
              </a:ext>
            </a:extLst>
          </p:cNvPr>
          <p:cNvPicPr>
            <a:picLocks noChangeAspect="1"/>
          </p:cNvPicPr>
          <p:nvPr/>
        </p:nvPicPr>
        <p:blipFill>
          <a:blip r:embed="rId3"/>
          <a:stretch>
            <a:fillRect/>
          </a:stretch>
        </p:blipFill>
        <p:spPr>
          <a:xfrm>
            <a:off x="2635340" y="1632855"/>
            <a:ext cx="6163728" cy="3510645"/>
          </a:xfrm>
          <a:prstGeom prst="rect">
            <a:avLst/>
          </a:prstGeom>
        </p:spPr>
      </p:pic>
      <p:sp>
        <p:nvSpPr>
          <p:cNvPr id="9" name="文本框 8">
            <a:extLst>
              <a:ext uri="{FF2B5EF4-FFF2-40B4-BE49-F238E27FC236}">
                <a16:creationId xmlns:a16="http://schemas.microsoft.com/office/drawing/2014/main" id="{96E9A83D-A814-D04C-1A10-1B1FA803D6AB}"/>
              </a:ext>
            </a:extLst>
          </p:cNvPr>
          <p:cNvSpPr txBox="1"/>
          <p:nvPr/>
        </p:nvSpPr>
        <p:spPr>
          <a:xfrm>
            <a:off x="2498271" y="5426920"/>
            <a:ext cx="6787244" cy="369332"/>
          </a:xfrm>
          <a:prstGeom prst="rect">
            <a:avLst/>
          </a:prstGeom>
          <a:noFill/>
        </p:spPr>
        <p:txBody>
          <a:bodyPr wrap="square">
            <a:spAutoFit/>
          </a:bodyPr>
          <a:lstStyle/>
          <a:p>
            <a:r>
              <a:rPr lang="zh-CN" altLang="en-US" b="1" dirty="0"/>
              <a:t>Simulating a </a:t>
            </a:r>
            <a:r>
              <a:rPr lang="zh-CN" altLang="en-US" b="1" dirty="0">
                <a:solidFill>
                  <a:srgbClr val="FF0000"/>
                </a:solidFill>
              </a:rPr>
              <a:t>~50,000 </a:t>
            </a:r>
            <a:r>
              <a:rPr lang="zh-CN" altLang="en-US" b="1" dirty="0"/>
              <a:t>level mouse striatal model with 8 GPUs</a:t>
            </a:r>
          </a:p>
        </p:txBody>
      </p:sp>
    </p:spTree>
    <p:extLst>
      <p:ext uri="{BB962C8B-B14F-4D97-AF65-F5344CB8AC3E}">
        <p14:creationId xmlns:p14="http://schemas.microsoft.com/office/powerpoint/2010/main" val="3306896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11202014" cy="584775"/>
          </a:xfrm>
          <a:prstGeom prst="rect">
            <a:avLst/>
          </a:prstGeom>
          <a:noFill/>
        </p:spPr>
        <p:txBody>
          <a:bodyPr wrap="square" rtlCol="0">
            <a:spAutoFit/>
          </a:bodyPr>
          <a:lstStyle/>
          <a:p>
            <a:r>
              <a:rPr lang="en-US" altLang="zh-CN" sz="3200" b="1" dirty="0"/>
              <a:t>Application 2 : </a:t>
            </a:r>
            <a:r>
              <a:rPr lang="en-US" altLang="zh-CN" sz="3200" b="1" i="0" dirty="0">
                <a:solidFill>
                  <a:srgbClr val="222222"/>
                </a:solidFill>
                <a:effectLst/>
                <a:highlight>
                  <a:srgbClr val="FFFFFF"/>
                </a:highlight>
                <a:latin typeface="-apple-system"/>
              </a:rPr>
              <a:t>DHS enables spine-level modelling</a:t>
            </a:r>
          </a:p>
        </p:txBody>
      </p:sp>
      <p:pic>
        <p:nvPicPr>
          <p:cNvPr id="2" name="图片 1">
            <a:extLst>
              <a:ext uri="{FF2B5EF4-FFF2-40B4-BE49-F238E27FC236}">
                <a16:creationId xmlns:a16="http://schemas.microsoft.com/office/drawing/2014/main" id="{E8EC22C3-A01B-1C17-5D7E-9F8DFF29CE95}"/>
              </a:ext>
            </a:extLst>
          </p:cNvPr>
          <p:cNvPicPr>
            <a:picLocks noChangeAspect="1"/>
          </p:cNvPicPr>
          <p:nvPr/>
        </p:nvPicPr>
        <p:blipFill rotWithShape="1">
          <a:blip r:embed="rId3"/>
          <a:srcRect b="35372"/>
          <a:stretch/>
        </p:blipFill>
        <p:spPr>
          <a:xfrm>
            <a:off x="481196" y="814457"/>
            <a:ext cx="7312882" cy="5327995"/>
          </a:xfrm>
          <a:prstGeom prst="rect">
            <a:avLst/>
          </a:prstGeom>
        </p:spPr>
      </p:pic>
      <p:sp>
        <p:nvSpPr>
          <p:cNvPr id="4" name="文本框 3">
            <a:extLst>
              <a:ext uri="{FF2B5EF4-FFF2-40B4-BE49-F238E27FC236}">
                <a16:creationId xmlns:a16="http://schemas.microsoft.com/office/drawing/2014/main" id="{93DA6D52-3B91-AC37-2CDF-43EEA36C612B}"/>
              </a:ext>
            </a:extLst>
          </p:cNvPr>
          <p:cNvSpPr txBox="1"/>
          <p:nvPr/>
        </p:nvSpPr>
        <p:spPr>
          <a:xfrm>
            <a:off x="1095736" y="6119394"/>
            <a:ext cx="7675572" cy="369332"/>
          </a:xfrm>
          <a:prstGeom prst="rect">
            <a:avLst/>
          </a:prstGeom>
          <a:noFill/>
        </p:spPr>
        <p:txBody>
          <a:bodyPr wrap="square">
            <a:spAutoFit/>
          </a:bodyPr>
          <a:lstStyle/>
          <a:p>
            <a:r>
              <a:rPr lang="zh-CN" altLang="en-US" b="1" i="0" dirty="0">
                <a:solidFill>
                  <a:srgbClr val="222222"/>
                </a:solidFill>
                <a:effectLst/>
                <a:highlight>
                  <a:srgbClr val="FFFFFF"/>
                </a:highlight>
                <a:latin typeface="Harding"/>
              </a:rPr>
              <a:t>探讨了集群和随机分布的突触输入对两种脊髓模型的影响</a:t>
            </a:r>
            <a:endParaRPr lang="zh-CN" altLang="en-US" b="1" dirty="0"/>
          </a:p>
        </p:txBody>
      </p:sp>
      <p:pic>
        <p:nvPicPr>
          <p:cNvPr id="5" name="图片 4">
            <a:extLst>
              <a:ext uri="{FF2B5EF4-FFF2-40B4-BE49-F238E27FC236}">
                <a16:creationId xmlns:a16="http://schemas.microsoft.com/office/drawing/2014/main" id="{4EB2D48A-8E10-2551-9E97-C786ECCA0DF2}"/>
              </a:ext>
            </a:extLst>
          </p:cNvPr>
          <p:cNvPicPr>
            <a:picLocks noChangeAspect="1"/>
          </p:cNvPicPr>
          <p:nvPr/>
        </p:nvPicPr>
        <p:blipFill>
          <a:blip r:embed="rId4"/>
          <a:stretch>
            <a:fillRect/>
          </a:stretch>
        </p:blipFill>
        <p:spPr>
          <a:xfrm>
            <a:off x="7794078" y="1998324"/>
            <a:ext cx="3989164" cy="3082248"/>
          </a:xfrm>
          <a:prstGeom prst="rect">
            <a:avLst/>
          </a:prstGeom>
        </p:spPr>
      </p:pic>
      <p:sp>
        <p:nvSpPr>
          <p:cNvPr id="6" name="文本框 5">
            <a:extLst>
              <a:ext uri="{FF2B5EF4-FFF2-40B4-BE49-F238E27FC236}">
                <a16:creationId xmlns:a16="http://schemas.microsoft.com/office/drawing/2014/main" id="{DE33FEB2-81DC-60F1-D3EF-AFEC3651A8EF}"/>
              </a:ext>
            </a:extLst>
          </p:cNvPr>
          <p:cNvSpPr txBox="1"/>
          <p:nvPr/>
        </p:nvSpPr>
        <p:spPr>
          <a:xfrm>
            <a:off x="8080450" y="5092603"/>
            <a:ext cx="3842710" cy="369332"/>
          </a:xfrm>
          <a:prstGeom prst="rect">
            <a:avLst/>
          </a:prstGeom>
          <a:noFill/>
        </p:spPr>
        <p:txBody>
          <a:bodyPr wrap="square">
            <a:spAutoFit/>
          </a:bodyPr>
          <a:lstStyle/>
          <a:p>
            <a:r>
              <a:rPr lang="en-US" altLang="zh-CN" b="1" i="0" dirty="0" err="1">
                <a:solidFill>
                  <a:srgbClr val="222222"/>
                </a:solidFill>
                <a:effectLst/>
                <a:highlight>
                  <a:srgbClr val="FFFFFF"/>
                </a:highlight>
                <a:latin typeface="Harding"/>
              </a:rPr>
              <a:t>Deepdendrite</a:t>
            </a:r>
            <a:r>
              <a:rPr lang="zh-CN" altLang="en-US" b="1" i="0" dirty="0">
                <a:solidFill>
                  <a:srgbClr val="222222"/>
                </a:solidFill>
                <a:effectLst/>
                <a:highlight>
                  <a:srgbClr val="FFFFFF"/>
                </a:highlight>
                <a:latin typeface="Harding"/>
              </a:rPr>
              <a:t>框架模拟速度优势明显</a:t>
            </a:r>
            <a:endParaRPr lang="zh-CN" altLang="en-US" b="1" dirty="0"/>
          </a:p>
        </p:txBody>
      </p:sp>
    </p:spTree>
    <p:extLst>
      <p:ext uri="{BB962C8B-B14F-4D97-AF65-F5344CB8AC3E}">
        <p14:creationId xmlns:p14="http://schemas.microsoft.com/office/powerpoint/2010/main" val="327561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DBD9FEA-3359-2943-C347-2D8B2E33F9CF}"/>
              </a:ext>
            </a:extLst>
          </p:cNvPr>
          <p:cNvPicPr>
            <a:picLocks noChangeAspect="1"/>
          </p:cNvPicPr>
          <p:nvPr/>
        </p:nvPicPr>
        <p:blipFill rotWithShape="1">
          <a:blip r:embed="rId3">
            <a:extLst>
              <a:ext uri="{28A0092B-C50C-407E-A947-70E740481C1C}">
                <a14:useLocalDpi xmlns:a14="http://schemas.microsoft.com/office/drawing/2010/main" val="0"/>
              </a:ext>
            </a:extLst>
          </a:blip>
          <a:srcRect l="8931" t="19071" r="8514" b="16870"/>
          <a:stretch/>
        </p:blipFill>
        <p:spPr>
          <a:xfrm>
            <a:off x="4607417" y="712751"/>
            <a:ext cx="6037248" cy="3513448"/>
          </a:xfrm>
          <a:prstGeom prst="rect">
            <a:avLst/>
          </a:prstGeom>
        </p:spPr>
      </p:pic>
      <p:pic>
        <p:nvPicPr>
          <p:cNvPr id="7" name="图片 6">
            <a:extLst>
              <a:ext uri="{FF2B5EF4-FFF2-40B4-BE49-F238E27FC236}">
                <a16:creationId xmlns:a16="http://schemas.microsoft.com/office/drawing/2014/main" id="{1E7C9F1A-290A-A989-A7AA-21FF7880D2CD}"/>
              </a:ext>
            </a:extLst>
          </p:cNvPr>
          <p:cNvPicPr>
            <a:picLocks noChangeAspect="1"/>
          </p:cNvPicPr>
          <p:nvPr/>
        </p:nvPicPr>
        <p:blipFill rotWithShape="1">
          <a:blip r:embed="rId4"/>
          <a:srcRect l="24016" t="84408" r="25181" b="2410"/>
          <a:stretch/>
        </p:blipFill>
        <p:spPr>
          <a:xfrm>
            <a:off x="1131846" y="3915794"/>
            <a:ext cx="2362681" cy="935053"/>
          </a:xfrm>
          <a:prstGeom prst="rect">
            <a:avLst/>
          </a:prstGeom>
        </p:spPr>
      </p:pic>
      <p:sp>
        <p:nvSpPr>
          <p:cNvPr id="9" name="文本框 8">
            <a:extLst>
              <a:ext uri="{FF2B5EF4-FFF2-40B4-BE49-F238E27FC236}">
                <a16:creationId xmlns:a16="http://schemas.microsoft.com/office/drawing/2014/main" id="{FB61A61D-4D75-CC3C-020D-6CEB7DB1AF61}"/>
              </a:ext>
            </a:extLst>
          </p:cNvPr>
          <p:cNvSpPr txBox="1"/>
          <p:nvPr/>
        </p:nvSpPr>
        <p:spPr>
          <a:xfrm>
            <a:off x="1207510" y="5030217"/>
            <a:ext cx="10469374" cy="1670073"/>
          </a:xfrm>
          <a:prstGeom prst="rect">
            <a:avLst/>
          </a:prstGeom>
          <a:noFill/>
        </p:spPr>
        <p:txBody>
          <a:bodyPr wrap="square">
            <a:spAutoFit/>
          </a:bodyPr>
          <a:lstStyle/>
          <a:p>
            <a:pPr>
              <a:lnSpc>
                <a:spcPct val="150000"/>
              </a:lnSpc>
            </a:pPr>
            <a:r>
              <a:rPr lang="zh-CN" altLang="en-US" sz="1400" dirty="0">
                <a:solidFill>
                  <a:srgbClr val="333333"/>
                </a:solidFill>
                <a:highlight>
                  <a:srgbClr val="FFFFFF"/>
                </a:highlight>
                <a:latin typeface="微软雅黑" panose="020B0503020204020204" pitchFamily="34" charset="-122"/>
                <a:ea typeface="微软雅黑" panose="020B0503020204020204" pitchFamily="34" charset="-122"/>
              </a:rPr>
              <a:t>北京航空航天大学飞行器动力工程系学士（</a:t>
            </a:r>
            <a:r>
              <a:rPr lang="en-US" altLang="zh-CN" sz="1400" dirty="0">
                <a:solidFill>
                  <a:srgbClr val="333333"/>
                </a:solidFill>
                <a:highlight>
                  <a:srgbClr val="FFFFFF"/>
                </a:highlight>
                <a:latin typeface="微软雅黑" panose="020B0503020204020204" pitchFamily="34" charset="-122"/>
                <a:ea typeface="微软雅黑" panose="020B0503020204020204" pitchFamily="34" charset="-122"/>
              </a:rPr>
              <a:t>2002</a:t>
            </a:r>
            <a:r>
              <a:rPr lang="zh-CN" altLang="en-US" sz="1400" dirty="0">
                <a:solidFill>
                  <a:srgbClr val="333333"/>
                </a:solidFill>
                <a:highlight>
                  <a:srgbClr val="FFFFFF"/>
                </a:highlight>
                <a:latin typeface="微软雅黑" panose="020B0503020204020204" pitchFamily="34" charset="-122"/>
                <a:ea typeface="微软雅黑" panose="020B0503020204020204" pitchFamily="34" charset="-122"/>
              </a:rPr>
              <a:t>）</a:t>
            </a:r>
            <a:endParaRPr lang="en-US" altLang="zh-CN" sz="1400" dirty="0">
              <a:solidFill>
                <a:srgbClr val="333333"/>
              </a:solidFill>
              <a:highlight>
                <a:srgbClr val="FFFFFF"/>
              </a:highlight>
              <a:latin typeface="微软雅黑" panose="020B0503020204020204" pitchFamily="34" charset="-122"/>
              <a:ea typeface="微软雅黑" panose="020B0503020204020204" pitchFamily="34" charset="-122"/>
            </a:endParaRPr>
          </a:p>
          <a:p>
            <a:pPr>
              <a:lnSpc>
                <a:spcPct val="150000"/>
              </a:lnSpc>
            </a:pPr>
            <a:r>
              <a:rPr lang="zh-CN" altLang="en-US" sz="1400" dirty="0">
                <a:solidFill>
                  <a:srgbClr val="333333"/>
                </a:solidFill>
                <a:highlight>
                  <a:srgbClr val="FFFFFF"/>
                </a:highlight>
                <a:latin typeface="微软雅黑" panose="020B0503020204020204" pitchFamily="34" charset="-122"/>
                <a:ea typeface="微软雅黑" panose="020B0503020204020204" pitchFamily="34" charset="-122"/>
              </a:rPr>
              <a:t>瑞典卡罗琳斯卡医学院神经科学系博士（</a:t>
            </a:r>
            <a:r>
              <a:rPr lang="en-US" altLang="zh-CN" sz="1400" dirty="0">
                <a:solidFill>
                  <a:srgbClr val="333333"/>
                </a:solidFill>
                <a:highlight>
                  <a:srgbClr val="FFFFFF"/>
                </a:highlight>
                <a:latin typeface="微软雅黑" panose="020B0503020204020204" pitchFamily="34" charset="-122"/>
                <a:ea typeface="微软雅黑" panose="020B0503020204020204" pitchFamily="34" charset="-122"/>
              </a:rPr>
              <a:t>2016</a:t>
            </a:r>
            <a:r>
              <a:rPr lang="zh-CN" altLang="en-US" sz="1400" dirty="0">
                <a:solidFill>
                  <a:srgbClr val="333333"/>
                </a:solidFill>
                <a:highlight>
                  <a:srgbClr val="FFFFFF"/>
                </a:highlight>
                <a:latin typeface="微软雅黑" panose="020B0503020204020204" pitchFamily="34" charset="-122"/>
                <a:ea typeface="微软雅黑" panose="020B0503020204020204" pitchFamily="34" charset="-122"/>
              </a:rPr>
              <a:t>）和博士后（</a:t>
            </a:r>
            <a:r>
              <a:rPr lang="en-US" altLang="zh-CN" sz="1400" dirty="0">
                <a:solidFill>
                  <a:srgbClr val="333333"/>
                </a:solidFill>
                <a:highlight>
                  <a:srgbClr val="FFFFFF"/>
                </a:highlight>
                <a:latin typeface="微软雅黑" panose="020B0503020204020204" pitchFamily="34" charset="-122"/>
                <a:ea typeface="微软雅黑" panose="020B0503020204020204" pitchFamily="34" charset="-122"/>
              </a:rPr>
              <a:t>2020</a:t>
            </a:r>
            <a:r>
              <a:rPr lang="zh-CN" altLang="en-US" sz="1400" dirty="0">
                <a:solidFill>
                  <a:srgbClr val="333333"/>
                </a:solidFill>
                <a:highlight>
                  <a:srgbClr val="FFFFFF"/>
                </a:highlight>
                <a:latin typeface="微软雅黑" panose="020B0503020204020204" pitchFamily="34" charset="-122"/>
                <a:ea typeface="微软雅黑" panose="020B0503020204020204" pitchFamily="34" charset="-122"/>
              </a:rPr>
              <a:t>）</a:t>
            </a:r>
            <a:endParaRPr lang="en-US" altLang="zh-CN" sz="1400" dirty="0">
              <a:solidFill>
                <a:srgbClr val="333333"/>
              </a:solidFill>
              <a:highlight>
                <a:srgbClr val="FFFFFF"/>
              </a:highlight>
              <a:latin typeface="微软雅黑" panose="020B0503020204020204" pitchFamily="34" charset="-122"/>
              <a:ea typeface="微软雅黑" panose="020B0503020204020204" pitchFamily="34" charset="-122"/>
            </a:endParaRPr>
          </a:p>
          <a:p>
            <a:pPr>
              <a:lnSpc>
                <a:spcPct val="150000"/>
              </a:lnSpc>
            </a:pPr>
            <a:r>
              <a:rPr lang="zh-CN" altLang="en-US" sz="1400" dirty="0">
                <a:solidFill>
                  <a:srgbClr val="333333"/>
                </a:solidFill>
                <a:highlight>
                  <a:srgbClr val="FFFFFF"/>
                </a:highlight>
                <a:latin typeface="微软雅黑" panose="020B0503020204020204" pitchFamily="34" charset="-122"/>
                <a:ea typeface="微软雅黑" panose="020B0503020204020204" pitchFamily="34" charset="-122"/>
              </a:rPr>
              <a:t>欧盟脑计划“大脑仿真平台” 瑞典团队主要成员</a:t>
            </a:r>
            <a:r>
              <a:rPr lang="en-US" altLang="zh-CN" sz="1400" dirty="0">
                <a:solidFill>
                  <a:srgbClr val="333333"/>
                </a:solidFill>
                <a:highlight>
                  <a:srgbClr val="FFFFFF"/>
                </a:highlight>
                <a:latin typeface="微软雅黑" panose="020B0503020204020204" pitchFamily="34" charset="-122"/>
                <a:ea typeface="微软雅黑" panose="020B0503020204020204" pitchFamily="34" charset="-122"/>
              </a:rPr>
              <a:t>(2008-2016)</a:t>
            </a:r>
          </a:p>
          <a:p>
            <a:pPr>
              <a:lnSpc>
                <a:spcPct val="150000"/>
              </a:lnSpc>
            </a:pPr>
            <a:r>
              <a:rPr lang="en-US" altLang="zh-CN" sz="1400" dirty="0">
                <a:solidFill>
                  <a:srgbClr val="333333"/>
                </a:solidFill>
                <a:highlight>
                  <a:srgbClr val="FFFFFF"/>
                </a:highlight>
                <a:latin typeface="微软雅黑" panose="020B0503020204020204" pitchFamily="34" charset="-122"/>
                <a:ea typeface="微软雅黑" panose="020B0503020204020204" pitchFamily="34" charset="-122"/>
              </a:rPr>
              <a:t>2020</a:t>
            </a:r>
            <a:r>
              <a:rPr lang="zh-CN" altLang="en-US" sz="1400" dirty="0">
                <a:solidFill>
                  <a:srgbClr val="333333"/>
                </a:solidFill>
                <a:highlight>
                  <a:srgbClr val="FFFFFF"/>
                </a:highlight>
                <a:latin typeface="微软雅黑" panose="020B0503020204020204" pitchFamily="34" charset="-122"/>
                <a:ea typeface="微软雅黑" panose="020B0503020204020204" pitchFamily="34" charset="-122"/>
              </a:rPr>
              <a:t>年加入北京大学人工智能研究院</a:t>
            </a:r>
            <a:endParaRPr lang="en-US" altLang="zh-CN" sz="1400" dirty="0">
              <a:solidFill>
                <a:srgbClr val="333333"/>
              </a:solidFill>
              <a:highlight>
                <a:srgbClr val="FFFFFF"/>
              </a:highlight>
              <a:latin typeface="微软雅黑" panose="020B0503020204020204" pitchFamily="34" charset="-122"/>
              <a:ea typeface="微软雅黑" panose="020B0503020204020204" pitchFamily="34" charset="-122"/>
            </a:endParaRPr>
          </a:p>
          <a:p>
            <a:pPr>
              <a:lnSpc>
                <a:spcPct val="150000"/>
              </a:lnSpc>
            </a:pPr>
            <a:r>
              <a:rPr lang="zh-CN" altLang="en-US" sz="1400" dirty="0">
                <a:solidFill>
                  <a:srgbClr val="333333"/>
                </a:solidFill>
                <a:highlight>
                  <a:srgbClr val="FFFFFF"/>
                </a:highlight>
                <a:latin typeface="微软雅黑" panose="020B0503020204020204" pitchFamily="34" charset="-122"/>
                <a:ea typeface="微软雅黑" panose="020B0503020204020204" pitchFamily="34" charset="-122"/>
              </a:rPr>
              <a:t>研究方向：大脑的精细仿真、树突计算，以及基于大脑精细模型的新型人工智能系统和理论</a:t>
            </a:r>
          </a:p>
        </p:txBody>
      </p:sp>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9468684" cy="584775"/>
          </a:xfrm>
          <a:prstGeom prst="rect">
            <a:avLst/>
          </a:prstGeom>
          <a:noFill/>
        </p:spPr>
        <p:txBody>
          <a:bodyPr wrap="square" rtlCol="0">
            <a:spAutoFit/>
          </a:bodyPr>
          <a:lstStyle/>
          <a:p>
            <a:r>
              <a:rPr lang="zh-CN" altLang="en-US" sz="3200" b="1" dirty="0"/>
              <a:t>作者概况</a:t>
            </a:r>
          </a:p>
        </p:txBody>
      </p:sp>
      <p:pic>
        <p:nvPicPr>
          <p:cNvPr id="12" name="图片 11">
            <a:extLst>
              <a:ext uri="{FF2B5EF4-FFF2-40B4-BE49-F238E27FC236}">
                <a16:creationId xmlns:a16="http://schemas.microsoft.com/office/drawing/2014/main" id="{662EF210-025C-9CCB-3156-4E9EFC91236C}"/>
              </a:ext>
            </a:extLst>
          </p:cNvPr>
          <p:cNvPicPr>
            <a:picLocks noChangeAspect="1"/>
          </p:cNvPicPr>
          <p:nvPr/>
        </p:nvPicPr>
        <p:blipFill>
          <a:blip r:embed="rId5"/>
          <a:stretch>
            <a:fillRect/>
          </a:stretch>
        </p:blipFill>
        <p:spPr>
          <a:xfrm>
            <a:off x="980771" y="794949"/>
            <a:ext cx="2394795" cy="3120845"/>
          </a:xfrm>
          <a:prstGeom prst="rect">
            <a:avLst/>
          </a:prstGeom>
        </p:spPr>
      </p:pic>
      <p:sp>
        <p:nvSpPr>
          <p:cNvPr id="14" name="文本框 13">
            <a:extLst>
              <a:ext uri="{FF2B5EF4-FFF2-40B4-BE49-F238E27FC236}">
                <a16:creationId xmlns:a16="http://schemas.microsoft.com/office/drawing/2014/main" id="{407DA7EE-0B47-006D-6E8E-BD8861AD5611}"/>
              </a:ext>
            </a:extLst>
          </p:cNvPr>
          <p:cNvSpPr txBox="1"/>
          <p:nvPr/>
        </p:nvSpPr>
        <p:spPr>
          <a:xfrm>
            <a:off x="5790538" y="4405569"/>
            <a:ext cx="3735125" cy="369332"/>
          </a:xfrm>
          <a:prstGeom prst="rect">
            <a:avLst/>
          </a:prstGeom>
          <a:noFill/>
        </p:spPr>
        <p:txBody>
          <a:bodyPr wrap="square">
            <a:spAutoFit/>
          </a:bodyPr>
          <a:lstStyle/>
          <a:p>
            <a:pPr algn="l"/>
            <a:r>
              <a:rPr lang="zh-CN" altLang="en-US" b="0" i="0" dirty="0">
                <a:effectLst/>
                <a:highlight>
                  <a:srgbClr val="FFFFFF"/>
                </a:highlight>
                <a:latin typeface="system-ui"/>
              </a:rPr>
              <a:t>清华</a:t>
            </a:r>
            <a:r>
              <a:rPr lang="en-US" altLang="zh-CN" b="0" i="0" dirty="0">
                <a:effectLst/>
                <a:highlight>
                  <a:srgbClr val="FFFFFF"/>
                </a:highlight>
                <a:latin typeface="system-ui"/>
              </a:rPr>
              <a:t>-IDG/</a:t>
            </a:r>
            <a:r>
              <a:rPr lang="zh-CN" altLang="en-US" b="0" i="0" dirty="0">
                <a:effectLst/>
                <a:highlight>
                  <a:srgbClr val="FFFFFF"/>
                </a:highlight>
                <a:latin typeface="system-ui"/>
              </a:rPr>
              <a:t>麦戈文脑科学研究院讲座</a:t>
            </a:r>
          </a:p>
        </p:txBody>
      </p:sp>
    </p:spTree>
    <p:extLst>
      <p:ext uri="{BB962C8B-B14F-4D97-AF65-F5344CB8AC3E}">
        <p14:creationId xmlns:p14="http://schemas.microsoft.com/office/powerpoint/2010/main" val="4079329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11202014" cy="584775"/>
          </a:xfrm>
          <a:prstGeom prst="rect">
            <a:avLst/>
          </a:prstGeom>
          <a:noFill/>
        </p:spPr>
        <p:txBody>
          <a:bodyPr wrap="square" rtlCol="0">
            <a:spAutoFit/>
          </a:bodyPr>
          <a:lstStyle/>
          <a:p>
            <a:r>
              <a:rPr lang="en-US" altLang="zh-CN" sz="3200" b="1" dirty="0"/>
              <a:t>Application 3 : Building the AI model closet to the brain</a:t>
            </a:r>
            <a:endParaRPr lang="zh-CN" altLang="en-US" sz="3200" b="1" dirty="0">
              <a:solidFill>
                <a:srgbClr val="FF0000"/>
              </a:solidFill>
            </a:endParaRPr>
          </a:p>
        </p:txBody>
      </p:sp>
      <p:pic>
        <p:nvPicPr>
          <p:cNvPr id="5" name="图片 4">
            <a:extLst>
              <a:ext uri="{FF2B5EF4-FFF2-40B4-BE49-F238E27FC236}">
                <a16:creationId xmlns:a16="http://schemas.microsoft.com/office/drawing/2014/main" id="{804BC15B-05B8-AEDF-31A8-4E74FD686081}"/>
              </a:ext>
            </a:extLst>
          </p:cNvPr>
          <p:cNvPicPr>
            <a:picLocks noChangeAspect="1"/>
          </p:cNvPicPr>
          <p:nvPr/>
        </p:nvPicPr>
        <p:blipFill rotWithShape="1">
          <a:blip r:embed="rId3"/>
          <a:srcRect l="2118" t="10479"/>
          <a:stretch/>
        </p:blipFill>
        <p:spPr>
          <a:xfrm>
            <a:off x="129091" y="1498013"/>
            <a:ext cx="11933816" cy="3992252"/>
          </a:xfrm>
          <a:prstGeom prst="rect">
            <a:avLst/>
          </a:prstGeom>
        </p:spPr>
      </p:pic>
      <p:sp>
        <p:nvSpPr>
          <p:cNvPr id="6" name="文本框 5">
            <a:extLst>
              <a:ext uri="{FF2B5EF4-FFF2-40B4-BE49-F238E27FC236}">
                <a16:creationId xmlns:a16="http://schemas.microsoft.com/office/drawing/2014/main" id="{5DA0DBBF-B178-725D-CBA9-F9DADBD62C3B}"/>
              </a:ext>
            </a:extLst>
          </p:cNvPr>
          <p:cNvSpPr txBox="1"/>
          <p:nvPr/>
        </p:nvSpPr>
        <p:spPr>
          <a:xfrm>
            <a:off x="236764" y="6581001"/>
            <a:ext cx="11718471" cy="276999"/>
          </a:xfrm>
          <a:prstGeom prst="rect">
            <a:avLst/>
          </a:prstGeom>
          <a:noFill/>
        </p:spPr>
        <p:txBody>
          <a:bodyPr wrap="square">
            <a:spAutoFit/>
          </a:bodyPr>
          <a:lstStyle/>
          <a:p>
            <a:r>
              <a:rPr lang="en-US" altLang="zh-CN" sz="1200" b="0" i="0" dirty="0">
                <a:solidFill>
                  <a:srgbClr val="222222"/>
                </a:solidFill>
                <a:effectLst/>
                <a:highlight>
                  <a:srgbClr val="FFFFFF"/>
                </a:highlight>
                <a:latin typeface="Arial" panose="020B0604020202020204" pitchFamily="34" charset="0"/>
              </a:rPr>
              <a:t>Zhang Y, He G, Ma L, et al. A GPU-based computational framework that bridges Neuron simulation and Artificial Intelligence[J]. Nature Communications, 2023, 14(1): 5798.</a:t>
            </a:r>
            <a:endParaRPr lang="zh-CN" altLang="en-US" sz="1200" dirty="0"/>
          </a:p>
        </p:txBody>
      </p:sp>
    </p:spTree>
    <p:extLst>
      <p:ext uri="{BB962C8B-B14F-4D97-AF65-F5344CB8AC3E}">
        <p14:creationId xmlns:p14="http://schemas.microsoft.com/office/powerpoint/2010/main" val="3019553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11202014" cy="584775"/>
          </a:xfrm>
          <a:prstGeom prst="rect">
            <a:avLst/>
          </a:prstGeom>
          <a:noFill/>
        </p:spPr>
        <p:txBody>
          <a:bodyPr wrap="square" rtlCol="0">
            <a:spAutoFit/>
          </a:bodyPr>
          <a:lstStyle/>
          <a:p>
            <a:r>
              <a:rPr lang="en-US" altLang="zh-CN" sz="3200" b="1" dirty="0"/>
              <a:t>Application 3 : Building the AI model closet to the brain</a:t>
            </a:r>
            <a:endParaRPr lang="zh-CN" altLang="en-US" sz="3200" b="1" dirty="0">
              <a:solidFill>
                <a:srgbClr val="FF0000"/>
              </a:solidFill>
            </a:endParaRPr>
          </a:p>
        </p:txBody>
      </p:sp>
      <p:pic>
        <p:nvPicPr>
          <p:cNvPr id="2" name="图片 1">
            <a:extLst>
              <a:ext uri="{FF2B5EF4-FFF2-40B4-BE49-F238E27FC236}">
                <a16:creationId xmlns:a16="http://schemas.microsoft.com/office/drawing/2014/main" id="{4E430E5D-05DE-C39B-EDF0-D4E1F4DD4AD9}"/>
              </a:ext>
            </a:extLst>
          </p:cNvPr>
          <p:cNvPicPr>
            <a:picLocks noChangeAspect="1"/>
          </p:cNvPicPr>
          <p:nvPr/>
        </p:nvPicPr>
        <p:blipFill rotWithShape="1">
          <a:blip r:embed="rId3"/>
          <a:srcRect t="4994"/>
          <a:stretch/>
        </p:blipFill>
        <p:spPr>
          <a:xfrm>
            <a:off x="234017" y="1013411"/>
            <a:ext cx="10975535" cy="5321555"/>
          </a:xfrm>
          <a:prstGeom prst="rect">
            <a:avLst/>
          </a:prstGeom>
        </p:spPr>
      </p:pic>
      <p:sp>
        <p:nvSpPr>
          <p:cNvPr id="3" name="文本框 2">
            <a:extLst>
              <a:ext uri="{FF2B5EF4-FFF2-40B4-BE49-F238E27FC236}">
                <a16:creationId xmlns:a16="http://schemas.microsoft.com/office/drawing/2014/main" id="{9FA98E9C-4541-A244-978F-3DE43564B260}"/>
              </a:ext>
            </a:extLst>
          </p:cNvPr>
          <p:cNvSpPr txBox="1"/>
          <p:nvPr/>
        </p:nvSpPr>
        <p:spPr>
          <a:xfrm>
            <a:off x="236764" y="6581001"/>
            <a:ext cx="11718471" cy="276999"/>
          </a:xfrm>
          <a:prstGeom prst="rect">
            <a:avLst/>
          </a:prstGeom>
          <a:noFill/>
        </p:spPr>
        <p:txBody>
          <a:bodyPr wrap="square">
            <a:spAutoFit/>
          </a:bodyPr>
          <a:lstStyle/>
          <a:p>
            <a:r>
              <a:rPr lang="en-US" altLang="zh-CN" sz="1200" b="0" i="0" dirty="0">
                <a:solidFill>
                  <a:srgbClr val="222222"/>
                </a:solidFill>
                <a:effectLst/>
                <a:highlight>
                  <a:srgbClr val="FFFFFF"/>
                </a:highlight>
                <a:latin typeface="Arial" panose="020B0604020202020204" pitchFamily="34" charset="0"/>
              </a:rPr>
              <a:t>Zhang Y, He G, Ma L, et al. A GPU-based computational framework that bridges Neuron simulation and Artificial Intelligence[J]. Nature Communications, 2023, 14(1): 5798.</a:t>
            </a:r>
            <a:endParaRPr lang="zh-CN" altLang="en-US" sz="1200" dirty="0"/>
          </a:p>
        </p:txBody>
      </p:sp>
    </p:spTree>
    <p:extLst>
      <p:ext uri="{BB962C8B-B14F-4D97-AF65-F5344CB8AC3E}">
        <p14:creationId xmlns:p14="http://schemas.microsoft.com/office/powerpoint/2010/main" val="192187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11202014" cy="584775"/>
          </a:xfrm>
          <a:prstGeom prst="rect">
            <a:avLst/>
          </a:prstGeom>
          <a:noFill/>
        </p:spPr>
        <p:txBody>
          <a:bodyPr wrap="square" rtlCol="0">
            <a:spAutoFit/>
          </a:bodyPr>
          <a:lstStyle/>
          <a:p>
            <a:r>
              <a:rPr lang="en-US" altLang="zh-CN" sz="3200" b="1" dirty="0"/>
              <a:t>Testing model's robustness with “adversarial attacks”</a:t>
            </a:r>
            <a:endParaRPr lang="zh-CN" altLang="en-US" sz="3200" b="1" dirty="0">
              <a:solidFill>
                <a:srgbClr val="FF0000"/>
              </a:solidFill>
            </a:endParaRPr>
          </a:p>
        </p:txBody>
      </p:sp>
      <p:pic>
        <p:nvPicPr>
          <p:cNvPr id="3" name="图片 2">
            <a:extLst>
              <a:ext uri="{FF2B5EF4-FFF2-40B4-BE49-F238E27FC236}">
                <a16:creationId xmlns:a16="http://schemas.microsoft.com/office/drawing/2014/main" id="{1AE9B306-A4E4-6AD7-56C4-BAFE5232FA12}"/>
              </a:ext>
            </a:extLst>
          </p:cNvPr>
          <p:cNvPicPr>
            <a:picLocks noChangeAspect="1"/>
          </p:cNvPicPr>
          <p:nvPr/>
        </p:nvPicPr>
        <p:blipFill>
          <a:blip r:embed="rId3"/>
          <a:stretch>
            <a:fillRect/>
          </a:stretch>
        </p:blipFill>
        <p:spPr>
          <a:xfrm>
            <a:off x="560614" y="814457"/>
            <a:ext cx="10624457" cy="2185893"/>
          </a:xfrm>
          <a:prstGeom prst="rect">
            <a:avLst/>
          </a:prstGeom>
        </p:spPr>
      </p:pic>
      <p:sp>
        <p:nvSpPr>
          <p:cNvPr id="2" name="文本框 1">
            <a:extLst>
              <a:ext uri="{FF2B5EF4-FFF2-40B4-BE49-F238E27FC236}">
                <a16:creationId xmlns:a16="http://schemas.microsoft.com/office/drawing/2014/main" id="{AA9832A9-32B4-B148-A15A-795A1EA6A024}"/>
              </a:ext>
            </a:extLst>
          </p:cNvPr>
          <p:cNvSpPr txBox="1"/>
          <p:nvPr/>
        </p:nvSpPr>
        <p:spPr>
          <a:xfrm>
            <a:off x="236764" y="6581001"/>
            <a:ext cx="11718471" cy="276999"/>
          </a:xfrm>
          <a:prstGeom prst="rect">
            <a:avLst/>
          </a:prstGeom>
          <a:noFill/>
        </p:spPr>
        <p:txBody>
          <a:bodyPr wrap="square">
            <a:spAutoFit/>
          </a:bodyPr>
          <a:lstStyle/>
          <a:p>
            <a:r>
              <a:rPr lang="en-US" altLang="zh-CN" sz="1200" b="0" i="0" dirty="0">
                <a:solidFill>
                  <a:srgbClr val="222222"/>
                </a:solidFill>
                <a:effectLst/>
                <a:highlight>
                  <a:srgbClr val="FFFFFF"/>
                </a:highlight>
                <a:latin typeface="Arial" panose="020B0604020202020204" pitchFamily="34" charset="0"/>
              </a:rPr>
              <a:t>Zhang Y, He G, Ma L, et al. A GPU-based computational framework that bridges Neuron simulation and Artificial Intelligence[J]. Nature Communications, 2023, 14(1): 5798.</a:t>
            </a:r>
            <a:endParaRPr lang="zh-CN" altLang="en-US" sz="1200" dirty="0"/>
          </a:p>
        </p:txBody>
      </p:sp>
      <p:pic>
        <p:nvPicPr>
          <p:cNvPr id="5" name="图片 4">
            <a:extLst>
              <a:ext uri="{FF2B5EF4-FFF2-40B4-BE49-F238E27FC236}">
                <a16:creationId xmlns:a16="http://schemas.microsoft.com/office/drawing/2014/main" id="{0408C487-F93F-6C03-FE71-6943BF637555}"/>
              </a:ext>
            </a:extLst>
          </p:cNvPr>
          <p:cNvPicPr>
            <a:picLocks noChangeAspect="1"/>
          </p:cNvPicPr>
          <p:nvPr/>
        </p:nvPicPr>
        <p:blipFill>
          <a:blip r:embed="rId4"/>
          <a:stretch>
            <a:fillRect/>
          </a:stretch>
        </p:blipFill>
        <p:spPr>
          <a:xfrm>
            <a:off x="353761" y="3806052"/>
            <a:ext cx="3637526" cy="1178111"/>
          </a:xfrm>
          <a:prstGeom prst="rect">
            <a:avLst/>
          </a:prstGeom>
        </p:spPr>
      </p:pic>
      <p:pic>
        <p:nvPicPr>
          <p:cNvPr id="6" name="图片 5">
            <a:extLst>
              <a:ext uri="{FF2B5EF4-FFF2-40B4-BE49-F238E27FC236}">
                <a16:creationId xmlns:a16="http://schemas.microsoft.com/office/drawing/2014/main" id="{0D75CA4B-E3E8-4FB4-44A0-5D28944329FA}"/>
              </a:ext>
            </a:extLst>
          </p:cNvPr>
          <p:cNvPicPr>
            <a:picLocks noChangeAspect="1"/>
          </p:cNvPicPr>
          <p:nvPr/>
        </p:nvPicPr>
        <p:blipFill>
          <a:blip r:embed="rId5"/>
          <a:stretch>
            <a:fillRect/>
          </a:stretch>
        </p:blipFill>
        <p:spPr>
          <a:xfrm>
            <a:off x="4215555" y="3517823"/>
            <a:ext cx="7739680" cy="1857765"/>
          </a:xfrm>
          <a:prstGeom prst="rect">
            <a:avLst/>
          </a:prstGeom>
        </p:spPr>
      </p:pic>
      <p:sp>
        <p:nvSpPr>
          <p:cNvPr id="8" name="文本框 7">
            <a:extLst>
              <a:ext uri="{FF2B5EF4-FFF2-40B4-BE49-F238E27FC236}">
                <a16:creationId xmlns:a16="http://schemas.microsoft.com/office/drawing/2014/main" id="{5A3ECEE5-0980-374F-8D79-F995026FA06C}"/>
              </a:ext>
            </a:extLst>
          </p:cNvPr>
          <p:cNvSpPr txBox="1"/>
          <p:nvPr/>
        </p:nvSpPr>
        <p:spPr>
          <a:xfrm>
            <a:off x="560613" y="5604801"/>
            <a:ext cx="10624457" cy="584775"/>
          </a:xfrm>
          <a:prstGeom prst="rect">
            <a:avLst/>
          </a:prstGeom>
          <a:noFill/>
        </p:spPr>
        <p:txBody>
          <a:bodyPr wrap="square">
            <a:spAutoFit/>
          </a:bodyPr>
          <a:lstStyle/>
          <a:p>
            <a:r>
              <a:rPr lang="zh-CN" altLang="en-US" sz="3200" b="1" dirty="0"/>
              <a:t>Dendrites are naturally resistant to “adversarial attacks</a:t>
            </a:r>
            <a:r>
              <a:rPr lang="en-US" altLang="zh-CN" sz="3200" b="1" dirty="0"/>
              <a:t>”</a:t>
            </a:r>
            <a:endParaRPr lang="zh-CN" altLang="en-US" sz="3200" b="1" dirty="0"/>
          </a:p>
        </p:txBody>
      </p:sp>
    </p:spTree>
    <p:extLst>
      <p:ext uri="{BB962C8B-B14F-4D97-AF65-F5344CB8AC3E}">
        <p14:creationId xmlns:p14="http://schemas.microsoft.com/office/powerpoint/2010/main" val="1977726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11202014" cy="584775"/>
          </a:xfrm>
          <a:prstGeom prst="rect">
            <a:avLst/>
          </a:prstGeom>
          <a:noFill/>
        </p:spPr>
        <p:txBody>
          <a:bodyPr wrap="square" rtlCol="0">
            <a:spAutoFit/>
          </a:bodyPr>
          <a:lstStyle/>
          <a:p>
            <a:pPr algn="ctr"/>
            <a:r>
              <a:rPr lang="zh-CN" altLang="en-US" sz="3200" b="1" dirty="0"/>
              <a:t>大语言模型 </a:t>
            </a:r>
            <a:r>
              <a:rPr lang="en-US" altLang="zh-CN" sz="3200" b="1" dirty="0"/>
              <a:t>VS </a:t>
            </a:r>
            <a:r>
              <a:rPr lang="zh-CN" altLang="en-US" sz="3200" b="1" dirty="0"/>
              <a:t>精细大脑模型</a:t>
            </a:r>
            <a:endParaRPr lang="zh-CN" altLang="en-US" sz="3200" b="1" dirty="0">
              <a:solidFill>
                <a:srgbClr val="FF0000"/>
              </a:solidFill>
            </a:endParaRPr>
          </a:p>
        </p:txBody>
      </p:sp>
      <p:pic>
        <p:nvPicPr>
          <p:cNvPr id="5" name="图片 4">
            <a:extLst>
              <a:ext uri="{FF2B5EF4-FFF2-40B4-BE49-F238E27FC236}">
                <a16:creationId xmlns:a16="http://schemas.microsoft.com/office/drawing/2014/main" id="{A190AFD6-18B1-0EC2-4A65-5FE3B2BEE7A2}"/>
              </a:ext>
            </a:extLst>
          </p:cNvPr>
          <p:cNvPicPr>
            <a:picLocks noChangeAspect="1"/>
          </p:cNvPicPr>
          <p:nvPr/>
        </p:nvPicPr>
        <p:blipFill>
          <a:blip r:embed="rId3"/>
          <a:stretch>
            <a:fillRect/>
          </a:stretch>
        </p:blipFill>
        <p:spPr>
          <a:xfrm>
            <a:off x="6096000" y="2721429"/>
            <a:ext cx="5056488" cy="2880000"/>
          </a:xfrm>
          <a:prstGeom prst="rect">
            <a:avLst/>
          </a:prstGeom>
        </p:spPr>
      </p:pic>
      <p:pic>
        <p:nvPicPr>
          <p:cNvPr id="6" name="图片 5">
            <a:extLst>
              <a:ext uri="{FF2B5EF4-FFF2-40B4-BE49-F238E27FC236}">
                <a16:creationId xmlns:a16="http://schemas.microsoft.com/office/drawing/2014/main" id="{71C55F8A-EAA3-DB32-11A9-2D5B25E01087}"/>
              </a:ext>
            </a:extLst>
          </p:cNvPr>
          <p:cNvPicPr>
            <a:picLocks noChangeAspect="1"/>
          </p:cNvPicPr>
          <p:nvPr/>
        </p:nvPicPr>
        <p:blipFill rotWithShape="1">
          <a:blip r:embed="rId4"/>
          <a:srcRect t="6128" b="1194"/>
          <a:stretch/>
        </p:blipFill>
        <p:spPr>
          <a:xfrm>
            <a:off x="945492" y="2721429"/>
            <a:ext cx="4574999" cy="2880000"/>
          </a:xfrm>
          <a:prstGeom prst="rect">
            <a:avLst/>
          </a:prstGeom>
        </p:spPr>
      </p:pic>
      <p:sp>
        <p:nvSpPr>
          <p:cNvPr id="8" name="文本框 7">
            <a:extLst>
              <a:ext uri="{FF2B5EF4-FFF2-40B4-BE49-F238E27FC236}">
                <a16:creationId xmlns:a16="http://schemas.microsoft.com/office/drawing/2014/main" id="{FAE913F4-8F16-2D46-48CC-D39828D23D32}"/>
              </a:ext>
            </a:extLst>
          </p:cNvPr>
          <p:cNvSpPr txBox="1"/>
          <p:nvPr/>
        </p:nvSpPr>
        <p:spPr>
          <a:xfrm>
            <a:off x="780984" y="1133537"/>
            <a:ext cx="4904014" cy="1569660"/>
          </a:xfrm>
          <a:prstGeom prst="rect">
            <a:avLst/>
          </a:prstGeom>
          <a:noFill/>
        </p:spPr>
        <p:txBody>
          <a:bodyPr wrap="square">
            <a:spAutoFit/>
          </a:bodyPr>
          <a:lstStyle/>
          <a:p>
            <a:pPr marL="285750" indent="-285750">
              <a:buFont typeface="Arial" panose="020B0604020202020204" pitchFamily="34" charset="0"/>
              <a:buChar char="•"/>
            </a:pPr>
            <a:r>
              <a:rPr lang="zh-CN" altLang="en-US" sz="1600" b="1" dirty="0">
                <a:solidFill>
                  <a:srgbClr val="FF0000"/>
                </a:solidFill>
              </a:rPr>
              <a:t>自底向上(Bottom-up) </a:t>
            </a:r>
            <a:r>
              <a:rPr lang="zh-CN" altLang="en-US" sz="1600" b="1" dirty="0"/>
              <a:t>建模方式</a:t>
            </a:r>
            <a:endParaRPr lang="en-US" altLang="zh-CN" sz="1600" b="1" dirty="0"/>
          </a:p>
          <a:p>
            <a:pPr marL="285750" indent="-285750">
              <a:buFont typeface="Arial" panose="020B0604020202020204" pitchFamily="34" charset="0"/>
              <a:buChar char="•"/>
            </a:pPr>
            <a:r>
              <a:rPr lang="zh-CN" altLang="en-US" sz="1600" dirty="0"/>
              <a:t>非常大的网络</a:t>
            </a:r>
            <a:endParaRPr lang="en-US" altLang="zh-CN" sz="1600" dirty="0"/>
          </a:p>
          <a:p>
            <a:pPr marL="285750" indent="-285750">
              <a:buFont typeface="Arial" panose="020B0604020202020204" pitchFamily="34" charset="0"/>
              <a:buChar char="•"/>
            </a:pPr>
            <a:r>
              <a:rPr lang="zh-CN" altLang="en-US" sz="1600" dirty="0"/>
              <a:t>简单求和的“</a:t>
            </a:r>
            <a:r>
              <a:rPr lang="zh-CN" altLang="en-US" sz="1600" dirty="0">
                <a:solidFill>
                  <a:srgbClr val="FF0000"/>
                </a:solidFill>
              </a:rPr>
              <a:t>点神经元</a:t>
            </a:r>
            <a:r>
              <a:rPr lang="zh-CN" altLang="en-US" sz="1600" dirty="0"/>
              <a:t>”</a:t>
            </a:r>
            <a:endParaRPr lang="en-US" altLang="zh-CN" sz="1600" dirty="0"/>
          </a:p>
          <a:p>
            <a:pPr marL="285750" indent="-285750">
              <a:buFont typeface="Arial" panose="020B0604020202020204" pitchFamily="34" charset="0"/>
              <a:buChar char="•"/>
            </a:pPr>
            <a:r>
              <a:rPr lang="zh-CN" altLang="en-US" sz="1600" dirty="0"/>
              <a:t>数据驱动(data-driven),无先验设计</a:t>
            </a:r>
            <a:endParaRPr lang="en-US" altLang="zh-CN" sz="1600" dirty="0"/>
          </a:p>
          <a:p>
            <a:pPr marL="285750" indent="-285750">
              <a:buFont typeface="Arial" panose="020B0604020202020204" pitchFamily="34" charset="0"/>
              <a:buChar char="•"/>
            </a:pPr>
            <a:r>
              <a:rPr lang="zh-CN" altLang="en-US" sz="1600" dirty="0"/>
              <a:t>Transformer+RLHF+fine-tuning</a:t>
            </a:r>
            <a:endParaRPr lang="en-US" altLang="zh-CN" sz="1600" dirty="0"/>
          </a:p>
          <a:p>
            <a:pPr marL="285750" indent="-285750">
              <a:buFont typeface="Arial" panose="020B0604020202020204" pitchFamily="34" charset="0"/>
              <a:buChar char="•"/>
            </a:pPr>
            <a:r>
              <a:rPr lang="zh-CN" altLang="en-US" sz="1600" b="1" dirty="0"/>
              <a:t>Training on large amount language-based data</a:t>
            </a:r>
          </a:p>
        </p:txBody>
      </p:sp>
      <p:sp>
        <p:nvSpPr>
          <p:cNvPr id="12" name="文本框 11">
            <a:extLst>
              <a:ext uri="{FF2B5EF4-FFF2-40B4-BE49-F238E27FC236}">
                <a16:creationId xmlns:a16="http://schemas.microsoft.com/office/drawing/2014/main" id="{CBBB7505-395F-4A8C-5443-19967A280F6C}"/>
              </a:ext>
            </a:extLst>
          </p:cNvPr>
          <p:cNvSpPr txBox="1"/>
          <p:nvPr/>
        </p:nvSpPr>
        <p:spPr>
          <a:xfrm>
            <a:off x="945389" y="5797321"/>
            <a:ext cx="10169979" cy="830997"/>
          </a:xfrm>
          <a:prstGeom prst="rect">
            <a:avLst/>
          </a:prstGeom>
          <a:noFill/>
        </p:spPr>
        <p:txBody>
          <a:bodyPr wrap="square">
            <a:spAutoFit/>
          </a:bodyPr>
          <a:lstStyle/>
          <a:p>
            <a:r>
              <a:rPr lang="zh-CN" altLang="en-US" sz="1600" b="1" dirty="0"/>
              <a:t>如果要想模拟人脑的意识，需要 (1) </a:t>
            </a:r>
            <a:r>
              <a:rPr lang="zh-CN" altLang="en-US" sz="1600" b="1" dirty="0">
                <a:solidFill>
                  <a:srgbClr val="FF0000"/>
                </a:solidFill>
              </a:rPr>
              <a:t>高性能的计算框架对大脑进行模拟</a:t>
            </a:r>
            <a:r>
              <a:rPr lang="zh-CN" altLang="en-US" sz="1600" b="1" dirty="0"/>
              <a:t>， (2) </a:t>
            </a:r>
            <a:r>
              <a:rPr lang="zh-CN" altLang="en-US" sz="1600" b="1" dirty="0">
                <a:solidFill>
                  <a:srgbClr val="FF0000"/>
                </a:solidFill>
              </a:rPr>
              <a:t>进一步把模拟的大脑模型训出来</a:t>
            </a:r>
            <a:endParaRPr lang="en-US" altLang="zh-CN" sz="1600" b="1" dirty="0">
              <a:solidFill>
                <a:srgbClr val="FF0000"/>
              </a:solidFill>
            </a:endParaRPr>
          </a:p>
          <a:p>
            <a:endParaRPr lang="en-US" altLang="zh-CN" sz="1600" b="1" dirty="0">
              <a:solidFill>
                <a:srgbClr val="FF0000"/>
              </a:solidFill>
            </a:endParaRPr>
          </a:p>
          <a:p>
            <a:r>
              <a:rPr lang="zh-CN" altLang="en-US" sz="1600" b="1" dirty="0"/>
              <a:t>通过精细大脑模型，可以 (1) </a:t>
            </a:r>
            <a:r>
              <a:rPr lang="zh-CN" altLang="en-US" sz="1600" b="1" dirty="0">
                <a:solidFill>
                  <a:srgbClr val="FF0000"/>
                </a:solidFill>
              </a:rPr>
              <a:t>获得更接近人脑的</a:t>
            </a:r>
            <a:r>
              <a:rPr lang="en-US" altLang="zh-CN" sz="1600" b="1" dirty="0">
                <a:solidFill>
                  <a:srgbClr val="FF0000"/>
                </a:solidFill>
              </a:rPr>
              <a:t>AI</a:t>
            </a:r>
            <a:r>
              <a:rPr lang="zh-CN" altLang="en-US" sz="1600" b="1" dirty="0">
                <a:solidFill>
                  <a:srgbClr val="FF0000"/>
                </a:solidFill>
              </a:rPr>
              <a:t>模型</a:t>
            </a:r>
            <a:r>
              <a:rPr lang="zh-CN" altLang="en-US" sz="1600" b="1" dirty="0"/>
              <a:t>， (2) </a:t>
            </a:r>
            <a:r>
              <a:rPr lang="zh-CN" altLang="en-US" sz="1600" b="1" dirty="0">
                <a:solidFill>
                  <a:srgbClr val="FF0000"/>
                </a:solidFill>
              </a:rPr>
              <a:t>揭开人脑智能的奥秘</a:t>
            </a:r>
            <a:endParaRPr lang="en-US" altLang="zh-CN" sz="1600" b="1" dirty="0">
              <a:solidFill>
                <a:srgbClr val="FF0000"/>
              </a:solidFill>
            </a:endParaRPr>
          </a:p>
        </p:txBody>
      </p:sp>
      <p:sp>
        <p:nvSpPr>
          <p:cNvPr id="14" name="文本框 13">
            <a:extLst>
              <a:ext uri="{FF2B5EF4-FFF2-40B4-BE49-F238E27FC236}">
                <a16:creationId xmlns:a16="http://schemas.microsoft.com/office/drawing/2014/main" id="{A90C0A16-FF3B-5305-7D76-903BD6C8A4B1}"/>
              </a:ext>
            </a:extLst>
          </p:cNvPr>
          <p:cNvSpPr txBox="1"/>
          <p:nvPr/>
        </p:nvSpPr>
        <p:spPr>
          <a:xfrm>
            <a:off x="6096000" y="1133537"/>
            <a:ext cx="4447121" cy="1569660"/>
          </a:xfrm>
          <a:prstGeom prst="rect">
            <a:avLst/>
          </a:prstGeom>
          <a:noFill/>
        </p:spPr>
        <p:txBody>
          <a:bodyPr wrap="square">
            <a:spAutoFit/>
          </a:bodyPr>
          <a:lstStyle/>
          <a:p>
            <a:pPr marL="285750" indent="-285750">
              <a:buFont typeface="Arial" panose="020B0604020202020204" pitchFamily="34" charset="0"/>
              <a:buChar char="•"/>
            </a:pPr>
            <a:r>
              <a:rPr lang="zh-CN" altLang="en-US" sz="1600" b="1" dirty="0">
                <a:solidFill>
                  <a:srgbClr val="FF0000"/>
                </a:solidFill>
              </a:rPr>
              <a:t>自底向上(Bottom-up) </a:t>
            </a:r>
            <a:r>
              <a:rPr lang="zh-CN" altLang="en-US" sz="1600" b="1" dirty="0"/>
              <a:t>建模方式</a:t>
            </a:r>
            <a:endParaRPr lang="en-US" altLang="zh-CN" sz="1600" b="1" dirty="0"/>
          </a:p>
          <a:p>
            <a:pPr marL="285750" indent="-285750">
              <a:buFont typeface="Arial" panose="020B0604020202020204" pitchFamily="34" charset="0"/>
              <a:buChar char="•"/>
            </a:pPr>
            <a:r>
              <a:rPr lang="zh-CN" altLang="en-US" sz="1600" dirty="0"/>
              <a:t>非常大而复杂的网络</a:t>
            </a:r>
            <a:endParaRPr lang="en-US" altLang="zh-CN" sz="1600" dirty="0"/>
          </a:p>
          <a:p>
            <a:pPr marL="285750" indent="-285750">
              <a:buFont typeface="Arial" panose="020B0604020202020204" pitchFamily="34" charset="0"/>
              <a:buChar char="•"/>
            </a:pPr>
            <a:r>
              <a:rPr lang="zh-CN" altLang="en-US" sz="1600" dirty="0"/>
              <a:t>基于生物物理的“</a:t>
            </a:r>
            <a:r>
              <a:rPr lang="zh-CN" altLang="en-US" sz="1600" dirty="0">
                <a:solidFill>
                  <a:srgbClr val="FF0000"/>
                </a:solidFill>
              </a:rPr>
              <a:t>精细神经元模型</a:t>
            </a:r>
            <a:r>
              <a:rPr lang="zh-CN" altLang="en-US" sz="1600" dirty="0"/>
              <a:t>”</a:t>
            </a:r>
            <a:endParaRPr lang="en-US" altLang="zh-CN" sz="1600" dirty="0"/>
          </a:p>
          <a:p>
            <a:pPr marL="285750" indent="-285750">
              <a:buFont typeface="Arial" panose="020B0604020202020204" pitchFamily="34" charset="0"/>
              <a:buChar char="•"/>
            </a:pPr>
            <a:r>
              <a:rPr lang="zh-CN" altLang="en-US" sz="1600" dirty="0"/>
              <a:t>数据驱动，有强烈的来自人脑的先验设计</a:t>
            </a:r>
            <a:endParaRPr lang="en-US" altLang="zh-CN" sz="1600" dirty="0"/>
          </a:p>
          <a:p>
            <a:pPr marL="285750" indent="-285750">
              <a:buFont typeface="Arial" panose="020B0604020202020204" pitchFamily="34" charset="0"/>
              <a:buChar char="•"/>
            </a:pPr>
            <a:r>
              <a:rPr lang="zh-CN" altLang="en-US" sz="1600" dirty="0"/>
              <a:t>Circuit model+ gradients-based fine tuning</a:t>
            </a:r>
            <a:endParaRPr lang="en-US" altLang="zh-CN" sz="1600" dirty="0"/>
          </a:p>
          <a:p>
            <a:pPr marL="285750" indent="-285750">
              <a:buFont typeface="Arial" panose="020B0604020202020204" pitchFamily="34" charset="0"/>
              <a:buChar char="•"/>
            </a:pPr>
            <a:r>
              <a:rPr lang="zh-CN" altLang="en-US" sz="1600" dirty="0"/>
              <a:t>Training on limited data(大模型，小数据）</a:t>
            </a:r>
          </a:p>
        </p:txBody>
      </p:sp>
    </p:spTree>
    <p:extLst>
      <p:ext uri="{BB962C8B-B14F-4D97-AF65-F5344CB8AC3E}">
        <p14:creationId xmlns:p14="http://schemas.microsoft.com/office/powerpoint/2010/main" val="666645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9">
            <a:extLst>
              <a:ext uri="{FF2B5EF4-FFF2-40B4-BE49-F238E27FC236}">
                <a16:creationId xmlns:a16="http://schemas.microsoft.com/office/drawing/2014/main" id="{9065BA76-DDAF-4301-B93C-25998C737C44}"/>
              </a:ext>
            </a:extLst>
          </p:cNvPr>
          <p:cNvSpPr txBox="1"/>
          <p:nvPr/>
        </p:nvSpPr>
        <p:spPr>
          <a:xfrm>
            <a:off x="2194933" y="3401173"/>
            <a:ext cx="7802136" cy="923330"/>
          </a:xfrm>
          <a:prstGeom prst="rect">
            <a:avLst/>
          </a:prstGeom>
          <a:noFill/>
        </p:spPr>
        <p:txBody>
          <a:bodyPr wrap="none" rtlCol="0">
            <a:spAutoFit/>
          </a:bodyPr>
          <a:lstStyle/>
          <a:p>
            <a:pPr algn="ctr"/>
            <a:r>
              <a:rPr lang="zh-CN" altLang="en-US" sz="5400" b="1" dirty="0">
                <a:solidFill>
                  <a:schemeClr val="tx1">
                    <a:lumMod val="75000"/>
                    <a:lumOff val="25000"/>
                  </a:schemeClr>
                </a:solidFill>
                <a:latin typeface="华文中宋" panose="02010600040101010101" pitchFamily="2" charset="-122"/>
                <a:ea typeface="华文中宋" panose="02010600040101010101" pitchFamily="2" charset="-122"/>
              </a:rPr>
              <a:t>请各位老师同学批评指正</a:t>
            </a:r>
            <a:endParaRPr lang="en-US" altLang="zh-CN" sz="5400" b="1" dirty="0">
              <a:solidFill>
                <a:schemeClr val="tx1">
                  <a:lumMod val="75000"/>
                  <a:lumOff val="25000"/>
                </a:schemeClr>
              </a:solidFill>
              <a:latin typeface="华文中宋" panose="02010600040101010101" pitchFamily="2" charset="-122"/>
              <a:ea typeface="华文中宋" panose="02010600040101010101" pitchFamily="2" charset="-122"/>
            </a:endParaRPr>
          </a:p>
        </p:txBody>
      </p:sp>
      <p:cxnSp>
        <p:nvCxnSpPr>
          <p:cNvPr id="8" name="直接连接符 7">
            <a:extLst>
              <a:ext uri="{FF2B5EF4-FFF2-40B4-BE49-F238E27FC236}">
                <a16:creationId xmlns:a16="http://schemas.microsoft.com/office/drawing/2014/main" id="{B711A7A9-4FF3-4E8E-999F-C1CE99974395}"/>
              </a:ext>
            </a:extLst>
          </p:cNvPr>
          <p:cNvCxnSpPr/>
          <p:nvPr/>
        </p:nvCxnSpPr>
        <p:spPr>
          <a:xfrm>
            <a:off x="5231904" y="3212976"/>
            <a:ext cx="181395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TextBox 5">
            <a:extLst>
              <a:ext uri="{FF2B5EF4-FFF2-40B4-BE49-F238E27FC236}">
                <a16:creationId xmlns:a16="http://schemas.microsoft.com/office/drawing/2014/main" id="{4E16C6B7-28A4-4743-B6F9-8BA698100CCD}"/>
              </a:ext>
            </a:extLst>
          </p:cNvPr>
          <p:cNvSpPr txBox="1"/>
          <p:nvPr/>
        </p:nvSpPr>
        <p:spPr>
          <a:xfrm>
            <a:off x="1997598" y="1971249"/>
            <a:ext cx="8196803" cy="1107996"/>
          </a:xfrm>
          <a:prstGeom prst="rect">
            <a:avLst/>
          </a:prstGeom>
          <a:noFill/>
        </p:spPr>
        <p:txBody>
          <a:bodyPr wrap="square" rtlCol="0">
            <a:spAutoFit/>
          </a:bodyPr>
          <a:lstStyle/>
          <a:p>
            <a:pPr algn="ctr"/>
            <a:r>
              <a:rPr lang="zh-CN" altLang="en-US" sz="6600" b="1" dirty="0">
                <a:solidFill>
                  <a:schemeClr val="tx1">
                    <a:lumMod val="75000"/>
                    <a:lumOff val="25000"/>
                  </a:schemeClr>
                </a:solidFill>
                <a:latin typeface="华文中宋" panose="02010600040101010101" pitchFamily="2" charset="-122"/>
                <a:ea typeface="华文中宋" panose="02010600040101010101" pitchFamily="2" charset="-122"/>
              </a:rPr>
              <a:t>谢谢大家！</a:t>
            </a:r>
          </a:p>
        </p:txBody>
      </p:sp>
    </p:spTree>
    <p:extLst>
      <p:ext uri="{BB962C8B-B14F-4D97-AF65-F5344CB8AC3E}">
        <p14:creationId xmlns:p14="http://schemas.microsoft.com/office/powerpoint/2010/main" val="301216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A280C46-CD90-8738-C9E2-B7493D1909C3}"/>
              </a:ext>
            </a:extLst>
          </p:cNvPr>
          <p:cNvSpPr/>
          <p:nvPr/>
        </p:nvSpPr>
        <p:spPr>
          <a:xfrm>
            <a:off x="234016" y="1174074"/>
            <a:ext cx="5502193" cy="402053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9468684" cy="584775"/>
          </a:xfrm>
          <a:prstGeom prst="rect">
            <a:avLst/>
          </a:prstGeom>
          <a:noFill/>
        </p:spPr>
        <p:txBody>
          <a:bodyPr wrap="square" rtlCol="0">
            <a:spAutoFit/>
          </a:bodyPr>
          <a:lstStyle/>
          <a:p>
            <a:r>
              <a:rPr lang="en-US" altLang="zh-CN" sz="3200" b="1" dirty="0"/>
              <a:t>Inspiration from Generative Al: More is Different</a:t>
            </a:r>
            <a:endParaRPr lang="zh-CN" altLang="en-US" sz="3200" b="1" dirty="0"/>
          </a:p>
        </p:txBody>
      </p:sp>
      <p:pic>
        <p:nvPicPr>
          <p:cNvPr id="2" name="图片 1">
            <a:extLst>
              <a:ext uri="{FF2B5EF4-FFF2-40B4-BE49-F238E27FC236}">
                <a16:creationId xmlns:a16="http://schemas.microsoft.com/office/drawing/2014/main" id="{E3FA0B6B-F92C-FFBD-C831-C8AFCAAC8F6B}"/>
              </a:ext>
            </a:extLst>
          </p:cNvPr>
          <p:cNvPicPr>
            <a:picLocks noChangeAspect="1"/>
          </p:cNvPicPr>
          <p:nvPr/>
        </p:nvPicPr>
        <p:blipFill rotWithShape="1">
          <a:blip r:embed="rId3"/>
          <a:srcRect l="30652" r="30935" b="2918"/>
          <a:stretch/>
        </p:blipFill>
        <p:spPr>
          <a:xfrm>
            <a:off x="2121923" y="1570239"/>
            <a:ext cx="1895390" cy="2493262"/>
          </a:xfrm>
          <a:prstGeom prst="rect">
            <a:avLst/>
          </a:prstGeom>
        </p:spPr>
      </p:pic>
      <p:sp>
        <p:nvSpPr>
          <p:cNvPr id="6" name="文本框 5">
            <a:extLst>
              <a:ext uri="{FF2B5EF4-FFF2-40B4-BE49-F238E27FC236}">
                <a16:creationId xmlns:a16="http://schemas.microsoft.com/office/drawing/2014/main" id="{CA421BF1-3259-2183-AFC7-CBEA357A5BF6}"/>
              </a:ext>
            </a:extLst>
          </p:cNvPr>
          <p:cNvSpPr txBox="1"/>
          <p:nvPr/>
        </p:nvSpPr>
        <p:spPr>
          <a:xfrm>
            <a:off x="429372" y="4792351"/>
            <a:ext cx="2640246" cy="307777"/>
          </a:xfrm>
          <a:prstGeom prst="rect">
            <a:avLst/>
          </a:prstGeom>
          <a:noFill/>
        </p:spPr>
        <p:txBody>
          <a:bodyPr wrap="square">
            <a:spAutoFit/>
          </a:bodyPr>
          <a:lstStyle/>
          <a:p>
            <a:r>
              <a:rPr lang="en-US" altLang="zh-CN" sz="1400" b="1" dirty="0">
                <a:solidFill>
                  <a:srgbClr val="FF0000"/>
                </a:solidFill>
              </a:rPr>
              <a:t>AI Supercomputer</a:t>
            </a:r>
            <a:endParaRPr lang="zh-CN" altLang="en-US" sz="1400" b="1" dirty="0">
              <a:solidFill>
                <a:srgbClr val="FF0000"/>
              </a:solidFill>
            </a:endParaRPr>
          </a:p>
        </p:txBody>
      </p:sp>
      <p:pic>
        <p:nvPicPr>
          <p:cNvPr id="13" name="图片 12">
            <a:extLst>
              <a:ext uri="{FF2B5EF4-FFF2-40B4-BE49-F238E27FC236}">
                <a16:creationId xmlns:a16="http://schemas.microsoft.com/office/drawing/2014/main" id="{1DA84C20-DBDB-723B-E498-D52158F4CBB7}"/>
              </a:ext>
            </a:extLst>
          </p:cNvPr>
          <p:cNvPicPr>
            <a:picLocks noChangeAspect="1"/>
          </p:cNvPicPr>
          <p:nvPr/>
        </p:nvPicPr>
        <p:blipFill>
          <a:blip r:embed="rId4"/>
          <a:stretch>
            <a:fillRect/>
          </a:stretch>
        </p:blipFill>
        <p:spPr>
          <a:xfrm>
            <a:off x="5687212" y="810394"/>
            <a:ext cx="6504788" cy="4384210"/>
          </a:xfrm>
          <a:prstGeom prst="rect">
            <a:avLst/>
          </a:prstGeom>
        </p:spPr>
      </p:pic>
      <p:sp>
        <p:nvSpPr>
          <p:cNvPr id="15" name="椭圆 14">
            <a:extLst>
              <a:ext uri="{FF2B5EF4-FFF2-40B4-BE49-F238E27FC236}">
                <a16:creationId xmlns:a16="http://schemas.microsoft.com/office/drawing/2014/main" id="{04CA74C6-DEA8-7D64-D87C-1E976B145E90}"/>
              </a:ext>
            </a:extLst>
          </p:cNvPr>
          <p:cNvSpPr/>
          <p:nvPr/>
        </p:nvSpPr>
        <p:spPr>
          <a:xfrm>
            <a:off x="315356" y="1773141"/>
            <a:ext cx="1449834" cy="1455087"/>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A75EB997-1574-3A33-32CA-3665E773DD8C}"/>
              </a:ext>
            </a:extLst>
          </p:cNvPr>
          <p:cNvSpPr txBox="1"/>
          <p:nvPr/>
        </p:nvSpPr>
        <p:spPr>
          <a:xfrm>
            <a:off x="505535" y="2341726"/>
            <a:ext cx="1057522" cy="276999"/>
          </a:xfrm>
          <a:prstGeom prst="rect">
            <a:avLst/>
          </a:prstGeom>
          <a:noFill/>
        </p:spPr>
        <p:txBody>
          <a:bodyPr wrap="square">
            <a:spAutoFit/>
          </a:bodyPr>
          <a:lstStyle/>
          <a:p>
            <a:r>
              <a:rPr lang="en-US" altLang="zh-CN" sz="1200" b="1" dirty="0">
                <a:solidFill>
                  <a:schemeClr val="bg1"/>
                </a:solidFill>
              </a:rPr>
              <a:t>Pre-Training</a:t>
            </a:r>
            <a:endParaRPr lang="zh-CN" altLang="en-US" sz="1200" b="1" dirty="0">
              <a:solidFill>
                <a:schemeClr val="bg1"/>
              </a:solidFill>
            </a:endParaRPr>
          </a:p>
        </p:txBody>
      </p:sp>
      <p:cxnSp>
        <p:nvCxnSpPr>
          <p:cNvPr id="21" name="直接箭头连接符 20">
            <a:extLst>
              <a:ext uri="{FF2B5EF4-FFF2-40B4-BE49-F238E27FC236}">
                <a16:creationId xmlns:a16="http://schemas.microsoft.com/office/drawing/2014/main" id="{ACCBC6D5-DD7E-982C-A84A-B3302A989C10}"/>
              </a:ext>
            </a:extLst>
          </p:cNvPr>
          <p:cNvCxnSpPr>
            <a:cxnSpLocks/>
          </p:cNvCxnSpPr>
          <p:nvPr/>
        </p:nvCxnSpPr>
        <p:spPr>
          <a:xfrm>
            <a:off x="1765190" y="2536382"/>
            <a:ext cx="311267" cy="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05E53D52-B8FC-85F7-7AC1-1C248C704086}"/>
              </a:ext>
            </a:extLst>
          </p:cNvPr>
          <p:cNvSpPr txBox="1"/>
          <p:nvPr/>
        </p:nvSpPr>
        <p:spPr>
          <a:xfrm>
            <a:off x="2076457" y="1559521"/>
            <a:ext cx="1260881" cy="261610"/>
          </a:xfrm>
          <a:prstGeom prst="rect">
            <a:avLst/>
          </a:prstGeom>
          <a:noFill/>
        </p:spPr>
        <p:txBody>
          <a:bodyPr wrap="square">
            <a:spAutoFit/>
          </a:bodyPr>
          <a:lstStyle/>
          <a:p>
            <a:r>
              <a:rPr lang="en-US" altLang="zh-CN" sz="1100" b="1" dirty="0">
                <a:solidFill>
                  <a:srgbClr val="FF0000"/>
                </a:solidFill>
              </a:rPr>
              <a:t>Transformers</a:t>
            </a:r>
            <a:endParaRPr lang="zh-CN" altLang="en-US" sz="1100" b="1" dirty="0">
              <a:solidFill>
                <a:srgbClr val="FF0000"/>
              </a:solidFill>
            </a:endParaRPr>
          </a:p>
        </p:txBody>
      </p:sp>
      <p:cxnSp>
        <p:nvCxnSpPr>
          <p:cNvPr id="19" name="直接连接符 18">
            <a:extLst>
              <a:ext uri="{FF2B5EF4-FFF2-40B4-BE49-F238E27FC236}">
                <a16:creationId xmlns:a16="http://schemas.microsoft.com/office/drawing/2014/main" id="{E98868A2-5A06-673F-0C2A-AC279A765284}"/>
              </a:ext>
            </a:extLst>
          </p:cNvPr>
          <p:cNvCxnSpPr/>
          <p:nvPr/>
        </p:nvCxnSpPr>
        <p:spPr>
          <a:xfrm>
            <a:off x="1034296" y="3228228"/>
            <a:ext cx="0" cy="1564123"/>
          </a:xfrm>
          <a:prstGeom prst="line">
            <a:avLst/>
          </a:prstGeom>
          <a:ln w="190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接箭头连接符 23">
            <a:extLst>
              <a:ext uri="{FF2B5EF4-FFF2-40B4-BE49-F238E27FC236}">
                <a16:creationId xmlns:a16="http://schemas.microsoft.com/office/drawing/2014/main" id="{5158F163-D884-0562-B16D-1D73DB99F3D1}"/>
              </a:ext>
            </a:extLst>
          </p:cNvPr>
          <p:cNvCxnSpPr>
            <a:cxnSpLocks/>
          </p:cNvCxnSpPr>
          <p:nvPr/>
        </p:nvCxnSpPr>
        <p:spPr>
          <a:xfrm>
            <a:off x="4017313" y="1773141"/>
            <a:ext cx="311267" cy="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0FAA0287-1D73-2DF0-761E-67699539A739}"/>
              </a:ext>
            </a:extLst>
          </p:cNvPr>
          <p:cNvSpPr/>
          <p:nvPr/>
        </p:nvSpPr>
        <p:spPr>
          <a:xfrm>
            <a:off x="4402318" y="1611984"/>
            <a:ext cx="1178350" cy="325215"/>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AF3F2A66-72FF-A83D-F289-92ADA785836A}"/>
              </a:ext>
            </a:extLst>
          </p:cNvPr>
          <p:cNvSpPr/>
          <p:nvPr/>
        </p:nvSpPr>
        <p:spPr>
          <a:xfrm>
            <a:off x="4415073" y="2375109"/>
            <a:ext cx="1178350" cy="325215"/>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26">
            <a:extLst>
              <a:ext uri="{FF2B5EF4-FFF2-40B4-BE49-F238E27FC236}">
                <a16:creationId xmlns:a16="http://schemas.microsoft.com/office/drawing/2014/main" id="{9F1B40AC-A03E-AB3C-4B26-46E63892D1DD}"/>
              </a:ext>
            </a:extLst>
          </p:cNvPr>
          <p:cNvSpPr/>
          <p:nvPr/>
        </p:nvSpPr>
        <p:spPr>
          <a:xfrm>
            <a:off x="4415073" y="3091968"/>
            <a:ext cx="1178350" cy="325215"/>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8515C70E-825A-8393-41B3-A7DCF1A379ED}"/>
              </a:ext>
            </a:extLst>
          </p:cNvPr>
          <p:cNvSpPr txBox="1"/>
          <p:nvPr/>
        </p:nvSpPr>
        <p:spPr>
          <a:xfrm>
            <a:off x="4508862" y="1642336"/>
            <a:ext cx="990773" cy="261610"/>
          </a:xfrm>
          <a:prstGeom prst="rect">
            <a:avLst/>
          </a:prstGeom>
          <a:noFill/>
        </p:spPr>
        <p:txBody>
          <a:bodyPr wrap="square">
            <a:spAutoFit/>
          </a:bodyPr>
          <a:lstStyle/>
          <a:p>
            <a:r>
              <a:rPr lang="en-US" altLang="zh-CN" sz="1100" b="1" dirty="0">
                <a:solidFill>
                  <a:srgbClr val="FF0000"/>
                </a:solidFill>
              </a:rPr>
              <a:t>Fine-Tuning</a:t>
            </a:r>
            <a:endParaRPr lang="zh-CN" altLang="en-US" sz="1100" b="1" dirty="0">
              <a:solidFill>
                <a:srgbClr val="FF0000"/>
              </a:solidFill>
            </a:endParaRPr>
          </a:p>
        </p:txBody>
      </p:sp>
      <p:sp>
        <p:nvSpPr>
          <p:cNvPr id="29" name="矩形 28">
            <a:extLst>
              <a:ext uri="{FF2B5EF4-FFF2-40B4-BE49-F238E27FC236}">
                <a16:creationId xmlns:a16="http://schemas.microsoft.com/office/drawing/2014/main" id="{4FD4458C-698E-6682-66DC-587C877EC9FA}"/>
              </a:ext>
            </a:extLst>
          </p:cNvPr>
          <p:cNvSpPr/>
          <p:nvPr/>
        </p:nvSpPr>
        <p:spPr>
          <a:xfrm>
            <a:off x="4415073" y="3417183"/>
            <a:ext cx="1178350" cy="325215"/>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24409D06-7D70-C825-DBAF-CC26CB673DB8}"/>
              </a:ext>
            </a:extLst>
          </p:cNvPr>
          <p:cNvSpPr txBox="1"/>
          <p:nvPr/>
        </p:nvSpPr>
        <p:spPr>
          <a:xfrm>
            <a:off x="4508862" y="2415581"/>
            <a:ext cx="990773" cy="261610"/>
          </a:xfrm>
          <a:prstGeom prst="rect">
            <a:avLst/>
          </a:prstGeom>
          <a:noFill/>
        </p:spPr>
        <p:txBody>
          <a:bodyPr wrap="square">
            <a:spAutoFit/>
          </a:bodyPr>
          <a:lstStyle/>
          <a:p>
            <a:pPr algn="ctr"/>
            <a:r>
              <a:rPr lang="en-US" altLang="zh-CN" sz="1100" b="1" dirty="0">
                <a:solidFill>
                  <a:srgbClr val="FF0000"/>
                </a:solidFill>
              </a:rPr>
              <a:t>GPT-3</a:t>
            </a:r>
            <a:endParaRPr lang="zh-CN" altLang="en-US" sz="1100" b="1" dirty="0">
              <a:solidFill>
                <a:srgbClr val="FF0000"/>
              </a:solidFill>
            </a:endParaRPr>
          </a:p>
        </p:txBody>
      </p:sp>
      <p:sp>
        <p:nvSpPr>
          <p:cNvPr id="31" name="文本框 30">
            <a:extLst>
              <a:ext uri="{FF2B5EF4-FFF2-40B4-BE49-F238E27FC236}">
                <a16:creationId xmlns:a16="http://schemas.microsoft.com/office/drawing/2014/main" id="{D525A7CC-0E47-7C19-1B0D-08F8E599E3B5}"/>
              </a:ext>
            </a:extLst>
          </p:cNvPr>
          <p:cNvSpPr txBox="1"/>
          <p:nvPr/>
        </p:nvSpPr>
        <p:spPr>
          <a:xfrm>
            <a:off x="4474569" y="3443494"/>
            <a:ext cx="990773" cy="261610"/>
          </a:xfrm>
          <a:prstGeom prst="rect">
            <a:avLst/>
          </a:prstGeom>
          <a:noFill/>
        </p:spPr>
        <p:txBody>
          <a:bodyPr wrap="square">
            <a:spAutoFit/>
          </a:bodyPr>
          <a:lstStyle/>
          <a:p>
            <a:pPr algn="ctr"/>
            <a:r>
              <a:rPr lang="en-US" altLang="zh-CN" sz="1100" b="1" dirty="0">
                <a:solidFill>
                  <a:srgbClr val="FF0000"/>
                </a:solidFill>
              </a:rPr>
              <a:t>ChatGPT</a:t>
            </a:r>
            <a:endParaRPr lang="zh-CN" altLang="en-US" sz="1100" b="1" dirty="0">
              <a:solidFill>
                <a:srgbClr val="FF0000"/>
              </a:solidFill>
            </a:endParaRPr>
          </a:p>
        </p:txBody>
      </p:sp>
      <p:sp>
        <p:nvSpPr>
          <p:cNvPr id="32" name="文本框 31">
            <a:extLst>
              <a:ext uri="{FF2B5EF4-FFF2-40B4-BE49-F238E27FC236}">
                <a16:creationId xmlns:a16="http://schemas.microsoft.com/office/drawing/2014/main" id="{631CD819-E30C-00E4-4DEC-50AABE9A8E89}"/>
              </a:ext>
            </a:extLst>
          </p:cNvPr>
          <p:cNvSpPr txBox="1"/>
          <p:nvPr/>
        </p:nvSpPr>
        <p:spPr>
          <a:xfrm>
            <a:off x="4474569" y="3121465"/>
            <a:ext cx="990773" cy="261610"/>
          </a:xfrm>
          <a:prstGeom prst="rect">
            <a:avLst/>
          </a:prstGeom>
          <a:noFill/>
        </p:spPr>
        <p:txBody>
          <a:bodyPr wrap="square">
            <a:spAutoFit/>
          </a:bodyPr>
          <a:lstStyle/>
          <a:p>
            <a:pPr algn="ctr"/>
            <a:r>
              <a:rPr lang="en-US" altLang="zh-CN" sz="1100" b="1" dirty="0" err="1">
                <a:solidFill>
                  <a:srgbClr val="FF0000"/>
                </a:solidFill>
              </a:rPr>
              <a:t>InstructGPT</a:t>
            </a:r>
            <a:endParaRPr lang="zh-CN" altLang="en-US" sz="1100" b="1" dirty="0">
              <a:solidFill>
                <a:srgbClr val="FF0000"/>
              </a:solidFill>
            </a:endParaRPr>
          </a:p>
        </p:txBody>
      </p:sp>
      <p:cxnSp>
        <p:nvCxnSpPr>
          <p:cNvPr id="34" name="直接箭头连接符 33">
            <a:extLst>
              <a:ext uri="{FF2B5EF4-FFF2-40B4-BE49-F238E27FC236}">
                <a16:creationId xmlns:a16="http://schemas.microsoft.com/office/drawing/2014/main" id="{0A8158EB-4676-6129-3E67-751F21C3B88A}"/>
              </a:ext>
            </a:extLst>
          </p:cNvPr>
          <p:cNvCxnSpPr>
            <a:cxnSpLocks/>
          </p:cNvCxnSpPr>
          <p:nvPr/>
        </p:nvCxnSpPr>
        <p:spPr>
          <a:xfrm>
            <a:off x="5006368" y="1998214"/>
            <a:ext cx="0" cy="27769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9FEBF0FA-ACF0-C28C-423E-6FCCA0F7D266}"/>
              </a:ext>
            </a:extLst>
          </p:cNvPr>
          <p:cNvCxnSpPr>
            <a:cxnSpLocks/>
          </p:cNvCxnSpPr>
          <p:nvPr/>
        </p:nvCxnSpPr>
        <p:spPr>
          <a:xfrm>
            <a:off x="5004248" y="2749216"/>
            <a:ext cx="0" cy="27769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C6E26C18-5926-6A17-522D-C3E64E7FE2CB}"/>
              </a:ext>
            </a:extLst>
          </p:cNvPr>
          <p:cNvSpPr txBox="1"/>
          <p:nvPr/>
        </p:nvSpPr>
        <p:spPr>
          <a:xfrm>
            <a:off x="162062" y="5386801"/>
            <a:ext cx="5337735" cy="523220"/>
          </a:xfrm>
          <a:prstGeom prst="rect">
            <a:avLst/>
          </a:prstGeom>
          <a:noFill/>
        </p:spPr>
        <p:txBody>
          <a:bodyPr wrap="square">
            <a:spAutoFit/>
          </a:bodyPr>
          <a:lstStyle/>
          <a:p>
            <a:pPr marL="285750" indent="-285750">
              <a:buFont typeface="Arial" panose="020B0604020202020204" pitchFamily="34" charset="0"/>
              <a:buChar char="•"/>
            </a:pPr>
            <a:r>
              <a:rPr lang="en-US" altLang="zh-CN" sz="1400" b="1" dirty="0"/>
              <a:t>&gt;175 billion</a:t>
            </a:r>
            <a:r>
              <a:rPr lang="en-US" altLang="zh-CN" sz="1400" dirty="0"/>
              <a:t> parameters, tremendous amount of training data</a:t>
            </a:r>
          </a:p>
          <a:p>
            <a:pPr marL="285750" indent="-285750">
              <a:buFont typeface="Arial" panose="020B0604020202020204" pitchFamily="34" charset="0"/>
              <a:buChar char="•"/>
            </a:pPr>
            <a:r>
              <a:rPr lang="en-US" altLang="zh-CN" sz="1400" dirty="0"/>
              <a:t>Achieving human-level intelligence</a:t>
            </a:r>
            <a:endParaRPr lang="zh-CN" altLang="en-US" sz="1400" dirty="0">
              <a:solidFill>
                <a:srgbClr val="FF0000"/>
              </a:solidFill>
            </a:endParaRPr>
          </a:p>
        </p:txBody>
      </p:sp>
      <p:sp>
        <p:nvSpPr>
          <p:cNvPr id="39" name="文本框 38">
            <a:extLst>
              <a:ext uri="{FF2B5EF4-FFF2-40B4-BE49-F238E27FC236}">
                <a16:creationId xmlns:a16="http://schemas.microsoft.com/office/drawing/2014/main" id="{87D3462D-593D-8A11-B53F-BBA63F3919EA}"/>
              </a:ext>
            </a:extLst>
          </p:cNvPr>
          <p:cNvSpPr txBox="1"/>
          <p:nvPr/>
        </p:nvSpPr>
        <p:spPr>
          <a:xfrm>
            <a:off x="6229475" y="5040716"/>
            <a:ext cx="5800463" cy="307777"/>
          </a:xfrm>
          <a:prstGeom prst="rect">
            <a:avLst/>
          </a:prstGeom>
          <a:noFill/>
        </p:spPr>
        <p:txBody>
          <a:bodyPr wrap="square">
            <a:spAutoFit/>
          </a:bodyPr>
          <a:lstStyle/>
          <a:p>
            <a:r>
              <a:rPr lang="zh-CN" altLang="en-US" sz="1400" i="1" dirty="0"/>
              <a:t>Emergent Abilities of Large Language Models, Jason Wu, et.al.,2022</a:t>
            </a:r>
          </a:p>
        </p:txBody>
      </p:sp>
      <p:sp>
        <p:nvSpPr>
          <p:cNvPr id="41" name="文本框 40">
            <a:extLst>
              <a:ext uri="{FF2B5EF4-FFF2-40B4-BE49-F238E27FC236}">
                <a16:creationId xmlns:a16="http://schemas.microsoft.com/office/drawing/2014/main" id="{CE924E71-E669-68B0-1965-099A14A746E8}"/>
              </a:ext>
            </a:extLst>
          </p:cNvPr>
          <p:cNvSpPr txBox="1"/>
          <p:nvPr/>
        </p:nvSpPr>
        <p:spPr>
          <a:xfrm>
            <a:off x="6419509" y="5348493"/>
            <a:ext cx="5610429" cy="830997"/>
          </a:xfrm>
          <a:prstGeom prst="rect">
            <a:avLst/>
          </a:prstGeom>
          <a:noFill/>
        </p:spPr>
        <p:txBody>
          <a:bodyPr wrap="square">
            <a:spAutoFit/>
          </a:bodyPr>
          <a:lstStyle/>
          <a:p>
            <a:r>
              <a:rPr lang="zh-CN" altLang="en-US" sz="1600" dirty="0"/>
              <a:t>The intelligence is </a:t>
            </a:r>
            <a:r>
              <a:rPr lang="zh-CN" altLang="en-US" sz="1600" dirty="0">
                <a:solidFill>
                  <a:srgbClr val="FF0000"/>
                </a:solidFill>
              </a:rPr>
              <a:t>N</a:t>
            </a:r>
            <a:r>
              <a:rPr lang="en-US" altLang="zh-CN" sz="1600" dirty="0">
                <a:solidFill>
                  <a:srgbClr val="FF0000"/>
                </a:solidFill>
              </a:rPr>
              <a:t>O</a:t>
            </a:r>
            <a:r>
              <a:rPr lang="zh-CN" altLang="en-US" sz="1600" dirty="0">
                <a:solidFill>
                  <a:srgbClr val="FF0000"/>
                </a:solidFill>
              </a:rPr>
              <a:t>T pre-defined</a:t>
            </a:r>
            <a:r>
              <a:rPr lang="zh-CN" altLang="en-US" sz="1600" dirty="0"/>
              <a:t>, but appears to be </a:t>
            </a:r>
            <a:r>
              <a:rPr lang="zh-CN" altLang="en-US" sz="1600" b="1" dirty="0"/>
              <a:t>spontaneously</a:t>
            </a:r>
            <a:r>
              <a:rPr lang="zh-CN" altLang="en-US" sz="1600" dirty="0"/>
              <a:t> “</a:t>
            </a:r>
            <a:r>
              <a:rPr lang="zh-CN" altLang="en-US" sz="1600" dirty="0">
                <a:solidFill>
                  <a:srgbClr val="FF0000"/>
                </a:solidFill>
              </a:rPr>
              <a:t>emerged</a:t>
            </a:r>
            <a:r>
              <a:rPr lang="zh-CN" altLang="en-US" sz="1600" dirty="0"/>
              <a:t>” from the network with sufficient large size.</a:t>
            </a:r>
          </a:p>
        </p:txBody>
      </p:sp>
      <p:pic>
        <p:nvPicPr>
          <p:cNvPr id="43" name="图片 42">
            <a:extLst>
              <a:ext uri="{FF2B5EF4-FFF2-40B4-BE49-F238E27FC236}">
                <a16:creationId xmlns:a16="http://schemas.microsoft.com/office/drawing/2014/main" id="{53307F49-4A3D-A4A3-CD69-609B962C2339}"/>
              </a:ext>
            </a:extLst>
          </p:cNvPr>
          <p:cNvPicPr>
            <a:picLocks noChangeAspect="1"/>
          </p:cNvPicPr>
          <p:nvPr/>
        </p:nvPicPr>
        <p:blipFill>
          <a:blip r:embed="rId5"/>
          <a:stretch>
            <a:fillRect/>
          </a:stretch>
        </p:blipFill>
        <p:spPr>
          <a:xfrm>
            <a:off x="6385822" y="6138000"/>
            <a:ext cx="5205561" cy="720000"/>
          </a:xfrm>
          <a:prstGeom prst="rect">
            <a:avLst/>
          </a:prstGeom>
        </p:spPr>
      </p:pic>
    </p:spTree>
    <p:extLst>
      <p:ext uri="{BB962C8B-B14F-4D97-AF65-F5344CB8AC3E}">
        <p14:creationId xmlns:p14="http://schemas.microsoft.com/office/powerpoint/2010/main" val="1093972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9468684" cy="584775"/>
          </a:xfrm>
          <a:prstGeom prst="rect">
            <a:avLst/>
          </a:prstGeom>
          <a:noFill/>
        </p:spPr>
        <p:txBody>
          <a:bodyPr wrap="square" rtlCol="0">
            <a:spAutoFit/>
          </a:bodyPr>
          <a:lstStyle/>
          <a:p>
            <a:r>
              <a:rPr lang="en-US" altLang="zh-CN" sz="3200" b="1" dirty="0"/>
              <a:t>Inspiration from Generative Al: Scaling Law</a:t>
            </a:r>
            <a:endParaRPr lang="zh-CN" altLang="en-US" sz="3200" b="1" dirty="0"/>
          </a:p>
        </p:txBody>
      </p:sp>
      <p:pic>
        <p:nvPicPr>
          <p:cNvPr id="3" name="图片 2">
            <a:extLst>
              <a:ext uri="{FF2B5EF4-FFF2-40B4-BE49-F238E27FC236}">
                <a16:creationId xmlns:a16="http://schemas.microsoft.com/office/drawing/2014/main" id="{0EE58DC0-56CF-8C4A-141C-7C9E9C45F043}"/>
              </a:ext>
            </a:extLst>
          </p:cNvPr>
          <p:cNvPicPr>
            <a:picLocks noChangeAspect="1"/>
          </p:cNvPicPr>
          <p:nvPr/>
        </p:nvPicPr>
        <p:blipFill>
          <a:blip r:embed="rId3"/>
          <a:stretch>
            <a:fillRect/>
          </a:stretch>
        </p:blipFill>
        <p:spPr>
          <a:xfrm>
            <a:off x="0" y="1176127"/>
            <a:ext cx="6161012" cy="4320000"/>
          </a:xfrm>
          <a:prstGeom prst="rect">
            <a:avLst/>
          </a:prstGeom>
        </p:spPr>
      </p:pic>
      <p:pic>
        <p:nvPicPr>
          <p:cNvPr id="4" name="图片 3">
            <a:extLst>
              <a:ext uri="{FF2B5EF4-FFF2-40B4-BE49-F238E27FC236}">
                <a16:creationId xmlns:a16="http://schemas.microsoft.com/office/drawing/2014/main" id="{ECE5368D-B2B0-B5D9-A8B0-0212DCC5E361}"/>
              </a:ext>
            </a:extLst>
          </p:cNvPr>
          <p:cNvPicPr>
            <a:picLocks noChangeAspect="1"/>
          </p:cNvPicPr>
          <p:nvPr/>
        </p:nvPicPr>
        <p:blipFill>
          <a:blip r:embed="rId4"/>
          <a:stretch>
            <a:fillRect/>
          </a:stretch>
        </p:blipFill>
        <p:spPr>
          <a:xfrm>
            <a:off x="6047196" y="1176127"/>
            <a:ext cx="5976858" cy="4320000"/>
          </a:xfrm>
          <a:prstGeom prst="rect">
            <a:avLst/>
          </a:prstGeom>
        </p:spPr>
      </p:pic>
      <p:sp>
        <p:nvSpPr>
          <p:cNvPr id="5" name="文本框 4">
            <a:extLst>
              <a:ext uri="{FF2B5EF4-FFF2-40B4-BE49-F238E27FC236}">
                <a16:creationId xmlns:a16="http://schemas.microsoft.com/office/drawing/2014/main" id="{D59DA572-27CC-DC6A-BC41-61DE9C6D87D8}"/>
              </a:ext>
            </a:extLst>
          </p:cNvPr>
          <p:cNvSpPr txBox="1"/>
          <p:nvPr/>
        </p:nvSpPr>
        <p:spPr>
          <a:xfrm>
            <a:off x="414338" y="6368147"/>
            <a:ext cx="9063038" cy="307777"/>
          </a:xfrm>
          <a:prstGeom prst="rect">
            <a:avLst/>
          </a:prstGeom>
          <a:noFill/>
        </p:spPr>
        <p:txBody>
          <a:bodyPr wrap="square">
            <a:spAutoFit/>
          </a:bodyPr>
          <a:lstStyle/>
          <a:p>
            <a:r>
              <a:rPr lang="en-US" altLang="zh-CN" sz="1400" b="0" i="0" dirty="0" err="1">
                <a:solidFill>
                  <a:srgbClr val="222222"/>
                </a:solidFill>
                <a:effectLst/>
                <a:highlight>
                  <a:srgbClr val="FFFFFF"/>
                </a:highlight>
                <a:latin typeface="Arial" panose="020B0604020202020204" pitchFamily="34" charset="0"/>
              </a:rPr>
              <a:t>Achiam</a:t>
            </a:r>
            <a:r>
              <a:rPr lang="en-US" altLang="zh-CN" sz="1400" b="0" i="0" dirty="0">
                <a:solidFill>
                  <a:srgbClr val="222222"/>
                </a:solidFill>
                <a:effectLst/>
                <a:highlight>
                  <a:srgbClr val="FFFFFF"/>
                </a:highlight>
                <a:latin typeface="Arial" panose="020B0604020202020204" pitchFamily="34" charset="0"/>
              </a:rPr>
              <a:t> J, Adler S, Agarwal S, et al. Gpt-4 technical report[J]. </a:t>
            </a:r>
            <a:r>
              <a:rPr lang="en-US" altLang="zh-CN" sz="1400" b="0" i="0" dirty="0" err="1">
                <a:solidFill>
                  <a:srgbClr val="222222"/>
                </a:solidFill>
                <a:effectLst/>
                <a:highlight>
                  <a:srgbClr val="FFFFFF"/>
                </a:highlight>
                <a:latin typeface="Arial" panose="020B0604020202020204" pitchFamily="34" charset="0"/>
              </a:rPr>
              <a:t>arXiv</a:t>
            </a:r>
            <a:r>
              <a:rPr lang="en-US" altLang="zh-CN" sz="1400" b="0" i="0" dirty="0">
                <a:solidFill>
                  <a:srgbClr val="222222"/>
                </a:solidFill>
                <a:effectLst/>
                <a:highlight>
                  <a:srgbClr val="FFFFFF"/>
                </a:highlight>
                <a:latin typeface="Arial" panose="020B0604020202020204" pitchFamily="34" charset="0"/>
              </a:rPr>
              <a:t> preprint arXiv:2303.08774, 2023.</a:t>
            </a:r>
            <a:endParaRPr lang="zh-CN" altLang="en-US" sz="1400" dirty="0"/>
          </a:p>
        </p:txBody>
      </p:sp>
    </p:spTree>
    <p:extLst>
      <p:ext uri="{BB962C8B-B14F-4D97-AF65-F5344CB8AC3E}">
        <p14:creationId xmlns:p14="http://schemas.microsoft.com/office/powerpoint/2010/main" val="3714424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04AD673B-69F6-A817-B3CC-7A0116AECDB0}"/>
              </a:ext>
            </a:extLst>
          </p:cNvPr>
          <p:cNvSpPr txBox="1"/>
          <p:nvPr/>
        </p:nvSpPr>
        <p:spPr>
          <a:xfrm>
            <a:off x="1929609" y="426279"/>
            <a:ext cx="9468684" cy="584775"/>
          </a:xfrm>
          <a:prstGeom prst="rect">
            <a:avLst/>
          </a:prstGeom>
          <a:noFill/>
        </p:spPr>
        <p:txBody>
          <a:bodyPr wrap="square" rtlCol="0">
            <a:spAutoFit/>
          </a:bodyPr>
          <a:lstStyle/>
          <a:p>
            <a:r>
              <a:rPr lang="en-US" altLang="zh-CN" sz="3200" b="1" dirty="0"/>
              <a:t>If Scaling law also works for our brain…</a:t>
            </a:r>
            <a:endParaRPr lang="zh-CN" altLang="en-US" sz="3200" b="1" dirty="0"/>
          </a:p>
        </p:txBody>
      </p:sp>
      <p:pic>
        <p:nvPicPr>
          <p:cNvPr id="2" name="图片 1">
            <a:extLst>
              <a:ext uri="{FF2B5EF4-FFF2-40B4-BE49-F238E27FC236}">
                <a16:creationId xmlns:a16="http://schemas.microsoft.com/office/drawing/2014/main" id="{D2FAF4C1-3E1E-F21A-5C95-D68B6361A873}"/>
              </a:ext>
            </a:extLst>
          </p:cNvPr>
          <p:cNvPicPr>
            <a:picLocks noChangeAspect="1"/>
          </p:cNvPicPr>
          <p:nvPr/>
        </p:nvPicPr>
        <p:blipFill>
          <a:blip r:embed="rId3"/>
          <a:stretch>
            <a:fillRect/>
          </a:stretch>
        </p:blipFill>
        <p:spPr>
          <a:xfrm>
            <a:off x="1432993" y="1554616"/>
            <a:ext cx="3319981" cy="3371170"/>
          </a:xfrm>
          <a:prstGeom prst="rect">
            <a:avLst/>
          </a:prstGeom>
        </p:spPr>
      </p:pic>
      <p:sp>
        <p:nvSpPr>
          <p:cNvPr id="7" name="文本框 6">
            <a:extLst>
              <a:ext uri="{FF2B5EF4-FFF2-40B4-BE49-F238E27FC236}">
                <a16:creationId xmlns:a16="http://schemas.microsoft.com/office/drawing/2014/main" id="{70D39BAE-D443-2A7A-B40C-6DACC0E71D87}"/>
              </a:ext>
            </a:extLst>
          </p:cNvPr>
          <p:cNvSpPr txBox="1"/>
          <p:nvPr/>
        </p:nvSpPr>
        <p:spPr>
          <a:xfrm>
            <a:off x="5382986" y="1677377"/>
            <a:ext cx="6096000" cy="1200329"/>
          </a:xfrm>
          <a:prstGeom prst="rect">
            <a:avLst/>
          </a:prstGeom>
          <a:noFill/>
        </p:spPr>
        <p:txBody>
          <a:bodyPr wrap="square">
            <a:spAutoFit/>
          </a:bodyPr>
          <a:lstStyle/>
          <a:p>
            <a:pPr marL="285750" indent="-285750">
              <a:buFont typeface="Wingdings" panose="05000000000000000000" pitchFamily="2" charset="2"/>
              <a:buChar char="Ø"/>
            </a:pPr>
            <a:r>
              <a:rPr lang="zh-CN" altLang="en-US" b="1" dirty="0"/>
              <a:t>Our brains has ~1,00 billion neurons.</a:t>
            </a:r>
            <a:endParaRPr lang="en-US" altLang="zh-CN" b="1" dirty="0"/>
          </a:p>
          <a:p>
            <a:pPr marL="285750" indent="-285750">
              <a:buFont typeface="Wingdings" panose="05000000000000000000" pitchFamily="2" charset="2"/>
              <a:buChar char="Ø"/>
            </a:pPr>
            <a:r>
              <a:rPr lang="zh-CN" altLang="en-US" b="1" dirty="0"/>
              <a:t>Each neuron has ~10,000-~100,000 synapses.</a:t>
            </a:r>
            <a:endParaRPr lang="en-US" altLang="zh-CN" b="1" dirty="0"/>
          </a:p>
          <a:p>
            <a:pPr marL="285750" indent="-285750">
              <a:buFont typeface="Wingdings" panose="05000000000000000000" pitchFamily="2" charset="2"/>
              <a:buChar char="Ø"/>
            </a:pPr>
            <a:r>
              <a:rPr lang="zh-CN" altLang="en-US" b="1" dirty="0"/>
              <a:t>The complexity of the brain is ~4-5 orders of magnitude of ChatGPT</a:t>
            </a:r>
          </a:p>
        </p:txBody>
      </p:sp>
      <p:sp>
        <p:nvSpPr>
          <p:cNvPr id="9" name="文本框 8">
            <a:extLst>
              <a:ext uri="{FF2B5EF4-FFF2-40B4-BE49-F238E27FC236}">
                <a16:creationId xmlns:a16="http://schemas.microsoft.com/office/drawing/2014/main" id="{1D6560F7-7D1B-EC37-3A4B-FCDB9480C4B2}"/>
              </a:ext>
            </a:extLst>
          </p:cNvPr>
          <p:cNvSpPr txBox="1"/>
          <p:nvPr/>
        </p:nvSpPr>
        <p:spPr>
          <a:xfrm>
            <a:off x="5302293" y="3429000"/>
            <a:ext cx="5456714" cy="1323439"/>
          </a:xfrm>
          <a:prstGeom prst="rect">
            <a:avLst/>
          </a:prstGeom>
          <a:noFill/>
        </p:spPr>
        <p:txBody>
          <a:bodyPr wrap="square">
            <a:spAutoFit/>
          </a:bodyPr>
          <a:lstStyle/>
          <a:p>
            <a:pPr marL="342900" indent="-342900">
              <a:buAutoNum type="arabicPeriod"/>
            </a:pPr>
            <a:r>
              <a:rPr lang="zh-CN" altLang="en-US" sz="2000" b="1" dirty="0"/>
              <a:t>ls human intelligence and consciousness also </a:t>
            </a:r>
            <a:r>
              <a:rPr lang="zh-CN" altLang="en-US" sz="2000" b="1" dirty="0">
                <a:solidFill>
                  <a:srgbClr val="FF0000"/>
                </a:solidFill>
              </a:rPr>
              <a:t>“emergent”</a:t>
            </a:r>
            <a:r>
              <a:rPr lang="zh-CN" altLang="en-US" sz="2000" b="1" dirty="0"/>
              <a:t> in our brains?</a:t>
            </a:r>
            <a:endParaRPr lang="en-US" altLang="zh-CN" sz="2000" b="1" dirty="0"/>
          </a:p>
          <a:p>
            <a:pPr marL="342900" indent="-342900">
              <a:buAutoNum type="arabicPeriod"/>
            </a:pPr>
            <a:r>
              <a:rPr lang="zh-CN" altLang="en-US" sz="2000" b="1" dirty="0"/>
              <a:t> if so, can we </a:t>
            </a:r>
            <a:r>
              <a:rPr lang="zh-CN" altLang="en-US" sz="2000" b="1" dirty="0">
                <a:solidFill>
                  <a:srgbClr val="FF0000"/>
                </a:solidFill>
              </a:rPr>
              <a:t>simulate</a:t>
            </a:r>
            <a:r>
              <a:rPr lang="zh-CN" altLang="en-US" sz="2000" b="1" dirty="0"/>
              <a:t> human intelligence and consciousness?</a:t>
            </a:r>
          </a:p>
        </p:txBody>
      </p:sp>
    </p:spTree>
    <p:extLst>
      <p:ext uri="{BB962C8B-B14F-4D97-AF65-F5344CB8AC3E}">
        <p14:creationId xmlns:p14="http://schemas.microsoft.com/office/powerpoint/2010/main" val="2642547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6D68F128-9779-7229-A930-C86301358FBC}"/>
              </a:ext>
            </a:extLst>
          </p:cNvPr>
          <p:cNvSpPr/>
          <p:nvPr/>
        </p:nvSpPr>
        <p:spPr>
          <a:xfrm>
            <a:off x="2484198" y="4526501"/>
            <a:ext cx="1178350" cy="1371816"/>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7693CA38-3299-7C38-A3C6-06433CD6922C}"/>
              </a:ext>
            </a:extLst>
          </p:cNvPr>
          <p:cNvSpPr/>
          <p:nvPr/>
        </p:nvSpPr>
        <p:spPr>
          <a:xfrm>
            <a:off x="9480503" y="2665548"/>
            <a:ext cx="1178350" cy="3267383"/>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9468684" cy="584775"/>
          </a:xfrm>
          <a:prstGeom prst="rect">
            <a:avLst/>
          </a:prstGeom>
          <a:noFill/>
        </p:spPr>
        <p:txBody>
          <a:bodyPr wrap="square" rtlCol="0">
            <a:spAutoFit/>
          </a:bodyPr>
          <a:lstStyle/>
          <a:p>
            <a:r>
              <a:rPr lang="en-US" altLang="zh-CN" sz="3200" b="1" dirty="0"/>
              <a:t>Hints from Evolution: </a:t>
            </a:r>
            <a:r>
              <a:rPr lang="en-US" altLang="zh-CN" sz="3200" b="1" dirty="0">
                <a:solidFill>
                  <a:srgbClr val="FF0000"/>
                </a:solidFill>
              </a:rPr>
              <a:t>wiring</a:t>
            </a:r>
            <a:endParaRPr lang="zh-CN" altLang="en-US" sz="3200" b="1" dirty="0">
              <a:solidFill>
                <a:srgbClr val="FF0000"/>
              </a:solidFill>
            </a:endParaRPr>
          </a:p>
        </p:txBody>
      </p:sp>
      <p:sp>
        <p:nvSpPr>
          <p:cNvPr id="2" name="矩形 1">
            <a:extLst>
              <a:ext uri="{FF2B5EF4-FFF2-40B4-BE49-F238E27FC236}">
                <a16:creationId xmlns:a16="http://schemas.microsoft.com/office/drawing/2014/main" id="{96F761DB-E237-7432-C66A-4D9D0139E4D1}"/>
              </a:ext>
            </a:extLst>
          </p:cNvPr>
          <p:cNvSpPr/>
          <p:nvPr/>
        </p:nvSpPr>
        <p:spPr>
          <a:xfrm>
            <a:off x="842689" y="5155262"/>
            <a:ext cx="1178350" cy="777670"/>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2A8C324C-6377-DFCF-90A9-98F38E7C6823}"/>
              </a:ext>
            </a:extLst>
          </p:cNvPr>
          <p:cNvSpPr/>
          <p:nvPr/>
        </p:nvSpPr>
        <p:spPr>
          <a:xfrm>
            <a:off x="6778194" y="3799781"/>
            <a:ext cx="1178350" cy="2127711"/>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4A0CDCDE-5673-B1E6-DE23-F0B6B8AED5B7}"/>
              </a:ext>
            </a:extLst>
          </p:cNvPr>
          <p:cNvSpPr/>
          <p:nvPr/>
        </p:nvSpPr>
        <p:spPr>
          <a:xfrm>
            <a:off x="4235458" y="4332532"/>
            <a:ext cx="1178350" cy="1594960"/>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a:extLst>
              <a:ext uri="{FF2B5EF4-FFF2-40B4-BE49-F238E27FC236}">
                <a16:creationId xmlns:a16="http://schemas.microsoft.com/office/drawing/2014/main" id="{F7651A4A-4049-5194-F3A8-4DBC05B85B8B}"/>
              </a:ext>
            </a:extLst>
          </p:cNvPr>
          <p:cNvCxnSpPr/>
          <p:nvPr/>
        </p:nvCxnSpPr>
        <p:spPr>
          <a:xfrm>
            <a:off x="576943" y="5943600"/>
            <a:ext cx="10586357" cy="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7163CB14-B043-AFB2-74A8-E67C1D7F2EE0}"/>
              </a:ext>
            </a:extLst>
          </p:cNvPr>
          <p:cNvCxnSpPr>
            <a:cxnSpLocks/>
          </p:cNvCxnSpPr>
          <p:nvPr/>
        </p:nvCxnSpPr>
        <p:spPr>
          <a:xfrm>
            <a:off x="5769429" y="5943600"/>
            <a:ext cx="653143" cy="0"/>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1C280AC2-C84B-988C-6C06-F7FBC42C94E9}"/>
              </a:ext>
            </a:extLst>
          </p:cNvPr>
          <p:cNvSpPr txBox="1"/>
          <p:nvPr/>
        </p:nvSpPr>
        <p:spPr>
          <a:xfrm>
            <a:off x="9329449" y="3799781"/>
            <a:ext cx="1480457" cy="954107"/>
          </a:xfrm>
          <a:prstGeom prst="rect">
            <a:avLst/>
          </a:prstGeom>
          <a:noFill/>
        </p:spPr>
        <p:txBody>
          <a:bodyPr wrap="square">
            <a:spAutoFit/>
          </a:bodyPr>
          <a:lstStyle/>
          <a:p>
            <a:pPr algn="ctr"/>
            <a:r>
              <a:rPr lang="zh-CN" altLang="en-US" sz="1400" b="1" dirty="0">
                <a:solidFill>
                  <a:schemeClr val="accent1">
                    <a:lumMod val="60000"/>
                    <a:lumOff val="40000"/>
                  </a:schemeClr>
                </a:solidFill>
              </a:rPr>
              <a:t>~</a:t>
            </a:r>
            <a:r>
              <a:rPr lang="en-US" altLang="zh-CN" sz="1400" b="1" dirty="0">
                <a:solidFill>
                  <a:schemeClr val="accent1">
                    <a:lumMod val="60000"/>
                    <a:lumOff val="40000"/>
                  </a:schemeClr>
                </a:solidFill>
              </a:rPr>
              <a:t>86 </a:t>
            </a:r>
            <a:r>
              <a:rPr lang="zh-CN" altLang="en-US" sz="1400" b="1" dirty="0">
                <a:solidFill>
                  <a:schemeClr val="accent1">
                    <a:lumMod val="60000"/>
                    <a:lumOff val="40000"/>
                  </a:schemeClr>
                </a:solidFill>
              </a:rPr>
              <a:t>billion </a:t>
            </a:r>
            <a:endParaRPr lang="en-US" altLang="zh-CN" sz="1400" b="1" dirty="0">
              <a:solidFill>
                <a:schemeClr val="accent1">
                  <a:lumMod val="60000"/>
                  <a:lumOff val="40000"/>
                </a:schemeClr>
              </a:solidFill>
            </a:endParaRPr>
          </a:p>
          <a:p>
            <a:pPr algn="ctr"/>
            <a:r>
              <a:rPr lang="zh-CN" altLang="en-US" sz="1400" b="1" dirty="0">
                <a:solidFill>
                  <a:schemeClr val="accent1">
                    <a:lumMod val="60000"/>
                    <a:lumOff val="40000"/>
                  </a:schemeClr>
                </a:solidFill>
              </a:rPr>
              <a:t>neurons</a:t>
            </a:r>
            <a:endParaRPr lang="en-US" altLang="zh-CN" sz="1400" b="1" dirty="0">
              <a:solidFill>
                <a:schemeClr val="accent1">
                  <a:lumMod val="60000"/>
                  <a:lumOff val="40000"/>
                </a:schemeClr>
              </a:solidFill>
            </a:endParaRPr>
          </a:p>
          <a:p>
            <a:pPr algn="ctr"/>
            <a:r>
              <a:rPr lang="zh-CN" altLang="en-US" sz="1400" b="1" dirty="0">
                <a:solidFill>
                  <a:srgbClr val="FF0000"/>
                </a:solidFill>
              </a:rPr>
              <a:t>~100 </a:t>
            </a:r>
            <a:r>
              <a:rPr lang="en-US" altLang="zh-CN" sz="1400" b="1" dirty="0">
                <a:solidFill>
                  <a:srgbClr val="FF0000"/>
                </a:solidFill>
              </a:rPr>
              <a:t>trillion</a:t>
            </a:r>
          </a:p>
          <a:p>
            <a:pPr algn="ctr"/>
            <a:r>
              <a:rPr lang="zh-CN" altLang="en-US" sz="1400" b="1" dirty="0">
                <a:solidFill>
                  <a:srgbClr val="FF0000"/>
                </a:solidFill>
              </a:rPr>
              <a:t>synapses</a:t>
            </a:r>
            <a:endParaRPr lang="zh-CN" altLang="en-US" sz="1400" dirty="0">
              <a:solidFill>
                <a:srgbClr val="FF0000"/>
              </a:solidFill>
            </a:endParaRPr>
          </a:p>
        </p:txBody>
      </p:sp>
      <p:sp>
        <p:nvSpPr>
          <p:cNvPr id="25" name="文本框 24">
            <a:extLst>
              <a:ext uri="{FF2B5EF4-FFF2-40B4-BE49-F238E27FC236}">
                <a16:creationId xmlns:a16="http://schemas.microsoft.com/office/drawing/2014/main" id="{63E23B6F-0512-A7FE-72FD-D27784D4C0D9}"/>
              </a:ext>
            </a:extLst>
          </p:cNvPr>
          <p:cNvSpPr txBox="1"/>
          <p:nvPr/>
        </p:nvSpPr>
        <p:spPr>
          <a:xfrm>
            <a:off x="5847877" y="5006648"/>
            <a:ext cx="511629" cy="707886"/>
          </a:xfrm>
          <a:prstGeom prst="rect">
            <a:avLst/>
          </a:prstGeom>
          <a:noFill/>
        </p:spPr>
        <p:txBody>
          <a:bodyPr wrap="square">
            <a:spAutoFit/>
          </a:bodyPr>
          <a:lstStyle/>
          <a:p>
            <a:pPr algn="ctr"/>
            <a:r>
              <a:rPr lang="en-US" altLang="zh-CN" sz="4000" dirty="0">
                <a:solidFill>
                  <a:srgbClr val="FF0000"/>
                </a:solidFill>
              </a:rPr>
              <a:t>…</a:t>
            </a:r>
            <a:endParaRPr lang="zh-CN" altLang="en-US" sz="4000" dirty="0">
              <a:solidFill>
                <a:srgbClr val="FF0000"/>
              </a:solidFill>
            </a:endParaRPr>
          </a:p>
        </p:txBody>
      </p:sp>
      <p:sp>
        <p:nvSpPr>
          <p:cNvPr id="26" name="文本框 25">
            <a:extLst>
              <a:ext uri="{FF2B5EF4-FFF2-40B4-BE49-F238E27FC236}">
                <a16:creationId xmlns:a16="http://schemas.microsoft.com/office/drawing/2014/main" id="{4C6F6323-27AE-8626-39F4-6A6D7BDB4A02}"/>
              </a:ext>
            </a:extLst>
          </p:cNvPr>
          <p:cNvSpPr txBox="1"/>
          <p:nvPr/>
        </p:nvSpPr>
        <p:spPr>
          <a:xfrm>
            <a:off x="8507186" y="5006648"/>
            <a:ext cx="511629" cy="707886"/>
          </a:xfrm>
          <a:prstGeom prst="rect">
            <a:avLst/>
          </a:prstGeom>
          <a:noFill/>
        </p:spPr>
        <p:txBody>
          <a:bodyPr wrap="square">
            <a:spAutoFit/>
          </a:bodyPr>
          <a:lstStyle/>
          <a:p>
            <a:pPr algn="ctr"/>
            <a:r>
              <a:rPr lang="en-US" altLang="zh-CN" sz="4000" dirty="0">
                <a:solidFill>
                  <a:srgbClr val="FF0000"/>
                </a:solidFill>
              </a:rPr>
              <a:t>…</a:t>
            </a:r>
            <a:endParaRPr lang="zh-CN" altLang="en-US" sz="4000" dirty="0">
              <a:solidFill>
                <a:srgbClr val="FF0000"/>
              </a:solidFill>
            </a:endParaRPr>
          </a:p>
        </p:txBody>
      </p:sp>
      <p:cxnSp>
        <p:nvCxnSpPr>
          <p:cNvPr id="28" name="直接连接符 27">
            <a:extLst>
              <a:ext uri="{FF2B5EF4-FFF2-40B4-BE49-F238E27FC236}">
                <a16:creationId xmlns:a16="http://schemas.microsoft.com/office/drawing/2014/main" id="{606EE8F3-43CA-D03D-1F4A-3A910EDD6245}"/>
              </a:ext>
            </a:extLst>
          </p:cNvPr>
          <p:cNvCxnSpPr>
            <a:cxnSpLocks/>
          </p:cNvCxnSpPr>
          <p:nvPr/>
        </p:nvCxnSpPr>
        <p:spPr>
          <a:xfrm>
            <a:off x="8507186" y="5943600"/>
            <a:ext cx="571500" cy="0"/>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686E78D4-8E78-9349-3A1F-20BC7F345403}"/>
              </a:ext>
            </a:extLst>
          </p:cNvPr>
          <p:cNvSpPr txBox="1"/>
          <p:nvPr/>
        </p:nvSpPr>
        <p:spPr>
          <a:xfrm>
            <a:off x="6620500" y="4299239"/>
            <a:ext cx="1480457" cy="954107"/>
          </a:xfrm>
          <a:prstGeom prst="rect">
            <a:avLst/>
          </a:prstGeom>
          <a:noFill/>
        </p:spPr>
        <p:txBody>
          <a:bodyPr wrap="square">
            <a:spAutoFit/>
          </a:bodyPr>
          <a:lstStyle/>
          <a:p>
            <a:pPr algn="ctr"/>
            <a:r>
              <a:rPr lang="zh-CN" altLang="en-US" sz="1400" b="1" dirty="0">
                <a:solidFill>
                  <a:schemeClr val="accent1">
                    <a:lumMod val="60000"/>
                    <a:lumOff val="40000"/>
                  </a:schemeClr>
                </a:solidFill>
              </a:rPr>
              <a:t>~</a:t>
            </a:r>
            <a:r>
              <a:rPr lang="en-US" altLang="zh-CN" sz="1400" b="1" dirty="0">
                <a:solidFill>
                  <a:schemeClr val="accent1">
                    <a:lumMod val="60000"/>
                    <a:lumOff val="40000"/>
                  </a:schemeClr>
                </a:solidFill>
              </a:rPr>
              <a:t>71 m</a:t>
            </a:r>
            <a:r>
              <a:rPr lang="zh-CN" altLang="en-US" sz="1400" b="1" dirty="0">
                <a:solidFill>
                  <a:schemeClr val="accent1">
                    <a:lumMod val="60000"/>
                    <a:lumOff val="40000"/>
                  </a:schemeClr>
                </a:solidFill>
              </a:rPr>
              <a:t>illion </a:t>
            </a:r>
            <a:endParaRPr lang="en-US" altLang="zh-CN" sz="1400" b="1" dirty="0">
              <a:solidFill>
                <a:schemeClr val="accent1">
                  <a:lumMod val="60000"/>
                  <a:lumOff val="40000"/>
                </a:schemeClr>
              </a:solidFill>
            </a:endParaRPr>
          </a:p>
          <a:p>
            <a:pPr algn="ctr"/>
            <a:r>
              <a:rPr lang="zh-CN" altLang="en-US" sz="1400" b="1" dirty="0">
                <a:solidFill>
                  <a:schemeClr val="accent1">
                    <a:lumMod val="60000"/>
                    <a:lumOff val="40000"/>
                  </a:schemeClr>
                </a:solidFill>
              </a:rPr>
              <a:t>neurons</a:t>
            </a:r>
            <a:endParaRPr lang="en-US" altLang="zh-CN" sz="1400" b="1" dirty="0">
              <a:solidFill>
                <a:schemeClr val="accent1">
                  <a:lumMod val="60000"/>
                  <a:lumOff val="40000"/>
                </a:schemeClr>
              </a:solidFill>
            </a:endParaRPr>
          </a:p>
          <a:p>
            <a:pPr algn="ctr"/>
            <a:r>
              <a:rPr lang="zh-CN" altLang="en-US" sz="1400" b="1" dirty="0">
                <a:solidFill>
                  <a:srgbClr val="FF0000"/>
                </a:solidFill>
              </a:rPr>
              <a:t>~1 </a:t>
            </a:r>
            <a:r>
              <a:rPr lang="en-US" altLang="zh-CN" sz="1400" b="1" dirty="0">
                <a:solidFill>
                  <a:srgbClr val="FF0000"/>
                </a:solidFill>
              </a:rPr>
              <a:t>trillion</a:t>
            </a:r>
          </a:p>
          <a:p>
            <a:pPr algn="ctr"/>
            <a:r>
              <a:rPr lang="zh-CN" altLang="en-US" sz="1400" b="1" dirty="0">
                <a:solidFill>
                  <a:srgbClr val="FF0000"/>
                </a:solidFill>
              </a:rPr>
              <a:t>synapses</a:t>
            </a:r>
            <a:endParaRPr lang="zh-CN" altLang="en-US" sz="1400" dirty="0">
              <a:solidFill>
                <a:srgbClr val="FF0000"/>
              </a:solidFill>
            </a:endParaRPr>
          </a:p>
        </p:txBody>
      </p:sp>
      <p:sp>
        <p:nvSpPr>
          <p:cNvPr id="36" name="文本框 35">
            <a:extLst>
              <a:ext uri="{FF2B5EF4-FFF2-40B4-BE49-F238E27FC236}">
                <a16:creationId xmlns:a16="http://schemas.microsoft.com/office/drawing/2014/main" id="{725BA154-4FD1-18D3-F1E1-E49A50120744}"/>
              </a:ext>
            </a:extLst>
          </p:cNvPr>
          <p:cNvSpPr txBox="1"/>
          <p:nvPr/>
        </p:nvSpPr>
        <p:spPr>
          <a:xfrm>
            <a:off x="4053132" y="4597849"/>
            <a:ext cx="1480457" cy="954107"/>
          </a:xfrm>
          <a:prstGeom prst="rect">
            <a:avLst/>
          </a:prstGeom>
          <a:noFill/>
        </p:spPr>
        <p:txBody>
          <a:bodyPr wrap="square">
            <a:spAutoFit/>
          </a:bodyPr>
          <a:lstStyle/>
          <a:p>
            <a:pPr algn="ctr"/>
            <a:r>
              <a:rPr lang="zh-CN" altLang="en-US" sz="1400" b="1" dirty="0">
                <a:solidFill>
                  <a:schemeClr val="accent1">
                    <a:lumMod val="60000"/>
                    <a:lumOff val="40000"/>
                  </a:schemeClr>
                </a:solidFill>
              </a:rPr>
              <a:t>~</a:t>
            </a:r>
            <a:r>
              <a:rPr lang="en-US" altLang="zh-CN" sz="1400" b="1" dirty="0">
                <a:solidFill>
                  <a:schemeClr val="accent1">
                    <a:lumMod val="60000"/>
                    <a:lumOff val="40000"/>
                  </a:schemeClr>
                </a:solidFill>
              </a:rPr>
              <a:t>150,000</a:t>
            </a:r>
          </a:p>
          <a:p>
            <a:pPr algn="ctr"/>
            <a:r>
              <a:rPr lang="zh-CN" altLang="en-US" sz="1400" b="1" dirty="0">
                <a:solidFill>
                  <a:schemeClr val="accent1">
                    <a:lumMod val="60000"/>
                    <a:lumOff val="40000"/>
                  </a:schemeClr>
                </a:solidFill>
              </a:rPr>
              <a:t>neurons</a:t>
            </a:r>
            <a:endParaRPr lang="en-US" altLang="zh-CN" sz="1400" b="1" dirty="0">
              <a:solidFill>
                <a:schemeClr val="accent1">
                  <a:lumMod val="60000"/>
                  <a:lumOff val="40000"/>
                </a:schemeClr>
              </a:solidFill>
            </a:endParaRPr>
          </a:p>
          <a:p>
            <a:pPr algn="ctr"/>
            <a:r>
              <a:rPr lang="zh-CN" altLang="en-US" sz="1400" b="1" dirty="0">
                <a:solidFill>
                  <a:srgbClr val="FF0000"/>
                </a:solidFill>
              </a:rPr>
              <a:t>~</a:t>
            </a:r>
            <a:r>
              <a:rPr lang="en-US" altLang="zh-CN" sz="1400" b="1" dirty="0">
                <a:solidFill>
                  <a:srgbClr val="FF0000"/>
                </a:solidFill>
              </a:rPr>
              <a:t>2</a:t>
            </a:r>
            <a:r>
              <a:rPr lang="zh-CN" altLang="en-US" sz="1400" b="1" dirty="0">
                <a:solidFill>
                  <a:srgbClr val="FF0000"/>
                </a:solidFill>
              </a:rPr>
              <a:t>0 </a:t>
            </a:r>
            <a:r>
              <a:rPr lang="en-US" altLang="zh-CN" sz="1400" b="1" dirty="0">
                <a:solidFill>
                  <a:srgbClr val="FF0000"/>
                </a:solidFill>
              </a:rPr>
              <a:t>million</a:t>
            </a:r>
          </a:p>
          <a:p>
            <a:pPr algn="ctr"/>
            <a:r>
              <a:rPr lang="zh-CN" altLang="en-US" sz="1400" b="1" dirty="0">
                <a:solidFill>
                  <a:srgbClr val="FF0000"/>
                </a:solidFill>
              </a:rPr>
              <a:t>synapses</a:t>
            </a:r>
            <a:endParaRPr lang="zh-CN" altLang="en-US" sz="1400" dirty="0">
              <a:solidFill>
                <a:srgbClr val="FF0000"/>
              </a:solidFill>
            </a:endParaRPr>
          </a:p>
        </p:txBody>
      </p:sp>
      <p:sp>
        <p:nvSpPr>
          <p:cNvPr id="37" name="文本框 36">
            <a:extLst>
              <a:ext uri="{FF2B5EF4-FFF2-40B4-BE49-F238E27FC236}">
                <a16:creationId xmlns:a16="http://schemas.microsoft.com/office/drawing/2014/main" id="{BC7848DE-FB17-7636-96C0-A8D1C6027668}"/>
              </a:ext>
            </a:extLst>
          </p:cNvPr>
          <p:cNvSpPr txBox="1"/>
          <p:nvPr/>
        </p:nvSpPr>
        <p:spPr>
          <a:xfrm>
            <a:off x="2333145" y="4977924"/>
            <a:ext cx="1480457" cy="523220"/>
          </a:xfrm>
          <a:prstGeom prst="rect">
            <a:avLst/>
          </a:prstGeom>
          <a:noFill/>
        </p:spPr>
        <p:txBody>
          <a:bodyPr wrap="square">
            <a:spAutoFit/>
          </a:bodyPr>
          <a:lstStyle/>
          <a:p>
            <a:pPr algn="ctr"/>
            <a:r>
              <a:rPr lang="en-US" altLang="zh-CN" sz="1400" b="1" dirty="0">
                <a:solidFill>
                  <a:schemeClr val="accent1">
                    <a:lumMod val="60000"/>
                    <a:lumOff val="40000"/>
                  </a:schemeClr>
                </a:solidFill>
              </a:rPr>
              <a:t>~50,000</a:t>
            </a:r>
          </a:p>
          <a:p>
            <a:pPr algn="ctr"/>
            <a:r>
              <a:rPr lang="zh-CN" altLang="en-US" sz="1400" b="1" dirty="0">
                <a:solidFill>
                  <a:schemeClr val="accent1">
                    <a:lumMod val="60000"/>
                    <a:lumOff val="40000"/>
                  </a:schemeClr>
                </a:solidFill>
              </a:rPr>
              <a:t>neurons</a:t>
            </a:r>
            <a:endParaRPr lang="en-US" altLang="zh-CN" sz="1400" b="1" dirty="0">
              <a:solidFill>
                <a:schemeClr val="accent1">
                  <a:lumMod val="60000"/>
                  <a:lumOff val="40000"/>
                </a:schemeClr>
              </a:solidFill>
            </a:endParaRPr>
          </a:p>
        </p:txBody>
      </p:sp>
      <p:sp>
        <p:nvSpPr>
          <p:cNvPr id="38" name="文本框 37">
            <a:extLst>
              <a:ext uri="{FF2B5EF4-FFF2-40B4-BE49-F238E27FC236}">
                <a16:creationId xmlns:a16="http://schemas.microsoft.com/office/drawing/2014/main" id="{C353F449-BE63-41F1-D8B9-B29AFA9B5998}"/>
              </a:ext>
            </a:extLst>
          </p:cNvPr>
          <p:cNvSpPr txBox="1"/>
          <p:nvPr/>
        </p:nvSpPr>
        <p:spPr>
          <a:xfrm>
            <a:off x="718850" y="5188828"/>
            <a:ext cx="1480457" cy="738664"/>
          </a:xfrm>
          <a:prstGeom prst="rect">
            <a:avLst/>
          </a:prstGeom>
          <a:noFill/>
        </p:spPr>
        <p:txBody>
          <a:bodyPr wrap="square">
            <a:spAutoFit/>
          </a:bodyPr>
          <a:lstStyle/>
          <a:p>
            <a:pPr algn="ctr"/>
            <a:r>
              <a:rPr lang="en-US" altLang="zh-CN" sz="1400" b="1" dirty="0">
                <a:solidFill>
                  <a:schemeClr val="accent1">
                    <a:lumMod val="60000"/>
                    <a:lumOff val="40000"/>
                  </a:schemeClr>
                </a:solidFill>
              </a:rPr>
              <a:t>302 </a:t>
            </a:r>
            <a:r>
              <a:rPr lang="zh-CN" altLang="en-US" sz="1400" b="1" dirty="0">
                <a:solidFill>
                  <a:schemeClr val="accent1">
                    <a:lumMod val="60000"/>
                    <a:lumOff val="40000"/>
                  </a:schemeClr>
                </a:solidFill>
              </a:rPr>
              <a:t>neurons</a:t>
            </a:r>
            <a:endParaRPr lang="en-US" altLang="zh-CN" sz="1400" b="1" dirty="0">
              <a:solidFill>
                <a:schemeClr val="accent1">
                  <a:lumMod val="60000"/>
                  <a:lumOff val="40000"/>
                </a:schemeClr>
              </a:solidFill>
            </a:endParaRPr>
          </a:p>
          <a:p>
            <a:pPr algn="ctr"/>
            <a:r>
              <a:rPr lang="en-US" altLang="zh-CN" sz="1400" b="1" dirty="0">
                <a:solidFill>
                  <a:srgbClr val="FF0000"/>
                </a:solidFill>
              </a:rPr>
              <a:t>7500</a:t>
            </a:r>
          </a:p>
          <a:p>
            <a:pPr algn="ctr"/>
            <a:r>
              <a:rPr lang="zh-CN" altLang="en-US" sz="1400" b="1" dirty="0">
                <a:solidFill>
                  <a:srgbClr val="FF0000"/>
                </a:solidFill>
              </a:rPr>
              <a:t>synapses</a:t>
            </a:r>
            <a:endParaRPr lang="zh-CN" altLang="en-US" sz="1400" dirty="0">
              <a:solidFill>
                <a:srgbClr val="FF0000"/>
              </a:solidFill>
            </a:endParaRPr>
          </a:p>
        </p:txBody>
      </p:sp>
      <p:sp>
        <p:nvSpPr>
          <p:cNvPr id="41" name="文本框 40">
            <a:extLst>
              <a:ext uri="{FF2B5EF4-FFF2-40B4-BE49-F238E27FC236}">
                <a16:creationId xmlns:a16="http://schemas.microsoft.com/office/drawing/2014/main" id="{830C62EA-A00A-BF50-D8D1-D267CAB61705}"/>
              </a:ext>
            </a:extLst>
          </p:cNvPr>
          <p:cNvSpPr txBox="1"/>
          <p:nvPr/>
        </p:nvSpPr>
        <p:spPr>
          <a:xfrm>
            <a:off x="1043187" y="6034167"/>
            <a:ext cx="10586357" cy="276999"/>
          </a:xfrm>
          <a:prstGeom prst="rect">
            <a:avLst/>
          </a:prstGeom>
          <a:noFill/>
        </p:spPr>
        <p:txBody>
          <a:bodyPr wrap="square">
            <a:spAutoFit/>
          </a:bodyPr>
          <a:lstStyle/>
          <a:p>
            <a:r>
              <a:rPr lang="zh-CN" altLang="en-US" sz="1200" b="1" i="0" dirty="0">
                <a:solidFill>
                  <a:srgbClr val="4D5156"/>
                </a:solidFill>
                <a:effectLst/>
                <a:highlight>
                  <a:srgbClr val="FFFFFF"/>
                </a:highlight>
                <a:latin typeface="arial" panose="020B0604020202020204" pitchFamily="34" charset="0"/>
              </a:rPr>
              <a:t>隐杆线虫</a:t>
            </a:r>
            <a:r>
              <a:rPr lang="en-US" altLang="zh-CN" sz="1200" b="1" i="0" dirty="0">
                <a:solidFill>
                  <a:srgbClr val="4D5156"/>
                </a:solidFill>
                <a:effectLst/>
                <a:highlight>
                  <a:srgbClr val="FFFFFF"/>
                </a:highlight>
                <a:latin typeface="arial" panose="020B0604020202020204" pitchFamily="34" charset="0"/>
              </a:rPr>
              <a:t>	                 </a:t>
            </a:r>
            <a:r>
              <a:rPr lang="zh-CN" altLang="en-US" sz="1200" b="1" i="0" dirty="0">
                <a:solidFill>
                  <a:srgbClr val="4D5156"/>
                </a:solidFill>
                <a:effectLst/>
                <a:highlight>
                  <a:srgbClr val="FFFFFF"/>
                </a:highlight>
                <a:latin typeface="arial" panose="020B0604020202020204" pitchFamily="34" charset="0"/>
              </a:rPr>
              <a:t>斑马鱼</a:t>
            </a:r>
            <a:r>
              <a:rPr lang="en-US" altLang="zh-CN" sz="1200" b="1" i="0" dirty="0">
                <a:solidFill>
                  <a:srgbClr val="4D5156"/>
                </a:solidFill>
                <a:effectLst/>
                <a:highlight>
                  <a:srgbClr val="FFFFFF"/>
                </a:highlight>
                <a:latin typeface="arial" panose="020B0604020202020204" pitchFamily="34" charset="0"/>
              </a:rPr>
              <a:t>	                  </a:t>
            </a:r>
            <a:r>
              <a:rPr lang="zh-CN" altLang="en-US" sz="1200" b="1" i="0" dirty="0">
                <a:solidFill>
                  <a:srgbClr val="4D5156"/>
                </a:solidFill>
                <a:effectLst/>
                <a:highlight>
                  <a:srgbClr val="FFFFFF"/>
                </a:highlight>
                <a:latin typeface="arial" panose="020B0604020202020204" pitchFamily="34" charset="0"/>
              </a:rPr>
              <a:t>果蝇 </a:t>
            </a:r>
            <a:r>
              <a:rPr lang="en-US" altLang="zh-CN" sz="1200" b="1" i="0" dirty="0">
                <a:solidFill>
                  <a:srgbClr val="4D5156"/>
                </a:solidFill>
                <a:effectLst/>
                <a:highlight>
                  <a:srgbClr val="FFFFFF"/>
                </a:highlight>
                <a:latin typeface="arial" panose="020B0604020202020204" pitchFamily="34" charset="0"/>
              </a:rPr>
              <a:t>		              </a:t>
            </a:r>
            <a:r>
              <a:rPr lang="zh-CN" altLang="en-US" sz="1200" b="1" dirty="0">
                <a:solidFill>
                  <a:srgbClr val="4D5156"/>
                </a:solidFill>
                <a:highlight>
                  <a:srgbClr val="FFFFFF"/>
                </a:highlight>
                <a:latin typeface="arial" panose="020B0604020202020204" pitchFamily="34" charset="0"/>
              </a:rPr>
              <a:t>家</a:t>
            </a:r>
            <a:r>
              <a:rPr lang="zh-CN" altLang="en-US" sz="1200" b="1" i="0" dirty="0">
                <a:solidFill>
                  <a:srgbClr val="4D5156"/>
                </a:solidFill>
                <a:effectLst/>
                <a:highlight>
                  <a:srgbClr val="FFFFFF"/>
                </a:highlight>
                <a:latin typeface="arial" panose="020B0604020202020204" pitchFamily="34" charset="0"/>
              </a:rPr>
              <a:t>鼠</a:t>
            </a:r>
            <a:r>
              <a:rPr lang="en-US" altLang="zh-CN" sz="1200" b="1" i="0" dirty="0">
                <a:solidFill>
                  <a:srgbClr val="4D5156"/>
                </a:solidFill>
                <a:effectLst/>
                <a:highlight>
                  <a:srgbClr val="FFFFFF"/>
                </a:highlight>
                <a:latin typeface="arial" panose="020B0604020202020204" pitchFamily="34" charset="0"/>
              </a:rPr>
              <a:t>			              </a:t>
            </a:r>
            <a:r>
              <a:rPr lang="zh-CN" altLang="en-US" sz="1200" b="1" i="0" dirty="0">
                <a:solidFill>
                  <a:srgbClr val="4D5156"/>
                </a:solidFill>
                <a:effectLst/>
                <a:highlight>
                  <a:srgbClr val="FFFFFF"/>
                </a:highlight>
                <a:latin typeface="arial" panose="020B0604020202020204" pitchFamily="34" charset="0"/>
              </a:rPr>
              <a:t>人类</a:t>
            </a:r>
            <a:r>
              <a:rPr lang="en-US" altLang="zh-CN" sz="1200" b="1" i="0" dirty="0">
                <a:solidFill>
                  <a:srgbClr val="4D5156"/>
                </a:solidFill>
                <a:effectLst/>
                <a:highlight>
                  <a:srgbClr val="FFFFFF"/>
                </a:highlight>
                <a:latin typeface="arial" panose="020B0604020202020204" pitchFamily="34" charset="0"/>
              </a:rPr>
              <a:t>   </a:t>
            </a:r>
            <a:r>
              <a:rPr lang="zh-CN" altLang="en-US" sz="1200" b="1" i="0" dirty="0">
                <a:solidFill>
                  <a:srgbClr val="4D5156"/>
                </a:solidFill>
                <a:effectLst/>
                <a:highlight>
                  <a:srgbClr val="FFFFFF"/>
                </a:highlight>
                <a:latin typeface="arial" panose="020B0604020202020204" pitchFamily="34" charset="0"/>
              </a:rPr>
              <a:t>                  </a:t>
            </a:r>
            <a:r>
              <a:rPr lang="en-US" altLang="zh-CN" sz="1200" b="1" i="0" dirty="0">
                <a:solidFill>
                  <a:srgbClr val="4D5156"/>
                </a:solidFill>
                <a:effectLst/>
                <a:highlight>
                  <a:srgbClr val="FFFFFF"/>
                </a:highlight>
                <a:latin typeface="arial" panose="020B0604020202020204" pitchFamily="34" charset="0"/>
              </a:rPr>
              <a:t>	</a:t>
            </a:r>
            <a:endParaRPr lang="zh-CN" altLang="en-US" sz="1200" b="1" dirty="0"/>
          </a:p>
        </p:txBody>
      </p:sp>
      <p:pic>
        <p:nvPicPr>
          <p:cNvPr id="42" name="图片 41">
            <a:extLst>
              <a:ext uri="{FF2B5EF4-FFF2-40B4-BE49-F238E27FC236}">
                <a16:creationId xmlns:a16="http://schemas.microsoft.com/office/drawing/2014/main" id="{C0AF84E3-FBD6-9895-59D5-52486FBB4B5E}"/>
              </a:ext>
            </a:extLst>
          </p:cNvPr>
          <p:cNvPicPr>
            <a:picLocks noChangeAspect="1"/>
          </p:cNvPicPr>
          <p:nvPr/>
        </p:nvPicPr>
        <p:blipFill>
          <a:blip r:embed="rId3"/>
          <a:stretch>
            <a:fillRect/>
          </a:stretch>
        </p:blipFill>
        <p:spPr>
          <a:xfrm>
            <a:off x="891864" y="3947442"/>
            <a:ext cx="1080000" cy="1150820"/>
          </a:xfrm>
          <a:prstGeom prst="rect">
            <a:avLst/>
          </a:prstGeom>
        </p:spPr>
      </p:pic>
      <p:pic>
        <p:nvPicPr>
          <p:cNvPr id="43" name="图片 42">
            <a:extLst>
              <a:ext uri="{FF2B5EF4-FFF2-40B4-BE49-F238E27FC236}">
                <a16:creationId xmlns:a16="http://schemas.microsoft.com/office/drawing/2014/main" id="{44A42967-56A9-1B47-17EB-510225AEC8DF}"/>
              </a:ext>
            </a:extLst>
          </p:cNvPr>
          <p:cNvPicPr>
            <a:picLocks noChangeAspect="1"/>
          </p:cNvPicPr>
          <p:nvPr/>
        </p:nvPicPr>
        <p:blipFill>
          <a:blip r:embed="rId4"/>
          <a:stretch>
            <a:fillRect/>
          </a:stretch>
        </p:blipFill>
        <p:spPr>
          <a:xfrm>
            <a:off x="2544774" y="3270546"/>
            <a:ext cx="1080000" cy="1141422"/>
          </a:xfrm>
          <a:prstGeom prst="rect">
            <a:avLst/>
          </a:prstGeom>
        </p:spPr>
      </p:pic>
      <p:pic>
        <p:nvPicPr>
          <p:cNvPr id="44" name="图片 43">
            <a:extLst>
              <a:ext uri="{FF2B5EF4-FFF2-40B4-BE49-F238E27FC236}">
                <a16:creationId xmlns:a16="http://schemas.microsoft.com/office/drawing/2014/main" id="{901B8965-67F2-3C0A-F724-6AB1B818FBAC}"/>
              </a:ext>
            </a:extLst>
          </p:cNvPr>
          <p:cNvPicPr>
            <a:picLocks noChangeAspect="1"/>
          </p:cNvPicPr>
          <p:nvPr/>
        </p:nvPicPr>
        <p:blipFill>
          <a:blip r:embed="rId5"/>
          <a:stretch>
            <a:fillRect/>
          </a:stretch>
        </p:blipFill>
        <p:spPr>
          <a:xfrm>
            <a:off x="4284201" y="3123530"/>
            <a:ext cx="1080000" cy="1098783"/>
          </a:xfrm>
          <a:prstGeom prst="rect">
            <a:avLst/>
          </a:prstGeom>
        </p:spPr>
      </p:pic>
      <p:pic>
        <p:nvPicPr>
          <p:cNvPr id="45" name="图片 44">
            <a:extLst>
              <a:ext uri="{FF2B5EF4-FFF2-40B4-BE49-F238E27FC236}">
                <a16:creationId xmlns:a16="http://schemas.microsoft.com/office/drawing/2014/main" id="{E4F054DC-19AC-B8FB-FD9A-62C0F27BFF6F}"/>
              </a:ext>
            </a:extLst>
          </p:cNvPr>
          <p:cNvPicPr>
            <a:picLocks noChangeAspect="1"/>
          </p:cNvPicPr>
          <p:nvPr/>
        </p:nvPicPr>
        <p:blipFill>
          <a:blip r:embed="rId6"/>
          <a:stretch>
            <a:fillRect/>
          </a:stretch>
        </p:blipFill>
        <p:spPr>
          <a:xfrm>
            <a:off x="6827801" y="2681836"/>
            <a:ext cx="1080000" cy="1010880"/>
          </a:xfrm>
          <a:prstGeom prst="rect">
            <a:avLst/>
          </a:prstGeom>
        </p:spPr>
      </p:pic>
      <p:pic>
        <p:nvPicPr>
          <p:cNvPr id="46" name="图片 45">
            <a:extLst>
              <a:ext uri="{FF2B5EF4-FFF2-40B4-BE49-F238E27FC236}">
                <a16:creationId xmlns:a16="http://schemas.microsoft.com/office/drawing/2014/main" id="{246FAFBC-9011-271C-FE22-A8FD8249F32D}"/>
              </a:ext>
            </a:extLst>
          </p:cNvPr>
          <p:cNvPicPr>
            <a:picLocks noChangeAspect="1"/>
          </p:cNvPicPr>
          <p:nvPr/>
        </p:nvPicPr>
        <p:blipFill>
          <a:blip r:embed="rId7"/>
          <a:stretch>
            <a:fillRect/>
          </a:stretch>
        </p:blipFill>
        <p:spPr>
          <a:xfrm>
            <a:off x="9529677" y="1256913"/>
            <a:ext cx="1080000" cy="1254106"/>
          </a:xfrm>
          <a:prstGeom prst="rect">
            <a:avLst/>
          </a:prstGeom>
        </p:spPr>
      </p:pic>
      <p:cxnSp>
        <p:nvCxnSpPr>
          <p:cNvPr id="63" name="直接连接符 62">
            <a:extLst>
              <a:ext uri="{FF2B5EF4-FFF2-40B4-BE49-F238E27FC236}">
                <a16:creationId xmlns:a16="http://schemas.microsoft.com/office/drawing/2014/main" id="{5D42B013-F41E-5EAB-66FB-5FD321B69FF6}"/>
              </a:ext>
            </a:extLst>
          </p:cNvPr>
          <p:cNvCxnSpPr>
            <a:cxnSpLocks/>
          </p:cNvCxnSpPr>
          <p:nvPr/>
        </p:nvCxnSpPr>
        <p:spPr>
          <a:xfrm>
            <a:off x="891864" y="1960936"/>
            <a:ext cx="0" cy="116259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7" name="任意多边形: 形状 66">
            <a:extLst>
              <a:ext uri="{FF2B5EF4-FFF2-40B4-BE49-F238E27FC236}">
                <a16:creationId xmlns:a16="http://schemas.microsoft.com/office/drawing/2014/main" id="{35F53B0D-1BCF-4D31-849B-64C9DA09C6DC}"/>
              </a:ext>
            </a:extLst>
          </p:cNvPr>
          <p:cNvSpPr/>
          <p:nvPr/>
        </p:nvSpPr>
        <p:spPr>
          <a:xfrm>
            <a:off x="883920" y="1567543"/>
            <a:ext cx="7537269" cy="1564035"/>
          </a:xfrm>
          <a:custGeom>
            <a:avLst/>
            <a:gdLst>
              <a:gd name="connsiteX0" fmla="*/ 0 w 7537269"/>
              <a:gd name="connsiteY0" fmla="*/ 1554480 h 1564035"/>
              <a:gd name="connsiteX1" fmla="*/ 3391989 w 7537269"/>
              <a:gd name="connsiteY1" fmla="*/ 1332411 h 1564035"/>
              <a:gd name="connsiteX2" fmla="*/ 7537269 w 7537269"/>
              <a:gd name="connsiteY2" fmla="*/ 0 h 1564035"/>
            </a:gdLst>
            <a:ahLst/>
            <a:cxnLst>
              <a:cxn ang="0">
                <a:pos x="connsiteX0" y="connsiteY0"/>
              </a:cxn>
              <a:cxn ang="0">
                <a:pos x="connsiteX1" y="connsiteY1"/>
              </a:cxn>
              <a:cxn ang="0">
                <a:pos x="connsiteX2" y="connsiteY2"/>
              </a:cxn>
            </a:cxnLst>
            <a:rect l="l" t="t" r="r" b="b"/>
            <a:pathLst>
              <a:path w="7537269" h="1564035">
                <a:moveTo>
                  <a:pt x="0" y="1554480"/>
                </a:moveTo>
                <a:cubicBezTo>
                  <a:pt x="1067889" y="1572985"/>
                  <a:pt x="2135778" y="1591491"/>
                  <a:pt x="3391989" y="1332411"/>
                </a:cubicBezTo>
                <a:cubicBezTo>
                  <a:pt x="4648200" y="1073331"/>
                  <a:pt x="6092734" y="536665"/>
                  <a:pt x="7537269" y="0"/>
                </a:cubicBez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67">
            <a:extLst>
              <a:ext uri="{FF2B5EF4-FFF2-40B4-BE49-F238E27FC236}">
                <a16:creationId xmlns:a16="http://schemas.microsoft.com/office/drawing/2014/main" id="{D170C109-B2D6-A54C-CBDE-BDC9C39B2BD6}"/>
              </a:ext>
            </a:extLst>
          </p:cNvPr>
          <p:cNvSpPr/>
          <p:nvPr/>
        </p:nvSpPr>
        <p:spPr>
          <a:xfrm>
            <a:off x="883920" y="1378844"/>
            <a:ext cx="7419702" cy="687880"/>
          </a:xfrm>
          <a:custGeom>
            <a:avLst/>
            <a:gdLst>
              <a:gd name="connsiteX0" fmla="*/ 0 w 7419702"/>
              <a:gd name="connsiteY0" fmla="*/ 592183 h 687880"/>
              <a:gd name="connsiteX1" fmla="*/ 2316480 w 7419702"/>
              <a:gd name="connsiteY1" fmla="*/ 640080 h 687880"/>
              <a:gd name="connsiteX2" fmla="*/ 7419702 w 7419702"/>
              <a:gd name="connsiteY2" fmla="*/ 0 h 687880"/>
            </a:gdLst>
            <a:ahLst/>
            <a:cxnLst>
              <a:cxn ang="0">
                <a:pos x="connsiteX0" y="connsiteY0"/>
              </a:cxn>
              <a:cxn ang="0">
                <a:pos x="connsiteX1" y="connsiteY1"/>
              </a:cxn>
              <a:cxn ang="0">
                <a:pos x="connsiteX2" y="connsiteY2"/>
              </a:cxn>
            </a:cxnLst>
            <a:rect l="l" t="t" r="r" b="b"/>
            <a:pathLst>
              <a:path w="7419702" h="687880">
                <a:moveTo>
                  <a:pt x="0" y="592183"/>
                </a:moveTo>
                <a:cubicBezTo>
                  <a:pt x="539931" y="665480"/>
                  <a:pt x="1079863" y="738777"/>
                  <a:pt x="2316480" y="640080"/>
                </a:cubicBezTo>
                <a:cubicBezTo>
                  <a:pt x="3553097" y="541383"/>
                  <a:pt x="5486399" y="270691"/>
                  <a:pt x="7419702" y="0"/>
                </a:cubicBez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a:extLst>
              <a:ext uri="{FF2B5EF4-FFF2-40B4-BE49-F238E27FC236}">
                <a16:creationId xmlns:a16="http://schemas.microsoft.com/office/drawing/2014/main" id="{4D2A3A18-DBB7-8016-75B7-BB3AAE04746F}"/>
              </a:ext>
            </a:extLst>
          </p:cNvPr>
          <p:cNvCxnSpPr>
            <a:cxnSpLocks/>
          </p:cNvCxnSpPr>
          <p:nvPr/>
        </p:nvCxnSpPr>
        <p:spPr>
          <a:xfrm flipV="1">
            <a:off x="8255726" y="1239876"/>
            <a:ext cx="763089" cy="67676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BAE9D74A-E060-56F5-3CE5-D7ECB927C421}"/>
              </a:ext>
            </a:extLst>
          </p:cNvPr>
          <p:cNvCxnSpPr>
            <a:cxnSpLocks/>
          </p:cNvCxnSpPr>
          <p:nvPr/>
        </p:nvCxnSpPr>
        <p:spPr>
          <a:xfrm flipH="1" flipV="1">
            <a:off x="7990114" y="1213247"/>
            <a:ext cx="1028701" cy="1943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E8B2E436-C112-7055-F0C2-64E53F31E0A4}"/>
              </a:ext>
            </a:extLst>
          </p:cNvPr>
          <p:cNvCxnSpPr>
            <a:cxnSpLocks/>
          </p:cNvCxnSpPr>
          <p:nvPr/>
        </p:nvCxnSpPr>
        <p:spPr>
          <a:xfrm>
            <a:off x="7990114" y="1214866"/>
            <a:ext cx="304035" cy="18301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58ECA94A-5E69-7E8F-1595-05C8EF6A2944}"/>
              </a:ext>
            </a:extLst>
          </p:cNvPr>
          <p:cNvCxnSpPr>
            <a:cxnSpLocks/>
          </p:cNvCxnSpPr>
          <p:nvPr/>
        </p:nvCxnSpPr>
        <p:spPr>
          <a:xfrm flipH="1">
            <a:off x="8255726" y="1567543"/>
            <a:ext cx="155225" cy="34909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4372C5AE-FCF4-367E-7844-64085CCB7158}"/>
              </a:ext>
            </a:extLst>
          </p:cNvPr>
          <p:cNvSpPr txBox="1"/>
          <p:nvPr/>
        </p:nvSpPr>
        <p:spPr>
          <a:xfrm rot="21180458">
            <a:off x="1139741" y="2185529"/>
            <a:ext cx="4842424" cy="400110"/>
          </a:xfrm>
          <a:prstGeom prst="rect">
            <a:avLst/>
          </a:prstGeom>
          <a:noFill/>
        </p:spPr>
        <p:txBody>
          <a:bodyPr wrap="square" rtlCol="0">
            <a:spAutoFit/>
          </a:bodyPr>
          <a:lstStyle/>
          <a:p>
            <a:r>
              <a:rPr lang="en-US" altLang="zh-CN" sz="2000" b="1" dirty="0">
                <a:solidFill>
                  <a:srgbClr val="00B0F0"/>
                </a:solidFill>
              </a:rPr>
              <a:t>Size</a:t>
            </a:r>
            <a:r>
              <a:rPr lang="en-US" altLang="zh-CN" sz="2000" b="1" dirty="0"/>
              <a:t> &amp; </a:t>
            </a:r>
            <a:r>
              <a:rPr lang="en-US" altLang="zh-CN" sz="2000" b="1" dirty="0">
                <a:solidFill>
                  <a:srgbClr val="FF0000"/>
                </a:solidFill>
              </a:rPr>
              <a:t>Complexity</a:t>
            </a:r>
            <a:r>
              <a:rPr lang="en-US" altLang="zh-CN" sz="2000" b="1" dirty="0"/>
              <a:t> of the neural system</a:t>
            </a:r>
            <a:endParaRPr lang="zh-CN" altLang="en-US" sz="2000" b="1" dirty="0">
              <a:solidFill>
                <a:srgbClr val="FF0000"/>
              </a:solidFill>
            </a:endParaRPr>
          </a:p>
        </p:txBody>
      </p:sp>
    </p:spTree>
    <p:extLst>
      <p:ext uri="{BB962C8B-B14F-4D97-AF65-F5344CB8AC3E}">
        <p14:creationId xmlns:p14="http://schemas.microsoft.com/office/powerpoint/2010/main" val="216605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314802-8B66-67AB-0053-E9CFAA5CB700}"/>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4AD673B-69F6-A817-B3CC-7A0116AECDB0}"/>
              </a:ext>
            </a:extLst>
          </p:cNvPr>
          <p:cNvSpPr txBox="1"/>
          <p:nvPr/>
        </p:nvSpPr>
        <p:spPr>
          <a:xfrm>
            <a:off x="429372" y="229682"/>
            <a:ext cx="9468684" cy="584775"/>
          </a:xfrm>
          <a:prstGeom prst="rect">
            <a:avLst/>
          </a:prstGeom>
          <a:noFill/>
        </p:spPr>
        <p:txBody>
          <a:bodyPr wrap="square" rtlCol="0">
            <a:spAutoFit/>
          </a:bodyPr>
          <a:lstStyle/>
          <a:p>
            <a:r>
              <a:rPr lang="en-US" altLang="zh-CN" sz="3200" b="1" dirty="0"/>
              <a:t>Hints from Evolution: </a:t>
            </a:r>
            <a:r>
              <a:rPr lang="en-US" altLang="zh-CN" sz="3200" b="1" dirty="0">
                <a:solidFill>
                  <a:srgbClr val="FF0000"/>
                </a:solidFill>
              </a:rPr>
              <a:t>Single Neuron complexity</a:t>
            </a:r>
            <a:endParaRPr lang="zh-CN" altLang="en-US" sz="3200" b="1" dirty="0">
              <a:solidFill>
                <a:srgbClr val="FF0000"/>
              </a:solidFill>
            </a:endParaRPr>
          </a:p>
        </p:txBody>
      </p:sp>
      <p:sp>
        <p:nvSpPr>
          <p:cNvPr id="41" name="文本框 40">
            <a:extLst>
              <a:ext uri="{FF2B5EF4-FFF2-40B4-BE49-F238E27FC236}">
                <a16:creationId xmlns:a16="http://schemas.microsoft.com/office/drawing/2014/main" id="{830C62EA-A00A-BF50-D8D1-D267CAB61705}"/>
              </a:ext>
            </a:extLst>
          </p:cNvPr>
          <p:cNvSpPr txBox="1"/>
          <p:nvPr/>
        </p:nvSpPr>
        <p:spPr>
          <a:xfrm>
            <a:off x="500385" y="5479155"/>
            <a:ext cx="2293059" cy="646331"/>
          </a:xfrm>
          <a:prstGeom prst="rect">
            <a:avLst/>
          </a:prstGeom>
          <a:noFill/>
        </p:spPr>
        <p:txBody>
          <a:bodyPr wrap="square">
            <a:spAutoFit/>
          </a:bodyPr>
          <a:lstStyle/>
          <a:p>
            <a:pPr algn="ctr"/>
            <a:r>
              <a:rPr lang="zh-CN" altLang="en-US" sz="1200" b="1" i="0" dirty="0">
                <a:solidFill>
                  <a:srgbClr val="4D5156"/>
                </a:solidFill>
                <a:effectLst/>
                <a:highlight>
                  <a:srgbClr val="FFFFFF"/>
                </a:highlight>
                <a:latin typeface="arial" panose="020B0604020202020204" pitchFamily="34" charset="0"/>
              </a:rPr>
              <a:t>隐杆线虫</a:t>
            </a:r>
            <a:endParaRPr lang="en-US" altLang="zh-CN" sz="1200" b="1" i="0" dirty="0">
              <a:solidFill>
                <a:srgbClr val="4D5156"/>
              </a:solidFill>
              <a:effectLst/>
              <a:highlight>
                <a:srgbClr val="FFFFFF"/>
              </a:highlight>
              <a:latin typeface="arial" panose="020B0604020202020204" pitchFamily="34" charset="0"/>
            </a:endParaRPr>
          </a:p>
          <a:p>
            <a:pPr algn="ctr"/>
            <a:r>
              <a:rPr lang="en-US" altLang="zh-CN" sz="1200" i="0" dirty="0">
                <a:solidFill>
                  <a:srgbClr val="4D5156"/>
                </a:solidFill>
                <a:effectLst/>
                <a:highlight>
                  <a:srgbClr val="FFFFFF"/>
                </a:highlight>
                <a:latin typeface="arial" panose="020B0604020202020204" pitchFamily="34" charset="0"/>
              </a:rPr>
              <a:t>Motoneuron</a:t>
            </a:r>
          </a:p>
          <a:p>
            <a:pPr algn="ctr"/>
            <a:r>
              <a:rPr lang="en-US" altLang="zh-CN" sz="1200" i="0" dirty="0">
                <a:solidFill>
                  <a:srgbClr val="4D5156"/>
                </a:solidFill>
                <a:effectLst/>
                <a:highlight>
                  <a:srgbClr val="FFFFFF"/>
                </a:highlight>
                <a:latin typeface="arial" panose="020B0604020202020204" pitchFamily="34" charset="0"/>
              </a:rPr>
              <a:t>pharyngeal nervous system</a:t>
            </a:r>
            <a:endParaRPr lang="zh-CN" altLang="en-US" sz="1200" dirty="0"/>
          </a:p>
        </p:txBody>
      </p:sp>
      <p:cxnSp>
        <p:nvCxnSpPr>
          <p:cNvPr id="63" name="直接连接符 62">
            <a:extLst>
              <a:ext uri="{FF2B5EF4-FFF2-40B4-BE49-F238E27FC236}">
                <a16:creationId xmlns:a16="http://schemas.microsoft.com/office/drawing/2014/main" id="{5D42B013-F41E-5EAB-66FB-5FD321B69FF6}"/>
              </a:ext>
            </a:extLst>
          </p:cNvPr>
          <p:cNvCxnSpPr>
            <a:cxnSpLocks/>
          </p:cNvCxnSpPr>
          <p:nvPr/>
        </p:nvCxnSpPr>
        <p:spPr>
          <a:xfrm>
            <a:off x="891864" y="1960936"/>
            <a:ext cx="0" cy="116259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7" name="任意多边形: 形状 66">
            <a:extLst>
              <a:ext uri="{FF2B5EF4-FFF2-40B4-BE49-F238E27FC236}">
                <a16:creationId xmlns:a16="http://schemas.microsoft.com/office/drawing/2014/main" id="{35F53B0D-1BCF-4D31-849B-64C9DA09C6DC}"/>
              </a:ext>
            </a:extLst>
          </p:cNvPr>
          <p:cNvSpPr/>
          <p:nvPr/>
        </p:nvSpPr>
        <p:spPr>
          <a:xfrm>
            <a:off x="883920" y="1567543"/>
            <a:ext cx="7537269" cy="1564035"/>
          </a:xfrm>
          <a:custGeom>
            <a:avLst/>
            <a:gdLst>
              <a:gd name="connsiteX0" fmla="*/ 0 w 7537269"/>
              <a:gd name="connsiteY0" fmla="*/ 1554480 h 1564035"/>
              <a:gd name="connsiteX1" fmla="*/ 3391989 w 7537269"/>
              <a:gd name="connsiteY1" fmla="*/ 1332411 h 1564035"/>
              <a:gd name="connsiteX2" fmla="*/ 7537269 w 7537269"/>
              <a:gd name="connsiteY2" fmla="*/ 0 h 1564035"/>
            </a:gdLst>
            <a:ahLst/>
            <a:cxnLst>
              <a:cxn ang="0">
                <a:pos x="connsiteX0" y="connsiteY0"/>
              </a:cxn>
              <a:cxn ang="0">
                <a:pos x="connsiteX1" y="connsiteY1"/>
              </a:cxn>
              <a:cxn ang="0">
                <a:pos x="connsiteX2" y="connsiteY2"/>
              </a:cxn>
            </a:cxnLst>
            <a:rect l="l" t="t" r="r" b="b"/>
            <a:pathLst>
              <a:path w="7537269" h="1564035">
                <a:moveTo>
                  <a:pt x="0" y="1554480"/>
                </a:moveTo>
                <a:cubicBezTo>
                  <a:pt x="1067889" y="1572985"/>
                  <a:pt x="2135778" y="1591491"/>
                  <a:pt x="3391989" y="1332411"/>
                </a:cubicBezTo>
                <a:cubicBezTo>
                  <a:pt x="4648200" y="1073331"/>
                  <a:pt x="6092734" y="536665"/>
                  <a:pt x="7537269" y="0"/>
                </a:cubicBez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67">
            <a:extLst>
              <a:ext uri="{FF2B5EF4-FFF2-40B4-BE49-F238E27FC236}">
                <a16:creationId xmlns:a16="http://schemas.microsoft.com/office/drawing/2014/main" id="{D170C109-B2D6-A54C-CBDE-BDC9C39B2BD6}"/>
              </a:ext>
            </a:extLst>
          </p:cNvPr>
          <p:cNvSpPr/>
          <p:nvPr/>
        </p:nvSpPr>
        <p:spPr>
          <a:xfrm>
            <a:off x="883920" y="1378844"/>
            <a:ext cx="7419702" cy="687880"/>
          </a:xfrm>
          <a:custGeom>
            <a:avLst/>
            <a:gdLst>
              <a:gd name="connsiteX0" fmla="*/ 0 w 7419702"/>
              <a:gd name="connsiteY0" fmla="*/ 592183 h 687880"/>
              <a:gd name="connsiteX1" fmla="*/ 2316480 w 7419702"/>
              <a:gd name="connsiteY1" fmla="*/ 640080 h 687880"/>
              <a:gd name="connsiteX2" fmla="*/ 7419702 w 7419702"/>
              <a:gd name="connsiteY2" fmla="*/ 0 h 687880"/>
            </a:gdLst>
            <a:ahLst/>
            <a:cxnLst>
              <a:cxn ang="0">
                <a:pos x="connsiteX0" y="connsiteY0"/>
              </a:cxn>
              <a:cxn ang="0">
                <a:pos x="connsiteX1" y="connsiteY1"/>
              </a:cxn>
              <a:cxn ang="0">
                <a:pos x="connsiteX2" y="connsiteY2"/>
              </a:cxn>
            </a:cxnLst>
            <a:rect l="l" t="t" r="r" b="b"/>
            <a:pathLst>
              <a:path w="7419702" h="687880">
                <a:moveTo>
                  <a:pt x="0" y="592183"/>
                </a:moveTo>
                <a:cubicBezTo>
                  <a:pt x="539931" y="665480"/>
                  <a:pt x="1079863" y="738777"/>
                  <a:pt x="2316480" y="640080"/>
                </a:cubicBezTo>
                <a:cubicBezTo>
                  <a:pt x="3553097" y="541383"/>
                  <a:pt x="5486399" y="270691"/>
                  <a:pt x="7419702" y="0"/>
                </a:cubicBez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a:extLst>
              <a:ext uri="{FF2B5EF4-FFF2-40B4-BE49-F238E27FC236}">
                <a16:creationId xmlns:a16="http://schemas.microsoft.com/office/drawing/2014/main" id="{4D2A3A18-DBB7-8016-75B7-BB3AAE04746F}"/>
              </a:ext>
            </a:extLst>
          </p:cNvPr>
          <p:cNvCxnSpPr>
            <a:cxnSpLocks/>
          </p:cNvCxnSpPr>
          <p:nvPr/>
        </p:nvCxnSpPr>
        <p:spPr>
          <a:xfrm flipV="1">
            <a:off x="8255726" y="1239876"/>
            <a:ext cx="763089" cy="67676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BAE9D74A-E060-56F5-3CE5-D7ECB927C421}"/>
              </a:ext>
            </a:extLst>
          </p:cNvPr>
          <p:cNvCxnSpPr>
            <a:cxnSpLocks/>
          </p:cNvCxnSpPr>
          <p:nvPr/>
        </p:nvCxnSpPr>
        <p:spPr>
          <a:xfrm flipH="1" flipV="1">
            <a:off x="7990114" y="1213247"/>
            <a:ext cx="1028701" cy="1943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E8B2E436-C112-7055-F0C2-64E53F31E0A4}"/>
              </a:ext>
            </a:extLst>
          </p:cNvPr>
          <p:cNvCxnSpPr>
            <a:cxnSpLocks/>
          </p:cNvCxnSpPr>
          <p:nvPr/>
        </p:nvCxnSpPr>
        <p:spPr>
          <a:xfrm>
            <a:off x="7990114" y="1214866"/>
            <a:ext cx="304035" cy="18301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58ECA94A-5E69-7E8F-1595-05C8EF6A2944}"/>
              </a:ext>
            </a:extLst>
          </p:cNvPr>
          <p:cNvCxnSpPr>
            <a:cxnSpLocks/>
          </p:cNvCxnSpPr>
          <p:nvPr/>
        </p:nvCxnSpPr>
        <p:spPr>
          <a:xfrm flipH="1">
            <a:off x="8255726" y="1567543"/>
            <a:ext cx="155225" cy="34909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4372C5AE-FCF4-367E-7844-64085CCB7158}"/>
              </a:ext>
            </a:extLst>
          </p:cNvPr>
          <p:cNvSpPr txBox="1"/>
          <p:nvPr/>
        </p:nvSpPr>
        <p:spPr>
          <a:xfrm rot="21180458">
            <a:off x="1136890" y="2138873"/>
            <a:ext cx="5608927" cy="400110"/>
          </a:xfrm>
          <a:prstGeom prst="rect">
            <a:avLst/>
          </a:prstGeom>
          <a:noFill/>
        </p:spPr>
        <p:txBody>
          <a:bodyPr wrap="square" rtlCol="0">
            <a:spAutoFit/>
          </a:bodyPr>
          <a:lstStyle/>
          <a:p>
            <a:r>
              <a:rPr lang="en-US" altLang="zh-CN" sz="2000" b="1" dirty="0">
                <a:solidFill>
                  <a:srgbClr val="FF0000"/>
                </a:solidFill>
              </a:rPr>
              <a:t>Complexity</a:t>
            </a:r>
            <a:r>
              <a:rPr lang="en-US" altLang="zh-CN" sz="2000" b="1" dirty="0"/>
              <a:t> of the dendritic computation</a:t>
            </a:r>
            <a:endParaRPr lang="zh-CN" altLang="en-US" sz="2000" b="1" dirty="0">
              <a:solidFill>
                <a:srgbClr val="FF0000"/>
              </a:solidFill>
            </a:endParaRPr>
          </a:p>
        </p:txBody>
      </p:sp>
      <p:sp>
        <p:nvSpPr>
          <p:cNvPr id="3" name="文本框 2">
            <a:extLst>
              <a:ext uri="{FF2B5EF4-FFF2-40B4-BE49-F238E27FC236}">
                <a16:creationId xmlns:a16="http://schemas.microsoft.com/office/drawing/2014/main" id="{E26669DF-9258-3FB9-DE1E-4B6D657AB737}"/>
              </a:ext>
            </a:extLst>
          </p:cNvPr>
          <p:cNvSpPr txBox="1"/>
          <p:nvPr/>
        </p:nvSpPr>
        <p:spPr>
          <a:xfrm>
            <a:off x="3027872" y="5476305"/>
            <a:ext cx="2010104" cy="646331"/>
          </a:xfrm>
          <a:prstGeom prst="rect">
            <a:avLst/>
          </a:prstGeom>
          <a:noFill/>
        </p:spPr>
        <p:txBody>
          <a:bodyPr wrap="square">
            <a:spAutoFit/>
          </a:bodyPr>
          <a:lstStyle/>
          <a:p>
            <a:pPr algn="ctr"/>
            <a:r>
              <a:rPr lang="zh-CN" altLang="en-US" sz="1200" b="1" i="0" dirty="0">
                <a:solidFill>
                  <a:srgbClr val="4D5156"/>
                </a:solidFill>
                <a:effectLst/>
                <a:highlight>
                  <a:srgbClr val="FFFFFF"/>
                </a:highlight>
                <a:latin typeface="arial" panose="020B0604020202020204" pitchFamily="34" charset="0"/>
              </a:rPr>
              <a:t>果蝇</a:t>
            </a:r>
            <a:endParaRPr lang="en-US" altLang="zh-CN" sz="1200" b="1" i="0" dirty="0">
              <a:solidFill>
                <a:srgbClr val="4D5156"/>
              </a:solidFill>
              <a:effectLst/>
              <a:highlight>
                <a:srgbClr val="FFFFFF"/>
              </a:highlight>
              <a:latin typeface="arial" panose="020B0604020202020204" pitchFamily="34" charset="0"/>
            </a:endParaRPr>
          </a:p>
          <a:p>
            <a:pPr algn="ctr"/>
            <a:r>
              <a:rPr lang="en-US" altLang="zh-CN" sz="1200" i="0" dirty="0">
                <a:solidFill>
                  <a:srgbClr val="4D5156"/>
                </a:solidFill>
                <a:effectLst/>
                <a:highlight>
                  <a:srgbClr val="FFFFFF"/>
                </a:highlight>
                <a:latin typeface="arial" panose="020B0604020202020204" pitchFamily="34" charset="0"/>
              </a:rPr>
              <a:t>sensory neuron (DA)</a:t>
            </a:r>
          </a:p>
          <a:p>
            <a:pPr algn="ctr"/>
            <a:r>
              <a:rPr lang="en-US" altLang="zh-CN" sz="1200" i="0" dirty="0">
                <a:solidFill>
                  <a:srgbClr val="4D5156"/>
                </a:solidFill>
                <a:effectLst/>
                <a:highlight>
                  <a:srgbClr val="FFFFFF"/>
                </a:highlight>
                <a:latin typeface="arial" panose="020B0604020202020204" pitchFamily="34" charset="0"/>
              </a:rPr>
              <a:t>peripheral nervous system</a:t>
            </a:r>
            <a:endParaRPr lang="zh-CN" altLang="en-US" sz="1200" dirty="0"/>
          </a:p>
        </p:txBody>
      </p:sp>
      <p:sp>
        <p:nvSpPr>
          <p:cNvPr id="4" name="文本框 3">
            <a:extLst>
              <a:ext uri="{FF2B5EF4-FFF2-40B4-BE49-F238E27FC236}">
                <a16:creationId xmlns:a16="http://schemas.microsoft.com/office/drawing/2014/main" id="{22B89058-0DEF-82EC-DA40-45589DB109A0}"/>
              </a:ext>
            </a:extLst>
          </p:cNvPr>
          <p:cNvSpPr txBox="1"/>
          <p:nvPr/>
        </p:nvSpPr>
        <p:spPr>
          <a:xfrm>
            <a:off x="1172952" y="3320745"/>
            <a:ext cx="1033806" cy="276999"/>
          </a:xfrm>
          <a:prstGeom prst="rect">
            <a:avLst/>
          </a:prstGeom>
          <a:noFill/>
        </p:spPr>
        <p:txBody>
          <a:bodyPr wrap="square">
            <a:spAutoFit/>
          </a:bodyPr>
          <a:lstStyle/>
          <a:p>
            <a:pPr algn="ctr"/>
            <a:r>
              <a:rPr lang="en-US" altLang="zh-CN" sz="1200" b="1" dirty="0">
                <a:solidFill>
                  <a:srgbClr val="4D5156"/>
                </a:solidFill>
                <a:highlight>
                  <a:srgbClr val="FFFFFF"/>
                </a:highlight>
                <a:latin typeface="arial" panose="020B0604020202020204" pitchFamily="34" charset="0"/>
              </a:rPr>
              <a:t>f</a:t>
            </a:r>
            <a:r>
              <a:rPr lang="en-US" altLang="zh-CN" sz="1200" b="1" i="0" dirty="0">
                <a:solidFill>
                  <a:srgbClr val="4D5156"/>
                </a:solidFill>
                <a:effectLst/>
                <a:highlight>
                  <a:srgbClr val="FFFFFF"/>
                </a:highlight>
                <a:latin typeface="arial" panose="020B0604020202020204" pitchFamily="34" charset="0"/>
              </a:rPr>
              <a:t>ew-branch</a:t>
            </a:r>
            <a:endParaRPr lang="zh-CN" altLang="en-US" sz="1200" b="1" dirty="0"/>
          </a:p>
        </p:txBody>
      </p:sp>
      <p:pic>
        <p:nvPicPr>
          <p:cNvPr id="5" name="图片 4">
            <a:extLst>
              <a:ext uri="{FF2B5EF4-FFF2-40B4-BE49-F238E27FC236}">
                <a16:creationId xmlns:a16="http://schemas.microsoft.com/office/drawing/2014/main" id="{E11038CC-AD57-F98B-2FFC-161283C466F6}"/>
              </a:ext>
            </a:extLst>
          </p:cNvPr>
          <p:cNvPicPr>
            <a:picLocks noChangeAspect="1"/>
          </p:cNvPicPr>
          <p:nvPr/>
        </p:nvPicPr>
        <p:blipFill>
          <a:blip r:embed="rId3"/>
          <a:stretch>
            <a:fillRect/>
          </a:stretch>
        </p:blipFill>
        <p:spPr>
          <a:xfrm>
            <a:off x="1196502" y="3603146"/>
            <a:ext cx="1010256" cy="1800000"/>
          </a:xfrm>
          <a:prstGeom prst="rect">
            <a:avLst/>
          </a:prstGeom>
        </p:spPr>
      </p:pic>
      <p:pic>
        <p:nvPicPr>
          <p:cNvPr id="6" name="图片 5">
            <a:extLst>
              <a:ext uri="{FF2B5EF4-FFF2-40B4-BE49-F238E27FC236}">
                <a16:creationId xmlns:a16="http://schemas.microsoft.com/office/drawing/2014/main" id="{93D843CD-D827-578E-5D3B-1014DAFCE622}"/>
              </a:ext>
            </a:extLst>
          </p:cNvPr>
          <p:cNvPicPr>
            <a:picLocks noChangeAspect="1"/>
          </p:cNvPicPr>
          <p:nvPr/>
        </p:nvPicPr>
        <p:blipFill>
          <a:blip r:embed="rId4"/>
          <a:stretch>
            <a:fillRect/>
          </a:stretch>
        </p:blipFill>
        <p:spPr>
          <a:xfrm>
            <a:off x="3326674" y="3614260"/>
            <a:ext cx="1412500" cy="1800000"/>
          </a:xfrm>
          <a:prstGeom prst="rect">
            <a:avLst/>
          </a:prstGeom>
        </p:spPr>
      </p:pic>
      <p:sp>
        <p:nvSpPr>
          <p:cNvPr id="13" name="文本框 12">
            <a:extLst>
              <a:ext uri="{FF2B5EF4-FFF2-40B4-BE49-F238E27FC236}">
                <a16:creationId xmlns:a16="http://schemas.microsoft.com/office/drawing/2014/main" id="{D8C419A2-8F51-9DA0-A976-23328A251865}"/>
              </a:ext>
            </a:extLst>
          </p:cNvPr>
          <p:cNvSpPr txBox="1"/>
          <p:nvPr/>
        </p:nvSpPr>
        <p:spPr>
          <a:xfrm>
            <a:off x="3073628" y="3105834"/>
            <a:ext cx="1918592" cy="646331"/>
          </a:xfrm>
          <a:prstGeom prst="rect">
            <a:avLst/>
          </a:prstGeom>
          <a:noFill/>
        </p:spPr>
        <p:txBody>
          <a:bodyPr wrap="square">
            <a:spAutoFit/>
          </a:bodyPr>
          <a:lstStyle/>
          <a:p>
            <a:pPr algn="ctr"/>
            <a:r>
              <a:rPr lang="en-US" altLang="zh-CN" sz="1200" b="1" i="0" dirty="0">
                <a:solidFill>
                  <a:srgbClr val="4D5156"/>
                </a:solidFill>
                <a:effectLst/>
                <a:highlight>
                  <a:srgbClr val="FFFFFF"/>
                </a:highlight>
                <a:latin typeface="arial" panose="020B0604020202020204" pitchFamily="34" charset="0"/>
              </a:rPr>
              <a:t>star-like </a:t>
            </a:r>
          </a:p>
          <a:p>
            <a:pPr algn="ctr"/>
            <a:r>
              <a:rPr lang="en-US" altLang="zh-CN" sz="1200" b="1" dirty="0">
                <a:solidFill>
                  <a:srgbClr val="4D5156"/>
                </a:solidFill>
                <a:highlight>
                  <a:srgbClr val="FFFFFF"/>
                </a:highlight>
                <a:latin typeface="arial" panose="020B0604020202020204" pitchFamily="34" charset="0"/>
              </a:rPr>
              <a:t>“</a:t>
            </a:r>
            <a:r>
              <a:rPr lang="en-US" altLang="zh-CN" sz="1200" b="1" i="0" dirty="0">
                <a:solidFill>
                  <a:srgbClr val="4D5156"/>
                </a:solidFill>
                <a:effectLst/>
                <a:highlight>
                  <a:srgbClr val="FFFFFF"/>
                </a:highlight>
                <a:latin typeface="arial" panose="020B0604020202020204" pitchFamily="34" charset="0"/>
              </a:rPr>
              <a:t>symmetric” branches</a:t>
            </a:r>
          </a:p>
          <a:p>
            <a:pPr algn="ctr"/>
            <a:endParaRPr lang="zh-CN" altLang="en-US" sz="1200" b="1" dirty="0"/>
          </a:p>
        </p:txBody>
      </p:sp>
      <p:sp>
        <p:nvSpPr>
          <p:cNvPr id="16" name="文本框 15">
            <a:extLst>
              <a:ext uri="{FF2B5EF4-FFF2-40B4-BE49-F238E27FC236}">
                <a16:creationId xmlns:a16="http://schemas.microsoft.com/office/drawing/2014/main" id="{9A8A739F-06C4-368A-3AEA-B3E73586D0E9}"/>
              </a:ext>
            </a:extLst>
          </p:cNvPr>
          <p:cNvSpPr txBox="1"/>
          <p:nvPr/>
        </p:nvSpPr>
        <p:spPr>
          <a:xfrm>
            <a:off x="5894521" y="2453046"/>
            <a:ext cx="2361205" cy="461665"/>
          </a:xfrm>
          <a:prstGeom prst="rect">
            <a:avLst/>
          </a:prstGeom>
          <a:noFill/>
        </p:spPr>
        <p:txBody>
          <a:bodyPr wrap="square">
            <a:spAutoFit/>
          </a:bodyPr>
          <a:lstStyle/>
          <a:p>
            <a:pPr algn="ctr"/>
            <a:r>
              <a:rPr lang="en-US" altLang="zh-CN" sz="1200" b="1" i="0" dirty="0">
                <a:solidFill>
                  <a:srgbClr val="4D5156"/>
                </a:solidFill>
                <a:effectLst/>
                <a:highlight>
                  <a:srgbClr val="FFFFFF"/>
                </a:highlight>
                <a:latin typeface="arial" panose="020B0604020202020204" pitchFamily="34" charset="0"/>
              </a:rPr>
              <a:t>Highly asymmetric branches </a:t>
            </a:r>
          </a:p>
          <a:p>
            <a:pPr algn="ctr"/>
            <a:r>
              <a:rPr lang="en-US" altLang="zh-CN" sz="1200" b="1" i="0" dirty="0">
                <a:solidFill>
                  <a:srgbClr val="4D5156"/>
                </a:solidFill>
                <a:effectLst/>
                <a:highlight>
                  <a:srgbClr val="FFFFFF"/>
                </a:highlight>
                <a:latin typeface="arial" panose="020B0604020202020204" pitchFamily="34" charset="0"/>
              </a:rPr>
              <a:t>Distinct regions (</a:t>
            </a:r>
            <a:r>
              <a:rPr lang="en-US" altLang="zh-CN" sz="1200" b="1" i="0" dirty="0">
                <a:solidFill>
                  <a:srgbClr val="FF0000"/>
                </a:solidFill>
                <a:effectLst/>
                <a:highlight>
                  <a:srgbClr val="FFFFFF"/>
                </a:highlight>
                <a:latin typeface="arial" panose="020B0604020202020204" pitchFamily="34" charset="0"/>
              </a:rPr>
              <a:t>apical</a:t>
            </a:r>
            <a:r>
              <a:rPr lang="en-US" altLang="zh-CN" sz="1200" b="1" i="0" dirty="0">
                <a:solidFill>
                  <a:srgbClr val="4D5156"/>
                </a:solidFill>
                <a:effectLst/>
                <a:highlight>
                  <a:srgbClr val="FFFFFF"/>
                </a:highlight>
                <a:latin typeface="arial" panose="020B0604020202020204" pitchFamily="34" charset="0"/>
              </a:rPr>
              <a:t>/</a:t>
            </a:r>
            <a:r>
              <a:rPr lang="en-US" altLang="zh-CN" sz="1200" b="1" i="0" dirty="0">
                <a:solidFill>
                  <a:srgbClr val="00B0F0"/>
                </a:solidFill>
                <a:effectLst/>
                <a:highlight>
                  <a:srgbClr val="FFFFFF"/>
                </a:highlight>
                <a:latin typeface="arial" panose="020B0604020202020204" pitchFamily="34" charset="0"/>
              </a:rPr>
              <a:t>basal</a:t>
            </a:r>
            <a:r>
              <a:rPr lang="en-US" altLang="zh-CN" sz="1200" b="1" i="0" dirty="0">
                <a:solidFill>
                  <a:srgbClr val="4D5156"/>
                </a:solidFill>
                <a:effectLst/>
                <a:highlight>
                  <a:srgbClr val="FFFFFF"/>
                </a:highlight>
                <a:latin typeface="arial" panose="020B0604020202020204" pitchFamily="34" charset="0"/>
              </a:rPr>
              <a:t>)</a:t>
            </a:r>
          </a:p>
        </p:txBody>
      </p:sp>
      <p:sp>
        <p:nvSpPr>
          <p:cNvPr id="17" name="文本框 16">
            <a:extLst>
              <a:ext uri="{FF2B5EF4-FFF2-40B4-BE49-F238E27FC236}">
                <a16:creationId xmlns:a16="http://schemas.microsoft.com/office/drawing/2014/main" id="{F9282F2F-9DD9-1368-1659-2D0D096EAE4D}"/>
              </a:ext>
            </a:extLst>
          </p:cNvPr>
          <p:cNvSpPr txBox="1"/>
          <p:nvPr/>
        </p:nvSpPr>
        <p:spPr>
          <a:xfrm>
            <a:off x="9143235" y="1261119"/>
            <a:ext cx="1918592" cy="461665"/>
          </a:xfrm>
          <a:prstGeom prst="rect">
            <a:avLst/>
          </a:prstGeom>
          <a:noFill/>
        </p:spPr>
        <p:txBody>
          <a:bodyPr wrap="square">
            <a:spAutoFit/>
          </a:bodyPr>
          <a:lstStyle/>
          <a:p>
            <a:pPr algn="ctr"/>
            <a:r>
              <a:rPr lang="en-US" altLang="zh-CN" sz="1200" b="1" i="0" dirty="0">
                <a:solidFill>
                  <a:srgbClr val="4D5156"/>
                </a:solidFill>
                <a:effectLst/>
                <a:highlight>
                  <a:srgbClr val="FFFFFF"/>
                </a:highlight>
                <a:latin typeface="arial" panose="020B0604020202020204" pitchFamily="34" charset="0"/>
              </a:rPr>
              <a:t>More energy-efficient in ion channel distribution</a:t>
            </a:r>
            <a:endParaRPr lang="zh-CN" altLang="en-US" sz="1200" b="1" dirty="0"/>
          </a:p>
        </p:txBody>
      </p:sp>
      <p:cxnSp>
        <p:nvCxnSpPr>
          <p:cNvPr id="29" name="直接连接符 28">
            <a:extLst>
              <a:ext uri="{FF2B5EF4-FFF2-40B4-BE49-F238E27FC236}">
                <a16:creationId xmlns:a16="http://schemas.microsoft.com/office/drawing/2014/main" id="{3BA4B0BB-E9C6-B3FF-BC34-8C6936666D0A}"/>
              </a:ext>
            </a:extLst>
          </p:cNvPr>
          <p:cNvCxnSpPr/>
          <p:nvPr/>
        </p:nvCxnSpPr>
        <p:spPr>
          <a:xfrm>
            <a:off x="5419321" y="2791097"/>
            <a:ext cx="47897" cy="2943498"/>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文本框 30">
            <a:extLst>
              <a:ext uri="{FF2B5EF4-FFF2-40B4-BE49-F238E27FC236}">
                <a16:creationId xmlns:a16="http://schemas.microsoft.com/office/drawing/2014/main" id="{908900C5-9D21-97D6-62E2-1AC170E548C5}"/>
              </a:ext>
            </a:extLst>
          </p:cNvPr>
          <p:cNvSpPr txBox="1"/>
          <p:nvPr/>
        </p:nvSpPr>
        <p:spPr>
          <a:xfrm>
            <a:off x="883920" y="6246727"/>
            <a:ext cx="4287904" cy="351904"/>
          </a:xfrm>
          <a:prstGeom prst="rect">
            <a:avLst/>
          </a:prstGeom>
          <a:noFill/>
          <a:ln w="19050">
            <a:solidFill>
              <a:srgbClr val="00B0F0"/>
            </a:solidFill>
          </a:ln>
        </p:spPr>
        <p:txBody>
          <a:bodyPr wrap="square" rtlCol="0">
            <a:spAutoFit/>
          </a:bodyPr>
          <a:lstStyle/>
          <a:p>
            <a:pPr algn="ctr"/>
            <a:r>
              <a:rPr lang="en-US" altLang="zh-CN" sz="1600" dirty="0">
                <a:solidFill>
                  <a:srgbClr val="00B0F0"/>
                </a:solidFill>
              </a:rPr>
              <a:t>Few dendritic spikes involved in computation</a:t>
            </a:r>
            <a:endParaRPr lang="zh-CN" altLang="en-US" sz="1600" dirty="0">
              <a:solidFill>
                <a:srgbClr val="00B0F0"/>
              </a:solidFill>
            </a:endParaRPr>
          </a:p>
        </p:txBody>
      </p:sp>
      <p:sp>
        <p:nvSpPr>
          <p:cNvPr id="33" name="文本框 32">
            <a:extLst>
              <a:ext uri="{FF2B5EF4-FFF2-40B4-BE49-F238E27FC236}">
                <a16:creationId xmlns:a16="http://schemas.microsoft.com/office/drawing/2014/main" id="{434201FD-CAAD-E536-B74A-6C0915B69FB9}"/>
              </a:ext>
            </a:extLst>
          </p:cNvPr>
          <p:cNvSpPr txBox="1"/>
          <p:nvPr/>
        </p:nvSpPr>
        <p:spPr>
          <a:xfrm>
            <a:off x="6123332" y="5629332"/>
            <a:ext cx="4895716" cy="584775"/>
          </a:xfrm>
          <a:prstGeom prst="rect">
            <a:avLst/>
          </a:prstGeom>
          <a:noFill/>
          <a:ln w="19050">
            <a:solidFill>
              <a:srgbClr val="FF0000"/>
            </a:solidFill>
          </a:ln>
        </p:spPr>
        <p:txBody>
          <a:bodyPr wrap="square" rtlCol="0">
            <a:spAutoFit/>
          </a:bodyPr>
          <a:lstStyle/>
          <a:p>
            <a:pPr algn="ctr"/>
            <a:r>
              <a:rPr lang="en-US" altLang="zh-CN" sz="1600" dirty="0">
                <a:solidFill>
                  <a:srgbClr val="FF0000"/>
                </a:solidFill>
              </a:rPr>
              <a:t>Rich dendritic spikes:</a:t>
            </a:r>
          </a:p>
          <a:p>
            <a:pPr algn="ctr"/>
            <a:r>
              <a:rPr lang="en-US" altLang="zh-CN" sz="1600" dirty="0">
                <a:solidFill>
                  <a:srgbClr val="FF0000"/>
                </a:solidFill>
              </a:rPr>
              <a:t>Ca</a:t>
            </a:r>
            <a:r>
              <a:rPr lang="en-US" altLang="zh-CN" sz="1600" baseline="30000" dirty="0">
                <a:solidFill>
                  <a:srgbClr val="FF0000"/>
                </a:solidFill>
              </a:rPr>
              <a:t>2+</a:t>
            </a:r>
            <a:r>
              <a:rPr lang="en-US" altLang="zh-CN" sz="1600" dirty="0">
                <a:solidFill>
                  <a:srgbClr val="FF0000"/>
                </a:solidFill>
              </a:rPr>
              <a:t> spikes (apical)/ NMDA plateau/ Na</a:t>
            </a:r>
            <a:r>
              <a:rPr lang="en-US" altLang="zh-CN" sz="1600" baseline="30000" dirty="0">
                <a:solidFill>
                  <a:srgbClr val="FF0000"/>
                </a:solidFill>
              </a:rPr>
              <a:t>+ </a:t>
            </a:r>
            <a:r>
              <a:rPr lang="en-US" altLang="zh-CN" sz="1600" dirty="0" err="1">
                <a:solidFill>
                  <a:srgbClr val="FF0000"/>
                </a:solidFill>
              </a:rPr>
              <a:t>spikelets</a:t>
            </a:r>
            <a:r>
              <a:rPr lang="en-US" altLang="zh-CN" sz="1600" dirty="0">
                <a:solidFill>
                  <a:srgbClr val="FF0000"/>
                </a:solidFill>
              </a:rPr>
              <a:t> ...</a:t>
            </a:r>
            <a:endParaRPr lang="zh-CN" altLang="en-US" sz="1600" dirty="0">
              <a:solidFill>
                <a:srgbClr val="FF0000"/>
              </a:solidFill>
            </a:endParaRPr>
          </a:p>
        </p:txBody>
      </p:sp>
      <p:sp>
        <p:nvSpPr>
          <p:cNvPr id="34" name="文本框 33">
            <a:extLst>
              <a:ext uri="{FF2B5EF4-FFF2-40B4-BE49-F238E27FC236}">
                <a16:creationId xmlns:a16="http://schemas.microsoft.com/office/drawing/2014/main" id="{A6C78B74-C701-E79D-270E-9C600E9222AA}"/>
              </a:ext>
            </a:extLst>
          </p:cNvPr>
          <p:cNvSpPr txBox="1"/>
          <p:nvPr/>
        </p:nvSpPr>
        <p:spPr>
          <a:xfrm>
            <a:off x="9190046" y="4887938"/>
            <a:ext cx="1805452" cy="646331"/>
          </a:xfrm>
          <a:prstGeom prst="rect">
            <a:avLst/>
          </a:prstGeom>
          <a:noFill/>
        </p:spPr>
        <p:txBody>
          <a:bodyPr wrap="square">
            <a:spAutoFit/>
          </a:bodyPr>
          <a:lstStyle/>
          <a:p>
            <a:pPr algn="ctr"/>
            <a:r>
              <a:rPr lang="zh-CN" altLang="en-US" sz="1200" b="1" dirty="0">
                <a:solidFill>
                  <a:srgbClr val="4D5156"/>
                </a:solidFill>
                <a:highlight>
                  <a:srgbClr val="FFFFFF"/>
                </a:highlight>
                <a:latin typeface="arial" panose="020B0604020202020204" pitchFamily="34" charset="0"/>
              </a:rPr>
              <a:t>人类</a:t>
            </a:r>
            <a:endParaRPr lang="en-US" altLang="zh-CN" sz="1200" b="1" i="0" dirty="0">
              <a:solidFill>
                <a:srgbClr val="4D5156"/>
              </a:solidFill>
              <a:effectLst/>
              <a:highlight>
                <a:srgbClr val="FFFFFF"/>
              </a:highlight>
              <a:latin typeface="arial" panose="020B0604020202020204" pitchFamily="34" charset="0"/>
            </a:endParaRPr>
          </a:p>
          <a:p>
            <a:pPr algn="ctr"/>
            <a:r>
              <a:rPr lang="en-US" altLang="zh-CN" sz="1200" i="0" dirty="0">
                <a:solidFill>
                  <a:srgbClr val="4D5156"/>
                </a:solidFill>
                <a:effectLst/>
                <a:highlight>
                  <a:srgbClr val="FFFFFF"/>
                </a:highlight>
                <a:latin typeface="arial" panose="020B0604020202020204" pitchFamily="34" charset="0"/>
              </a:rPr>
              <a:t>Layer 3 Pyramidal neocortex (temporal)</a:t>
            </a:r>
            <a:endParaRPr lang="zh-CN" altLang="en-US" sz="1200" dirty="0"/>
          </a:p>
        </p:txBody>
      </p:sp>
      <p:sp>
        <p:nvSpPr>
          <p:cNvPr id="39" name="文本框 38">
            <a:extLst>
              <a:ext uri="{FF2B5EF4-FFF2-40B4-BE49-F238E27FC236}">
                <a16:creationId xmlns:a16="http://schemas.microsoft.com/office/drawing/2014/main" id="{F3F20675-2001-7BF3-4170-9AD895A07BDF}"/>
              </a:ext>
            </a:extLst>
          </p:cNvPr>
          <p:cNvSpPr txBox="1"/>
          <p:nvPr/>
        </p:nvSpPr>
        <p:spPr>
          <a:xfrm>
            <a:off x="6157892" y="4887939"/>
            <a:ext cx="1752990" cy="646331"/>
          </a:xfrm>
          <a:prstGeom prst="rect">
            <a:avLst/>
          </a:prstGeom>
          <a:noFill/>
        </p:spPr>
        <p:txBody>
          <a:bodyPr wrap="square">
            <a:spAutoFit/>
          </a:bodyPr>
          <a:lstStyle/>
          <a:p>
            <a:pPr algn="ctr"/>
            <a:r>
              <a:rPr lang="zh-CN" altLang="en-US" sz="1200" b="1" i="0" dirty="0">
                <a:solidFill>
                  <a:srgbClr val="4D5156"/>
                </a:solidFill>
                <a:effectLst/>
                <a:highlight>
                  <a:srgbClr val="FFFFFF"/>
                </a:highlight>
                <a:latin typeface="arial" panose="020B0604020202020204" pitchFamily="34" charset="0"/>
              </a:rPr>
              <a:t>老鼠</a:t>
            </a:r>
            <a:endParaRPr lang="en-US" altLang="zh-CN" sz="1200" b="1" i="0" dirty="0">
              <a:solidFill>
                <a:srgbClr val="4D5156"/>
              </a:solidFill>
              <a:effectLst/>
              <a:highlight>
                <a:srgbClr val="FFFFFF"/>
              </a:highlight>
              <a:latin typeface="arial" panose="020B0604020202020204" pitchFamily="34" charset="0"/>
            </a:endParaRPr>
          </a:p>
          <a:p>
            <a:pPr algn="ctr"/>
            <a:r>
              <a:rPr lang="en-US" altLang="zh-CN" sz="1200" i="0" dirty="0">
                <a:solidFill>
                  <a:srgbClr val="4D5156"/>
                </a:solidFill>
                <a:effectLst/>
                <a:highlight>
                  <a:srgbClr val="FFFFFF"/>
                </a:highlight>
                <a:latin typeface="arial" panose="020B0604020202020204" pitchFamily="34" charset="0"/>
              </a:rPr>
              <a:t>Layer 3 Pyramidal</a:t>
            </a:r>
          </a:p>
          <a:p>
            <a:pPr algn="ctr"/>
            <a:r>
              <a:rPr lang="en-US" altLang="zh-CN" sz="1200" i="0" dirty="0">
                <a:solidFill>
                  <a:srgbClr val="4D5156"/>
                </a:solidFill>
                <a:effectLst/>
                <a:highlight>
                  <a:srgbClr val="FFFFFF"/>
                </a:highlight>
                <a:latin typeface="arial" panose="020B0604020202020204" pitchFamily="34" charset="0"/>
              </a:rPr>
              <a:t>neocortex (frontal)</a:t>
            </a:r>
            <a:endParaRPr lang="zh-CN" altLang="en-US" sz="1200" dirty="0"/>
          </a:p>
        </p:txBody>
      </p:sp>
      <p:pic>
        <p:nvPicPr>
          <p:cNvPr id="40" name="图片 39">
            <a:extLst>
              <a:ext uri="{FF2B5EF4-FFF2-40B4-BE49-F238E27FC236}">
                <a16:creationId xmlns:a16="http://schemas.microsoft.com/office/drawing/2014/main" id="{EDD53785-7C44-598D-5F67-395A3062D169}"/>
              </a:ext>
            </a:extLst>
          </p:cNvPr>
          <p:cNvPicPr>
            <a:picLocks noChangeAspect="1"/>
          </p:cNvPicPr>
          <p:nvPr/>
        </p:nvPicPr>
        <p:blipFill>
          <a:blip r:embed="rId5"/>
          <a:stretch>
            <a:fillRect/>
          </a:stretch>
        </p:blipFill>
        <p:spPr>
          <a:xfrm>
            <a:off x="6332238" y="3043290"/>
            <a:ext cx="1415001" cy="1800000"/>
          </a:xfrm>
          <a:prstGeom prst="rect">
            <a:avLst/>
          </a:prstGeom>
        </p:spPr>
      </p:pic>
      <p:pic>
        <p:nvPicPr>
          <p:cNvPr id="47" name="图片 46">
            <a:extLst>
              <a:ext uri="{FF2B5EF4-FFF2-40B4-BE49-F238E27FC236}">
                <a16:creationId xmlns:a16="http://schemas.microsoft.com/office/drawing/2014/main" id="{16FFFC2B-104C-8F00-78D7-56EBA572AB2B}"/>
              </a:ext>
            </a:extLst>
          </p:cNvPr>
          <p:cNvPicPr>
            <a:picLocks noChangeAspect="1"/>
          </p:cNvPicPr>
          <p:nvPr/>
        </p:nvPicPr>
        <p:blipFill>
          <a:blip r:embed="rId6"/>
          <a:stretch>
            <a:fillRect/>
          </a:stretch>
        </p:blipFill>
        <p:spPr>
          <a:xfrm>
            <a:off x="8848290" y="1790367"/>
            <a:ext cx="2614335" cy="2998503"/>
          </a:xfrm>
          <a:prstGeom prst="rect">
            <a:avLst/>
          </a:prstGeom>
        </p:spPr>
      </p:pic>
    </p:spTree>
    <p:extLst>
      <p:ext uri="{BB962C8B-B14F-4D97-AF65-F5344CB8AC3E}">
        <p14:creationId xmlns:p14="http://schemas.microsoft.com/office/powerpoint/2010/main" val="2387670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ADDD643-3CFE-BB2B-5D63-1581B1F5FBC4}"/>
              </a:ext>
            </a:extLst>
          </p:cNvPr>
          <p:cNvPicPr>
            <a:picLocks noChangeAspect="1"/>
          </p:cNvPicPr>
          <p:nvPr/>
        </p:nvPicPr>
        <p:blipFill>
          <a:blip r:embed="rId3"/>
          <a:stretch>
            <a:fillRect/>
          </a:stretch>
        </p:blipFill>
        <p:spPr>
          <a:xfrm>
            <a:off x="429373" y="3026923"/>
            <a:ext cx="846227" cy="900000"/>
          </a:xfrm>
          <a:prstGeom prst="rect">
            <a:avLst/>
          </a:prstGeom>
        </p:spPr>
      </p:pic>
      <p:sp>
        <p:nvSpPr>
          <p:cNvPr id="5" name="文本框 4">
            <a:extLst>
              <a:ext uri="{FF2B5EF4-FFF2-40B4-BE49-F238E27FC236}">
                <a16:creationId xmlns:a16="http://schemas.microsoft.com/office/drawing/2014/main" id="{3DE0F0FA-C65D-0928-5162-12D568861E9D}"/>
              </a:ext>
            </a:extLst>
          </p:cNvPr>
          <p:cNvSpPr txBox="1"/>
          <p:nvPr/>
        </p:nvSpPr>
        <p:spPr>
          <a:xfrm>
            <a:off x="429372" y="229682"/>
            <a:ext cx="9468684" cy="584775"/>
          </a:xfrm>
          <a:prstGeom prst="rect">
            <a:avLst/>
          </a:prstGeom>
          <a:noFill/>
        </p:spPr>
        <p:txBody>
          <a:bodyPr wrap="square" rtlCol="0">
            <a:spAutoFit/>
          </a:bodyPr>
          <a:lstStyle/>
          <a:p>
            <a:r>
              <a:rPr lang="en-US" altLang="zh-CN" sz="3200" b="1" dirty="0"/>
              <a:t>An overview of two paths of neural computation</a:t>
            </a:r>
            <a:endParaRPr lang="zh-CN" altLang="en-US" sz="3200" b="1" dirty="0"/>
          </a:p>
        </p:txBody>
      </p:sp>
      <p:sp>
        <p:nvSpPr>
          <p:cNvPr id="6" name="矩形 5">
            <a:extLst>
              <a:ext uri="{FF2B5EF4-FFF2-40B4-BE49-F238E27FC236}">
                <a16:creationId xmlns:a16="http://schemas.microsoft.com/office/drawing/2014/main" id="{E4CA1AFC-F9BF-EFC0-C5F8-EF149FA9E4C2}"/>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3F9E7AE-88E2-3AF1-302E-F9F3F3BA7304}"/>
              </a:ext>
            </a:extLst>
          </p:cNvPr>
          <p:cNvPicPr>
            <a:picLocks noChangeAspect="1"/>
          </p:cNvPicPr>
          <p:nvPr/>
        </p:nvPicPr>
        <p:blipFill>
          <a:blip r:embed="rId4"/>
          <a:stretch>
            <a:fillRect/>
          </a:stretch>
        </p:blipFill>
        <p:spPr>
          <a:xfrm>
            <a:off x="1328310" y="3026923"/>
            <a:ext cx="633224" cy="900000"/>
          </a:xfrm>
          <a:prstGeom prst="rect">
            <a:avLst/>
          </a:prstGeom>
        </p:spPr>
      </p:pic>
      <p:sp>
        <p:nvSpPr>
          <p:cNvPr id="8" name="左大括号 7">
            <a:extLst>
              <a:ext uri="{FF2B5EF4-FFF2-40B4-BE49-F238E27FC236}">
                <a16:creationId xmlns:a16="http://schemas.microsoft.com/office/drawing/2014/main" id="{A6844B1D-7599-09D8-B26B-743504AFC40E}"/>
              </a:ext>
            </a:extLst>
          </p:cNvPr>
          <p:cNvSpPr/>
          <p:nvPr/>
        </p:nvSpPr>
        <p:spPr>
          <a:xfrm>
            <a:off x="2014244" y="2001315"/>
            <a:ext cx="673847" cy="2951215"/>
          </a:xfrm>
          <a:prstGeom prst="leftBrace">
            <a:avLst/>
          </a:prstGeom>
          <a:ln w="57150"/>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393F1FD-2D2F-6389-71C5-3A9F9B5B7847}"/>
              </a:ext>
            </a:extLst>
          </p:cNvPr>
          <p:cNvSpPr txBox="1"/>
          <p:nvPr/>
        </p:nvSpPr>
        <p:spPr>
          <a:xfrm>
            <a:off x="139864" y="1120868"/>
            <a:ext cx="2188494" cy="338554"/>
          </a:xfrm>
          <a:prstGeom prst="rect">
            <a:avLst/>
          </a:prstGeom>
          <a:noFill/>
        </p:spPr>
        <p:txBody>
          <a:bodyPr wrap="square" rtlCol="0">
            <a:spAutoFit/>
          </a:bodyPr>
          <a:lstStyle/>
          <a:p>
            <a:r>
              <a:rPr lang="en-US" altLang="zh-CN" sz="1600" dirty="0">
                <a:solidFill>
                  <a:srgbClr val="00B0F0"/>
                </a:solidFill>
              </a:rPr>
              <a:t>“Point neuron” Dogma</a:t>
            </a:r>
            <a:endParaRPr lang="zh-CN" altLang="en-US" sz="1600" dirty="0">
              <a:solidFill>
                <a:srgbClr val="00B0F0"/>
              </a:solidFill>
            </a:endParaRPr>
          </a:p>
        </p:txBody>
      </p:sp>
      <p:sp>
        <p:nvSpPr>
          <p:cNvPr id="11" name="文本框 10">
            <a:extLst>
              <a:ext uri="{FF2B5EF4-FFF2-40B4-BE49-F238E27FC236}">
                <a16:creationId xmlns:a16="http://schemas.microsoft.com/office/drawing/2014/main" id="{430CF9C9-99AA-7D9C-4CEB-FCE6062BFFCA}"/>
              </a:ext>
            </a:extLst>
          </p:cNvPr>
          <p:cNvSpPr txBox="1"/>
          <p:nvPr/>
        </p:nvSpPr>
        <p:spPr>
          <a:xfrm>
            <a:off x="-86674" y="2525348"/>
            <a:ext cx="2487515" cy="461665"/>
          </a:xfrm>
          <a:prstGeom prst="rect">
            <a:avLst/>
          </a:prstGeom>
          <a:noFill/>
        </p:spPr>
        <p:txBody>
          <a:bodyPr wrap="square" rtlCol="0">
            <a:spAutoFit/>
          </a:bodyPr>
          <a:lstStyle/>
          <a:p>
            <a:pPr algn="ctr"/>
            <a:r>
              <a:rPr lang="en-US" altLang="zh-CN" sz="1200" b="1" dirty="0">
                <a:solidFill>
                  <a:srgbClr val="FF0000"/>
                </a:solidFill>
              </a:rPr>
              <a:t>“How information flows between dendrites and the soma?”</a:t>
            </a:r>
            <a:endParaRPr lang="zh-CN" altLang="en-US" sz="1200" b="1" dirty="0">
              <a:solidFill>
                <a:srgbClr val="FF0000"/>
              </a:solidFill>
            </a:endParaRPr>
          </a:p>
        </p:txBody>
      </p:sp>
      <p:sp>
        <p:nvSpPr>
          <p:cNvPr id="12" name="文本框 11">
            <a:extLst>
              <a:ext uri="{FF2B5EF4-FFF2-40B4-BE49-F238E27FC236}">
                <a16:creationId xmlns:a16="http://schemas.microsoft.com/office/drawing/2014/main" id="{7DFB753F-00FB-DB9C-C808-E3CD670AF2BD}"/>
              </a:ext>
            </a:extLst>
          </p:cNvPr>
          <p:cNvSpPr txBox="1"/>
          <p:nvPr/>
        </p:nvSpPr>
        <p:spPr>
          <a:xfrm>
            <a:off x="-41008" y="3926923"/>
            <a:ext cx="2487515" cy="646331"/>
          </a:xfrm>
          <a:prstGeom prst="rect">
            <a:avLst/>
          </a:prstGeom>
          <a:noFill/>
        </p:spPr>
        <p:txBody>
          <a:bodyPr wrap="square" rtlCol="0">
            <a:spAutoFit/>
          </a:bodyPr>
          <a:lstStyle/>
          <a:p>
            <a:pPr algn="ctr"/>
            <a:r>
              <a:rPr lang="en-US" altLang="zh-CN" sz="1200" b="1" dirty="0"/>
              <a:t>Discovery of the neuron by </a:t>
            </a:r>
            <a:r>
              <a:rPr lang="en-US" altLang="zh-CN" sz="1200" b="1" dirty="0" err="1"/>
              <a:t>S.Ramón</a:t>
            </a:r>
            <a:r>
              <a:rPr lang="en-US" altLang="zh-CN" sz="1200" b="1" dirty="0"/>
              <a:t> y </a:t>
            </a:r>
            <a:r>
              <a:rPr lang="en-US" altLang="zh-CN" sz="1200" b="1" dirty="0" err="1"/>
              <a:t>Cajal</a:t>
            </a:r>
            <a:r>
              <a:rPr lang="en-US" altLang="zh-CN" sz="1200" b="1" dirty="0"/>
              <a:t> </a:t>
            </a:r>
          </a:p>
          <a:p>
            <a:pPr algn="ctr"/>
            <a:r>
              <a:rPr lang="en-US" altLang="zh-CN" sz="1200" b="1" dirty="0">
                <a:solidFill>
                  <a:srgbClr val="FF0000"/>
                </a:solidFill>
              </a:rPr>
              <a:t>Nobel Prize 1906</a:t>
            </a:r>
            <a:endParaRPr lang="zh-CN" altLang="en-US" sz="1200" b="1" dirty="0">
              <a:solidFill>
                <a:srgbClr val="FF0000"/>
              </a:solidFill>
            </a:endParaRPr>
          </a:p>
        </p:txBody>
      </p:sp>
      <p:sp>
        <p:nvSpPr>
          <p:cNvPr id="14" name="文本框 13">
            <a:extLst>
              <a:ext uri="{FF2B5EF4-FFF2-40B4-BE49-F238E27FC236}">
                <a16:creationId xmlns:a16="http://schemas.microsoft.com/office/drawing/2014/main" id="{171A4751-BCAD-67EC-643D-2C1227643FB3}"/>
              </a:ext>
            </a:extLst>
          </p:cNvPr>
          <p:cNvSpPr txBox="1"/>
          <p:nvPr/>
        </p:nvSpPr>
        <p:spPr>
          <a:xfrm>
            <a:off x="2530852" y="1678149"/>
            <a:ext cx="1327867" cy="646331"/>
          </a:xfrm>
          <a:prstGeom prst="rect">
            <a:avLst/>
          </a:prstGeom>
          <a:noFill/>
        </p:spPr>
        <p:txBody>
          <a:bodyPr wrap="square">
            <a:spAutoFit/>
          </a:bodyPr>
          <a:lstStyle/>
          <a:p>
            <a:pPr algn="ctr"/>
            <a:r>
              <a:rPr lang="zh-CN" altLang="en-US" sz="1200" b="1" dirty="0"/>
              <a:t>McCulloch-Pitts</a:t>
            </a:r>
            <a:endParaRPr lang="en-US" altLang="zh-CN" sz="1200" b="1" dirty="0"/>
          </a:p>
          <a:p>
            <a:pPr algn="ctr"/>
            <a:r>
              <a:rPr lang="zh-CN" altLang="en-US" sz="1200" b="1" dirty="0"/>
              <a:t>Neuron</a:t>
            </a:r>
            <a:endParaRPr lang="en-US" altLang="zh-CN" sz="1200" b="1" dirty="0"/>
          </a:p>
          <a:p>
            <a:pPr algn="ctr"/>
            <a:r>
              <a:rPr lang="zh-CN" altLang="en-US" sz="1200" b="1" dirty="0"/>
              <a:t>1943</a:t>
            </a:r>
          </a:p>
        </p:txBody>
      </p:sp>
      <p:pic>
        <p:nvPicPr>
          <p:cNvPr id="20" name="图片 19">
            <a:extLst>
              <a:ext uri="{FF2B5EF4-FFF2-40B4-BE49-F238E27FC236}">
                <a16:creationId xmlns:a16="http://schemas.microsoft.com/office/drawing/2014/main" id="{BA28A928-275E-C04A-D459-E4FDAF049276}"/>
              </a:ext>
            </a:extLst>
          </p:cNvPr>
          <p:cNvPicPr>
            <a:picLocks noChangeAspect="1"/>
          </p:cNvPicPr>
          <p:nvPr/>
        </p:nvPicPr>
        <p:blipFill rotWithShape="1">
          <a:blip r:embed="rId5"/>
          <a:srcRect b="51723"/>
          <a:stretch/>
        </p:blipFill>
        <p:spPr>
          <a:xfrm>
            <a:off x="2530852" y="1000486"/>
            <a:ext cx="1327867" cy="670815"/>
          </a:xfrm>
          <a:prstGeom prst="rect">
            <a:avLst/>
          </a:prstGeom>
        </p:spPr>
      </p:pic>
      <p:cxnSp>
        <p:nvCxnSpPr>
          <p:cNvPr id="22" name="直接连接符 21">
            <a:extLst>
              <a:ext uri="{FF2B5EF4-FFF2-40B4-BE49-F238E27FC236}">
                <a16:creationId xmlns:a16="http://schemas.microsoft.com/office/drawing/2014/main" id="{436D004D-9797-AAE0-8D32-0F28C7C64EC6}"/>
              </a:ext>
            </a:extLst>
          </p:cNvPr>
          <p:cNvCxnSpPr>
            <a:stCxn id="14" idx="3"/>
          </p:cNvCxnSpPr>
          <p:nvPr/>
        </p:nvCxnSpPr>
        <p:spPr>
          <a:xfrm flipV="1">
            <a:off x="3858719" y="2001314"/>
            <a:ext cx="643040" cy="1"/>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23" name="文本框 22">
            <a:extLst>
              <a:ext uri="{FF2B5EF4-FFF2-40B4-BE49-F238E27FC236}">
                <a16:creationId xmlns:a16="http://schemas.microsoft.com/office/drawing/2014/main" id="{7A2F3E87-193D-D531-1846-F28F362D64E8}"/>
              </a:ext>
            </a:extLst>
          </p:cNvPr>
          <p:cNvSpPr txBox="1"/>
          <p:nvPr/>
        </p:nvSpPr>
        <p:spPr>
          <a:xfrm>
            <a:off x="4499780" y="1770481"/>
            <a:ext cx="1327867" cy="461665"/>
          </a:xfrm>
          <a:prstGeom prst="rect">
            <a:avLst/>
          </a:prstGeom>
          <a:noFill/>
        </p:spPr>
        <p:txBody>
          <a:bodyPr wrap="square">
            <a:spAutoFit/>
          </a:bodyPr>
          <a:lstStyle/>
          <a:p>
            <a:pPr algn="ctr"/>
            <a:r>
              <a:rPr lang="en-US" altLang="zh-CN" sz="1200" b="1" dirty="0"/>
              <a:t>Perceptron </a:t>
            </a:r>
          </a:p>
          <a:p>
            <a:pPr algn="ctr"/>
            <a:r>
              <a:rPr lang="en-US" altLang="zh-CN" sz="1200" b="1" dirty="0"/>
              <a:t>1957</a:t>
            </a:r>
            <a:endParaRPr lang="zh-CN" altLang="en-US" sz="1200" b="1" dirty="0"/>
          </a:p>
        </p:txBody>
      </p:sp>
      <p:pic>
        <p:nvPicPr>
          <p:cNvPr id="24" name="图片 23">
            <a:extLst>
              <a:ext uri="{FF2B5EF4-FFF2-40B4-BE49-F238E27FC236}">
                <a16:creationId xmlns:a16="http://schemas.microsoft.com/office/drawing/2014/main" id="{142BB7FB-13D3-9E8B-2FAE-6FD2C4EFA0CB}"/>
              </a:ext>
            </a:extLst>
          </p:cNvPr>
          <p:cNvPicPr>
            <a:picLocks noChangeAspect="1"/>
          </p:cNvPicPr>
          <p:nvPr/>
        </p:nvPicPr>
        <p:blipFill rotWithShape="1">
          <a:blip r:embed="rId6"/>
          <a:srcRect b="16161"/>
          <a:stretch/>
        </p:blipFill>
        <p:spPr>
          <a:xfrm>
            <a:off x="3951798" y="824865"/>
            <a:ext cx="2640245" cy="968939"/>
          </a:xfrm>
          <a:prstGeom prst="rect">
            <a:avLst/>
          </a:prstGeom>
        </p:spPr>
      </p:pic>
      <p:cxnSp>
        <p:nvCxnSpPr>
          <p:cNvPr id="25" name="直接连接符 24">
            <a:extLst>
              <a:ext uri="{FF2B5EF4-FFF2-40B4-BE49-F238E27FC236}">
                <a16:creationId xmlns:a16="http://schemas.microsoft.com/office/drawing/2014/main" id="{8585CE26-8FE5-443C-5131-A7B756E4E879}"/>
              </a:ext>
            </a:extLst>
          </p:cNvPr>
          <p:cNvCxnSpPr/>
          <p:nvPr/>
        </p:nvCxnSpPr>
        <p:spPr>
          <a:xfrm flipV="1">
            <a:off x="5652762" y="2012974"/>
            <a:ext cx="643040" cy="1"/>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27" name="文本框 26">
            <a:extLst>
              <a:ext uri="{FF2B5EF4-FFF2-40B4-BE49-F238E27FC236}">
                <a16:creationId xmlns:a16="http://schemas.microsoft.com/office/drawing/2014/main" id="{6C01CBE8-54DC-53A6-B4B0-C1A1C1E5D138}"/>
              </a:ext>
            </a:extLst>
          </p:cNvPr>
          <p:cNvSpPr txBox="1"/>
          <p:nvPr/>
        </p:nvSpPr>
        <p:spPr>
          <a:xfrm>
            <a:off x="6375629" y="1667944"/>
            <a:ext cx="1081377" cy="646331"/>
          </a:xfrm>
          <a:prstGeom prst="rect">
            <a:avLst/>
          </a:prstGeom>
          <a:noFill/>
        </p:spPr>
        <p:txBody>
          <a:bodyPr wrap="square">
            <a:spAutoFit/>
          </a:bodyPr>
          <a:lstStyle/>
          <a:p>
            <a:pPr algn="ctr"/>
            <a:r>
              <a:rPr lang="zh-CN" altLang="en-US" sz="1200" b="1" dirty="0"/>
              <a:t>Back-</a:t>
            </a:r>
            <a:endParaRPr lang="en-US" altLang="zh-CN" sz="1200" b="1" dirty="0"/>
          </a:p>
          <a:p>
            <a:pPr algn="ctr"/>
            <a:r>
              <a:rPr lang="zh-CN" altLang="en-US" sz="1200" b="1" dirty="0"/>
              <a:t>propagation</a:t>
            </a:r>
            <a:endParaRPr lang="en-US" altLang="zh-CN" sz="1200" b="1" dirty="0"/>
          </a:p>
          <a:p>
            <a:pPr algn="ctr"/>
            <a:r>
              <a:rPr lang="zh-CN" altLang="en-US" sz="1200" b="1" dirty="0"/>
              <a:t>1986</a:t>
            </a:r>
          </a:p>
        </p:txBody>
      </p:sp>
      <p:sp>
        <p:nvSpPr>
          <p:cNvPr id="28" name="左大括号 27">
            <a:extLst>
              <a:ext uri="{FF2B5EF4-FFF2-40B4-BE49-F238E27FC236}">
                <a16:creationId xmlns:a16="http://schemas.microsoft.com/office/drawing/2014/main" id="{7949612A-36DF-9473-363F-2E97736E5E85}"/>
              </a:ext>
            </a:extLst>
          </p:cNvPr>
          <p:cNvSpPr/>
          <p:nvPr/>
        </p:nvSpPr>
        <p:spPr>
          <a:xfrm>
            <a:off x="7448784" y="1270501"/>
            <a:ext cx="673846" cy="1461626"/>
          </a:xfrm>
          <a:prstGeom prst="leftBrace">
            <a:avLst/>
          </a:prstGeom>
          <a:ln w="57150"/>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9D65214A-D193-B1A0-8B65-A8CED2E5D302}"/>
              </a:ext>
            </a:extLst>
          </p:cNvPr>
          <p:cNvSpPr txBox="1"/>
          <p:nvPr/>
        </p:nvSpPr>
        <p:spPr>
          <a:xfrm>
            <a:off x="7688775" y="1270501"/>
            <a:ext cx="1311564" cy="1384995"/>
          </a:xfrm>
          <a:prstGeom prst="rect">
            <a:avLst/>
          </a:prstGeom>
          <a:noFill/>
        </p:spPr>
        <p:txBody>
          <a:bodyPr wrap="square">
            <a:spAutoFit/>
          </a:bodyPr>
          <a:lstStyle/>
          <a:p>
            <a:pPr algn="ctr"/>
            <a:r>
              <a:rPr lang="en-US" altLang="zh-CN" sz="1200" b="1" dirty="0"/>
              <a:t>……</a:t>
            </a:r>
          </a:p>
          <a:p>
            <a:pPr algn="ctr"/>
            <a:r>
              <a:rPr lang="zh-CN" altLang="en-US" sz="1200" b="1" dirty="0"/>
              <a:t>LSTM, 1997</a:t>
            </a:r>
            <a:endParaRPr lang="en-US" altLang="zh-CN" sz="1200" b="1" dirty="0"/>
          </a:p>
          <a:p>
            <a:pPr algn="ctr"/>
            <a:r>
              <a:rPr lang="zh-CN" altLang="en-US" sz="1200" b="1" dirty="0"/>
              <a:t>LeNet-5,1998</a:t>
            </a:r>
            <a:endParaRPr lang="en-US" altLang="zh-CN" sz="1200" b="1" dirty="0"/>
          </a:p>
          <a:p>
            <a:pPr algn="ctr"/>
            <a:r>
              <a:rPr lang="zh-CN" altLang="en-US" sz="1200" b="1" dirty="0"/>
              <a:t>DBN,2006</a:t>
            </a:r>
            <a:endParaRPr lang="en-US" altLang="zh-CN" sz="1200" b="1" dirty="0"/>
          </a:p>
          <a:p>
            <a:pPr algn="ctr"/>
            <a:r>
              <a:rPr lang="zh-CN" altLang="en-US" sz="1200" b="1" dirty="0"/>
              <a:t>AlexNet, 2012</a:t>
            </a:r>
            <a:endParaRPr lang="en-US" altLang="zh-CN" sz="1200" b="1" dirty="0"/>
          </a:p>
          <a:p>
            <a:pPr algn="ctr"/>
            <a:r>
              <a:rPr lang="zh-CN" altLang="en-US" sz="1200" b="1" dirty="0"/>
              <a:t>DQN, 2013</a:t>
            </a:r>
            <a:endParaRPr lang="en-US" altLang="zh-CN" sz="1200" b="1" dirty="0"/>
          </a:p>
          <a:p>
            <a:pPr algn="ctr"/>
            <a:r>
              <a:rPr lang="zh-CN" altLang="en-US" sz="1200" b="1" dirty="0"/>
              <a:t>GAN, 2014</a:t>
            </a:r>
          </a:p>
        </p:txBody>
      </p:sp>
      <p:sp>
        <p:nvSpPr>
          <p:cNvPr id="33" name="文本框 32">
            <a:extLst>
              <a:ext uri="{FF2B5EF4-FFF2-40B4-BE49-F238E27FC236}">
                <a16:creationId xmlns:a16="http://schemas.microsoft.com/office/drawing/2014/main" id="{8D848B99-9333-459F-C19B-70528ED9A477}"/>
              </a:ext>
            </a:extLst>
          </p:cNvPr>
          <p:cNvSpPr txBox="1"/>
          <p:nvPr/>
        </p:nvSpPr>
        <p:spPr>
          <a:xfrm>
            <a:off x="8796371" y="1264398"/>
            <a:ext cx="1542577" cy="1384995"/>
          </a:xfrm>
          <a:prstGeom prst="rect">
            <a:avLst/>
          </a:prstGeom>
          <a:noFill/>
        </p:spPr>
        <p:txBody>
          <a:bodyPr wrap="square">
            <a:spAutoFit/>
          </a:bodyPr>
          <a:lstStyle/>
          <a:p>
            <a:pPr algn="ctr"/>
            <a:r>
              <a:rPr lang="en-US" altLang="zh-CN" sz="1200" b="1" dirty="0" err="1"/>
              <a:t>ResNet</a:t>
            </a:r>
            <a:r>
              <a:rPr lang="en-US" altLang="zh-CN" sz="1200" b="1" dirty="0"/>
              <a:t>, 2015</a:t>
            </a:r>
          </a:p>
          <a:p>
            <a:pPr algn="ctr"/>
            <a:r>
              <a:rPr lang="en-US" altLang="zh-CN" sz="1200" b="1" dirty="0"/>
              <a:t>AlphaGo, 2016</a:t>
            </a:r>
          </a:p>
          <a:p>
            <a:pPr algn="ctr"/>
            <a:r>
              <a:rPr lang="en-US" altLang="zh-CN" sz="1200" b="1" dirty="0"/>
              <a:t>Transformer, 2017</a:t>
            </a:r>
          </a:p>
          <a:p>
            <a:pPr algn="ctr"/>
            <a:r>
              <a:rPr lang="en-US" altLang="zh-CN" sz="1200" b="1" dirty="0"/>
              <a:t>BERT, 2018</a:t>
            </a:r>
          </a:p>
          <a:p>
            <a:pPr algn="ctr"/>
            <a:r>
              <a:rPr lang="en-US" altLang="zh-CN" sz="1200" b="1" dirty="0"/>
              <a:t>GPT-3,2020</a:t>
            </a:r>
          </a:p>
          <a:p>
            <a:pPr algn="ctr"/>
            <a:r>
              <a:rPr lang="en-US" altLang="zh-CN" sz="1200" b="1" dirty="0"/>
              <a:t>MAE, 2021</a:t>
            </a:r>
          </a:p>
          <a:p>
            <a:pPr algn="ctr"/>
            <a:r>
              <a:rPr lang="en-US" altLang="zh-CN" sz="1200" b="1" dirty="0"/>
              <a:t>……</a:t>
            </a:r>
            <a:endParaRPr lang="zh-CN" altLang="en-US" sz="1200" b="1" dirty="0"/>
          </a:p>
        </p:txBody>
      </p:sp>
      <p:pic>
        <p:nvPicPr>
          <p:cNvPr id="1028" name="Picture 4" descr="ChatGPT - 維基百科，自由的百科全書">
            <a:extLst>
              <a:ext uri="{FF2B5EF4-FFF2-40B4-BE49-F238E27FC236}">
                <a16:creationId xmlns:a16="http://schemas.microsoft.com/office/drawing/2014/main" id="{B7B2BF33-FF0D-72BA-E2F1-BE9797E1EB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6538" y="1290145"/>
            <a:ext cx="887754" cy="887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ematic diagram of the HH model. The ionic current is divided into I... |  Download Scientific Diagram">
            <a:extLst>
              <a:ext uri="{FF2B5EF4-FFF2-40B4-BE49-F238E27FC236}">
                <a16:creationId xmlns:a16="http://schemas.microsoft.com/office/drawing/2014/main" id="{FBB150A1-7154-9594-8157-7F1559329E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5470" y="3225144"/>
            <a:ext cx="1287766" cy="90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a16="http://schemas.microsoft.com/office/drawing/2014/main" id="{A6D9236B-6EFD-B0D6-B258-4FD53858977F}"/>
              </a:ext>
            </a:extLst>
          </p:cNvPr>
          <p:cNvPicPr>
            <a:picLocks noChangeAspect="1"/>
          </p:cNvPicPr>
          <p:nvPr/>
        </p:nvPicPr>
        <p:blipFill rotWithShape="1">
          <a:blip r:embed="rId9"/>
          <a:srcRect l="35006" t="2380" r="1547"/>
          <a:stretch/>
        </p:blipFill>
        <p:spPr>
          <a:xfrm>
            <a:off x="4180914" y="3225144"/>
            <a:ext cx="1244750" cy="900000"/>
          </a:xfrm>
          <a:prstGeom prst="rect">
            <a:avLst/>
          </a:prstGeom>
        </p:spPr>
      </p:pic>
      <p:sp>
        <p:nvSpPr>
          <p:cNvPr id="36" name="文本框 35">
            <a:extLst>
              <a:ext uri="{FF2B5EF4-FFF2-40B4-BE49-F238E27FC236}">
                <a16:creationId xmlns:a16="http://schemas.microsoft.com/office/drawing/2014/main" id="{E133F6A1-8AAF-FF9C-5B09-F8324DB0E262}"/>
              </a:ext>
            </a:extLst>
          </p:cNvPr>
          <p:cNvSpPr txBox="1"/>
          <p:nvPr/>
        </p:nvSpPr>
        <p:spPr>
          <a:xfrm>
            <a:off x="2924643" y="4178021"/>
            <a:ext cx="2486571" cy="461665"/>
          </a:xfrm>
          <a:prstGeom prst="rect">
            <a:avLst/>
          </a:prstGeom>
          <a:noFill/>
        </p:spPr>
        <p:txBody>
          <a:bodyPr wrap="square">
            <a:spAutoFit/>
          </a:bodyPr>
          <a:lstStyle/>
          <a:p>
            <a:pPr algn="ctr"/>
            <a:r>
              <a:rPr lang="zh-CN" altLang="en-US" sz="1200" b="1" dirty="0"/>
              <a:t>Hodgkin-Huxley Model, 1952</a:t>
            </a:r>
            <a:endParaRPr lang="en-US" altLang="zh-CN" sz="1200" b="1" dirty="0"/>
          </a:p>
          <a:p>
            <a:pPr algn="ctr"/>
            <a:r>
              <a:rPr lang="zh-CN" altLang="en-US" sz="1200" b="1" dirty="0">
                <a:solidFill>
                  <a:srgbClr val="FF0000"/>
                </a:solidFill>
              </a:rPr>
              <a:t>Nobel Prize 1963</a:t>
            </a:r>
          </a:p>
        </p:txBody>
      </p:sp>
      <p:cxnSp>
        <p:nvCxnSpPr>
          <p:cNvPr id="37" name="直接连接符 36">
            <a:extLst>
              <a:ext uri="{FF2B5EF4-FFF2-40B4-BE49-F238E27FC236}">
                <a16:creationId xmlns:a16="http://schemas.microsoft.com/office/drawing/2014/main" id="{B98472A8-E29F-453C-31F5-CA1CEE0526B7}"/>
              </a:ext>
            </a:extLst>
          </p:cNvPr>
          <p:cNvCxnSpPr>
            <a:cxnSpLocks/>
          </p:cNvCxnSpPr>
          <p:nvPr/>
        </p:nvCxnSpPr>
        <p:spPr>
          <a:xfrm>
            <a:off x="2630365" y="4952531"/>
            <a:ext cx="3465635" cy="13866"/>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39" name="直接连接符 38">
            <a:extLst>
              <a:ext uri="{FF2B5EF4-FFF2-40B4-BE49-F238E27FC236}">
                <a16:creationId xmlns:a16="http://schemas.microsoft.com/office/drawing/2014/main" id="{967306D7-F77E-BB27-FBBD-F773DF9D4A42}"/>
              </a:ext>
            </a:extLst>
          </p:cNvPr>
          <p:cNvCxnSpPr>
            <a:cxnSpLocks/>
          </p:cNvCxnSpPr>
          <p:nvPr/>
        </p:nvCxnSpPr>
        <p:spPr>
          <a:xfrm>
            <a:off x="3631599" y="4685512"/>
            <a:ext cx="0" cy="293312"/>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43" name="直接连接符 42">
            <a:extLst>
              <a:ext uri="{FF2B5EF4-FFF2-40B4-BE49-F238E27FC236}">
                <a16:creationId xmlns:a16="http://schemas.microsoft.com/office/drawing/2014/main" id="{C89489B4-5D24-E680-5C32-FC8611E2E0A1}"/>
              </a:ext>
            </a:extLst>
          </p:cNvPr>
          <p:cNvCxnSpPr>
            <a:cxnSpLocks/>
          </p:cNvCxnSpPr>
          <p:nvPr/>
        </p:nvCxnSpPr>
        <p:spPr>
          <a:xfrm>
            <a:off x="4245945" y="4952530"/>
            <a:ext cx="0" cy="236636"/>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44" name="矩形: 圆角 43">
            <a:extLst>
              <a:ext uri="{FF2B5EF4-FFF2-40B4-BE49-F238E27FC236}">
                <a16:creationId xmlns:a16="http://schemas.microsoft.com/office/drawing/2014/main" id="{1CF3E16F-1AC3-4EE2-4091-3EECB77B9C5E}"/>
              </a:ext>
            </a:extLst>
          </p:cNvPr>
          <p:cNvSpPr/>
          <p:nvPr/>
        </p:nvSpPr>
        <p:spPr>
          <a:xfrm>
            <a:off x="3219448" y="5179851"/>
            <a:ext cx="2295922" cy="125260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E342C29F-CFEB-8A1C-7474-B1EB35A4D812}"/>
              </a:ext>
            </a:extLst>
          </p:cNvPr>
          <p:cNvSpPr txBox="1"/>
          <p:nvPr/>
        </p:nvSpPr>
        <p:spPr>
          <a:xfrm>
            <a:off x="1095475" y="5189166"/>
            <a:ext cx="1630148" cy="830997"/>
          </a:xfrm>
          <a:prstGeom prst="rect">
            <a:avLst/>
          </a:prstGeom>
          <a:noFill/>
        </p:spPr>
        <p:txBody>
          <a:bodyPr wrap="square" rtlCol="0">
            <a:spAutoFit/>
          </a:bodyPr>
          <a:lstStyle/>
          <a:p>
            <a:pPr algn="ctr"/>
            <a:r>
              <a:rPr lang="zh-CN" altLang="en-US" sz="1600" b="1" dirty="0">
                <a:solidFill>
                  <a:srgbClr val="FF0000"/>
                </a:solidFill>
              </a:rPr>
              <a:t>“精细神经模型”</a:t>
            </a:r>
            <a:endParaRPr lang="en-US" altLang="zh-CN" sz="1600" b="1" dirty="0">
              <a:solidFill>
                <a:srgbClr val="FF0000"/>
              </a:solidFill>
            </a:endParaRPr>
          </a:p>
          <a:p>
            <a:pPr algn="ctr"/>
            <a:r>
              <a:rPr lang="en-US" altLang="zh-CN" sz="1600" b="1" dirty="0">
                <a:solidFill>
                  <a:srgbClr val="FF0000"/>
                </a:solidFill>
              </a:rPr>
              <a:t>Biophysically detailed model</a:t>
            </a:r>
            <a:endParaRPr lang="zh-CN" altLang="en-US" sz="1600" b="1" dirty="0">
              <a:solidFill>
                <a:srgbClr val="FF0000"/>
              </a:solidFill>
            </a:endParaRPr>
          </a:p>
        </p:txBody>
      </p:sp>
      <p:sp>
        <p:nvSpPr>
          <p:cNvPr id="52" name="文本框 51">
            <a:extLst>
              <a:ext uri="{FF2B5EF4-FFF2-40B4-BE49-F238E27FC236}">
                <a16:creationId xmlns:a16="http://schemas.microsoft.com/office/drawing/2014/main" id="{3C75FC87-F84C-8CE6-12DD-F3E9F634D501}"/>
              </a:ext>
            </a:extLst>
          </p:cNvPr>
          <p:cNvSpPr txBox="1"/>
          <p:nvPr/>
        </p:nvSpPr>
        <p:spPr>
          <a:xfrm>
            <a:off x="3577760" y="6133233"/>
            <a:ext cx="1579298" cy="276999"/>
          </a:xfrm>
          <a:prstGeom prst="rect">
            <a:avLst/>
          </a:prstGeom>
          <a:noFill/>
        </p:spPr>
        <p:txBody>
          <a:bodyPr wrap="square">
            <a:spAutoFit/>
          </a:bodyPr>
          <a:lstStyle/>
          <a:p>
            <a:r>
              <a:rPr lang="zh-CN" altLang="en-US" sz="1200" b="1" dirty="0"/>
              <a:t>Cable Theory, 1959</a:t>
            </a:r>
          </a:p>
        </p:txBody>
      </p:sp>
      <p:pic>
        <p:nvPicPr>
          <p:cNvPr id="56" name="图片 55">
            <a:extLst>
              <a:ext uri="{FF2B5EF4-FFF2-40B4-BE49-F238E27FC236}">
                <a16:creationId xmlns:a16="http://schemas.microsoft.com/office/drawing/2014/main" id="{D98BA5DC-D586-F8B6-97AC-731C8399E364}"/>
              </a:ext>
            </a:extLst>
          </p:cNvPr>
          <p:cNvPicPr>
            <a:picLocks noChangeAspect="1"/>
          </p:cNvPicPr>
          <p:nvPr/>
        </p:nvPicPr>
        <p:blipFill>
          <a:blip r:embed="rId10"/>
          <a:stretch>
            <a:fillRect/>
          </a:stretch>
        </p:blipFill>
        <p:spPr>
          <a:xfrm>
            <a:off x="3526415" y="5251785"/>
            <a:ext cx="1647020" cy="900000"/>
          </a:xfrm>
          <a:prstGeom prst="rect">
            <a:avLst/>
          </a:prstGeom>
        </p:spPr>
      </p:pic>
      <p:sp>
        <p:nvSpPr>
          <p:cNvPr id="59" name="文本框 58">
            <a:extLst>
              <a:ext uri="{FF2B5EF4-FFF2-40B4-BE49-F238E27FC236}">
                <a16:creationId xmlns:a16="http://schemas.microsoft.com/office/drawing/2014/main" id="{99C10EC8-58B2-C4E0-E20D-685D2CEC0D8F}"/>
              </a:ext>
            </a:extLst>
          </p:cNvPr>
          <p:cNvSpPr txBox="1"/>
          <p:nvPr/>
        </p:nvSpPr>
        <p:spPr>
          <a:xfrm>
            <a:off x="5621456" y="5122437"/>
            <a:ext cx="1914676" cy="646331"/>
          </a:xfrm>
          <a:prstGeom prst="rect">
            <a:avLst/>
          </a:prstGeom>
          <a:noFill/>
        </p:spPr>
        <p:txBody>
          <a:bodyPr wrap="square">
            <a:spAutoFit/>
          </a:bodyPr>
          <a:lstStyle/>
          <a:p>
            <a:pPr algn="ctr"/>
            <a:r>
              <a:rPr lang="zh-CN" altLang="en-US" sz="1200" b="1" dirty="0"/>
              <a:t>Deta</a:t>
            </a:r>
            <a:r>
              <a:rPr lang="en-US" altLang="zh-CN" sz="1200" b="1" dirty="0" err="1"/>
              <a:t>i</a:t>
            </a:r>
            <a:r>
              <a:rPr lang="zh-CN" altLang="en-US" sz="1200" b="1" dirty="0"/>
              <a:t>led compartmental model of a Purkinje cell 1994</a:t>
            </a:r>
          </a:p>
        </p:txBody>
      </p:sp>
      <p:pic>
        <p:nvPicPr>
          <p:cNvPr id="60" name="图片 59">
            <a:extLst>
              <a:ext uri="{FF2B5EF4-FFF2-40B4-BE49-F238E27FC236}">
                <a16:creationId xmlns:a16="http://schemas.microsoft.com/office/drawing/2014/main" id="{8AA9ADB3-7F44-1F20-6C12-0E1AE6AE5834}"/>
              </a:ext>
            </a:extLst>
          </p:cNvPr>
          <p:cNvPicPr>
            <a:picLocks noChangeAspect="1"/>
          </p:cNvPicPr>
          <p:nvPr/>
        </p:nvPicPr>
        <p:blipFill>
          <a:blip r:embed="rId11"/>
          <a:stretch>
            <a:fillRect/>
          </a:stretch>
        </p:blipFill>
        <p:spPr>
          <a:xfrm>
            <a:off x="5873523" y="3617514"/>
            <a:ext cx="1379538" cy="1571652"/>
          </a:xfrm>
          <a:prstGeom prst="rect">
            <a:avLst/>
          </a:prstGeom>
        </p:spPr>
      </p:pic>
      <p:sp>
        <p:nvSpPr>
          <p:cNvPr id="61" name="左大括号 60">
            <a:extLst>
              <a:ext uri="{FF2B5EF4-FFF2-40B4-BE49-F238E27FC236}">
                <a16:creationId xmlns:a16="http://schemas.microsoft.com/office/drawing/2014/main" id="{CAB2585F-190D-CCD5-53CB-F3F518146659}"/>
              </a:ext>
            </a:extLst>
          </p:cNvPr>
          <p:cNvSpPr/>
          <p:nvPr/>
        </p:nvSpPr>
        <p:spPr>
          <a:xfrm>
            <a:off x="7260128" y="3346507"/>
            <a:ext cx="673847" cy="2951215"/>
          </a:xfrm>
          <a:prstGeom prst="leftBrace">
            <a:avLst/>
          </a:prstGeom>
          <a:ln w="57150"/>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547F7A51-F01F-71FD-5098-854E51C7FB6B}"/>
              </a:ext>
            </a:extLst>
          </p:cNvPr>
          <p:cNvSpPr txBox="1"/>
          <p:nvPr/>
        </p:nvSpPr>
        <p:spPr>
          <a:xfrm>
            <a:off x="7617592" y="4501178"/>
            <a:ext cx="2225066" cy="276999"/>
          </a:xfrm>
          <a:prstGeom prst="rect">
            <a:avLst/>
          </a:prstGeom>
          <a:noFill/>
        </p:spPr>
        <p:txBody>
          <a:bodyPr wrap="square">
            <a:spAutoFit/>
          </a:bodyPr>
          <a:lstStyle/>
          <a:p>
            <a:r>
              <a:rPr lang="zh-CN" altLang="en-US" sz="1200" b="1" dirty="0"/>
              <a:t>Single neuron as DNN, 2021</a:t>
            </a:r>
          </a:p>
        </p:txBody>
      </p:sp>
      <p:sp>
        <p:nvSpPr>
          <p:cNvPr id="1025" name="文本框 1024">
            <a:extLst>
              <a:ext uri="{FF2B5EF4-FFF2-40B4-BE49-F238E27FC236}">
                <a16:creationId xmlns:a16="http://schemas.microsoft.com/office/drawing/2014/main" id="{EBA3A274-95BC-09AE-8285-DE446B189BB5}"/>
              </a:ext>
            </a:extLst>
          </p:cNvPr>
          <p:cNvSpPr txBox="1"/>
          <p:nvPr/>
        </p:nvSpPr>
        <p:spPr>
          <a:xfrm>
            <a:off x="7534058" y="6035528"/>
            <a:ext cx="2486572" cy="461665"/>
          </a:xfrm>
          <a:prstGeom prst="rect">
            <a:avLst/>
          </a:prstGeom>
          <a:noFill/>
        </p:spPr>
        <p:txBody>
          <a:bodyPr wrap="square">
            <a:spAutoFit/>
          </a:bodyPr>
          <a:lstStyle/>
          <a:p>
            <a:pPr algn="ctr"/>
            <a:r>
              <a:rPr lang="zh-CN" altLang="en-US" sz="1200" b="1" dirty="0"/>
              <a:t>Harness dendritic nonlinearities throug</a:t>
            </a:r>
            <a:r>
              <a:rPr lang="en-US" altLang="zh-CN" sz="1200" b="1" dirty="0"/>
              <a:t>h</a:t>
            </a:r>
            <a:r>
              <a:rPr lang="zh-CN" altLang="en-US" sz="1200" b="1" dirty="0"/>
              <a:t> learning, 2021</a:t>
            </a:r>
          </a:p>
        </p:txBody>
      </p:sp>
      <p:pic>
        <p:nvPicPr>
          <p:cNvPr id="1029" name="图片 1028">
            <a:extLst>
              <a:ext uri="{FF2B5EF4-FFF2-40B4-BE49-F238E27FC236}">
                <a16:creationId xmlns:a16="http://schemas.microsoft.com/office/drawing/2014/main" id="{D56CA8D4-D4E1-253A-4CCE-EE741FE58824}"/>
              </a:ext>
            </a:extLst>
          </p:cNvPr>
          <p:cNvPicPr>
            <a:picLocks noChangeAspect="1"/>
          </p:cNvPicPr>
          <p:nvPr/>
        </p:nvPicPr>
        <p:blipFill>
          <a:blip r:embed="rId12"/>
          <a:stretch>
            <a:fillRect/>
          </a:stretch>
        </p:blipFill>
        <p:spPr>
          <a:xfrm>
            <a:off x="7727061" y="3434711"/>
            <a:ext cx="547748" cy="1107044"/>
          </a:xfrm>
          <a:prstGeom prst="rect">
            <a:avLst/>
          </a:prstGeom>
        </p:spPr>
      </p:pic>
      <p:pic>
        <p:nvPicPr>
          <p:cNvPr id="1031" name="图片 1030">
            <a:extLst>
              <a:ext uri="{FF2B5EF4-FFF2-40B4-BE49-F238E27FC236}">
                <a16:creationId xmlns:a16="http://schemas.microsoft.com/office/drawing/2014/main" id="{60B9009D-7A06-4DF2-8E51-46B9C0845097}"/>
              </a:ext>
            </a:extLst>
          </p:cNvPr>
          <p:cNvPicPr>
            <a:picLocks noChangeAspect="1"/>
          </p:cNvPicPr>
          <p:nvPr/>
        </p:nvPicPr>
        <p:blipFill>
          <a:blip r:embed="rId13"/>
          <a:stretch>
            <a:fillRect/>
          </a:stretch>
        </p:blipFill>
        <p:spPr>
          <a:xfrm>
            <a:off x="8274809" y="3581995"/>
            <a:ext cx="1544364" cy="792579"/>
          </a:xfrm>
          <a:prstGeom prst="rect">
            <a:avLst/>
          </a:prstGeom>
        </p:spPr>
      </p:pic>
      <p:pic>
        <p:nvPicPr>
          <p:cNvPr id="1037" name="图片 1036">
            <a:extLst>
              <a:ext uri="{FF2B5EF4-FFF2-40B4-BE49-F238E27FC236}">
                <a16:creationId xmlns:a16="http://schemas.microsoft.com/office/drawing/2014/main" id="{F14519FA-F6B0-189C-2F91-50D1DA0EFA3C}"/>
              </a:ext>
            </a:extLst>
          </p:cNvPr>
          <p:cNvPicPr>
            <a:picLocks noChangeAspect="1"/>
          </p:cNvPicPr>
          <p:nvPr/>
        </p:nvPicPr>
        <p:blipFill>
          <a:blip r:embed="rId14"/>
          <a:stretch>
            <a:fillRect/>
          </a:stretch>
        </p:blipFill>
        <p:spPr>
          <a:xfrm>
            <a:off x="7892421" y="4966397"/>
            <a:ext cx="1633853" cy="1101442"/>
          </a:xfrm>
          <a:prstGeom prst="rect">
            <a:avLst/>
          </a:prstGeom>
        </p:spPr>
      </p:pic>
      <p:sp>
        <p:nvSpPr>
          <p:cNvPr id="9" name="矩形: 圆角 8">
            <a:extLst>
              <a:ext uri="{FF2B5EF4-FFF2-40B4-BE49-F238E27FC236}">
                <a16:creationId xmlns:a16="http://schemas.microsoft.com/office/drawing/2014/main" id="{BF30B206-BA39-00E4-29A1-73A3A4621F93}"/>
              </a:ext>
            </a:extLst>
          </p:cNvPr>
          <p:cNvSpPr/>
          <p:nvPr/>
        </p:nvSpPr>
        <p:spPr>
          <a:xfrm>
            <a:off x="2552356" y="3072898"/>
            <a:ext cx="3076354" cy="161937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07697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ADDD643-3CFE-BB2B-5D63-1581B1F5FBC4}"/>
              </a:ext>
            </a:extLst>
          </p:cNvPr>
          <p:cNvPicPr>
            <a:picLocks noChangeAspect="1"/>
          </p:cNvPicPr>
          <p:nvPr/>
        </p:nvPicPr>
        <p:blipFill>
          <a:blip r:embed="rId3"/>
          <a:stretch>
            <a:fillRect/>
          </a:stretch>
        </p:blipFill>
        <p:spPr>
          <a:xfrm>
            <a:off x="429373" y="3026923"/>
            <a:ext cx="846227" cy="900000"/>
          </a:xfrm>
          <a:prstGeom prst="rect">
            <a:avLst/>
          </a:prstGeom>
        </p:spPr>
      </p:pic>
      <p:sp>
        <p:nvSpPr>
          <p:cNvPr id="5" name="文本框 4">
            <a:extLst>
              <a:ext uri="{FF2B5EF4-FFF2-40B4-BE49-F238E27FC236}">
                <a16:creationId xmlns:a16="http://schemas.microsoft.com/office/drawing/2014/main" id="{3DE0F0FA-C65D-0928-5162-12D568861E9D}"/>
              </a:ext>
            </a:extLst>
          </p:cNvPr>
          <p:cNvSpPr txBox="1"/>
          <p:nvPr/>
        </p:nvSpPr>
        <p:spPr>
          <a:xfrm>
            <a:off x="429372" y="229682"/>
            <a:ext cx="9468684" cy="584775"/>
          </a:xfrm>
          <a:prstGeom prst="rect">
            <a:avLst/>
          </a:prstGeom>
          <a:noFill/>
        </p:spPr>
        <p:txBody>
          <a:bodyPr wrap="square" rtlCol="0">
            <a:spAutoFit/>
          </a:bodyPr>
          <a:lstStyle/>
          <a:p>
            <a:r>
              <a:rPr lang="en-US" altLang="zh-CN" sz="3200" b="1" dirty="0"/>
              <a:t>An overview of two paths of neural computation</a:t>
            </a:r>
            <a:endParaRPr lang="zh-CN" altLang="en-US" sz="3200" b="1" dirty="0"/>
          </a:p>
        </p:txBody>
      </p:sp>
      <p:sp>
        <p:nvSpPr>
          <p:cNvPr id="6" name="矩形 5">
            <a:extLst>
              <a:ext uri="{FF2B5EF4-FFF2-40B4-BE49-F238E27FC236}">
                <a16:creationId xmlns:a16="http://schemas.microsoft.com/office/drawing/2014/main" id="{E4CA1AFC-F9BF-EFC0-C5F8-EF149FA9E4C2}"/>
              </a:ext>
            </a:extLst>
          </p:cNvPr>
          <p:cNvSpPr/>
          <p:nvPr/>
        </p:nvSpPr>
        <p:spPr>
          <a:xfrm>
            <a:off x="0" y="331390"/>
            <a:ext cx="234017" cy="381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3F9E7AE-88E2-3AF1-302E-F9F3F3BA7304}"/>
              </a:ext>
            </a:extLst>
          </p:cNvPr>
          <p:cNvPicPr>
            <a:picLocks noChangeAspect="1"/>
          </p:cNvPicPr>
          <p:nvPr/>
        </p:nvPicPr>
        <p:blipFill>
          <a:blip r:embed="rId4"/>
          <a:stretch>
            <a:fillRect/>
          </a:stretch>
        </p:blipFill>
        <p:spPr>
          <a:xfrm>
            <a:off x="1328310" y="3026923"/>
            <a:ext cx="633224" cy="900000"/>
          </a:xfrm>
          <a:prstGeom prst="rect">
            <a:avLst/>
          </a:prstGeom>
        </p:spPr>
      </p:pic>
      <p:sp>
        <p:nvSpPr>
          <p:cNvPr id="8" name="左大括号 7">
            <a:extLst>
              <a:ext uri="{FF2B5EF4-FFF2-40B4-BE49-F238E27FC236}">
                <a16:creationId xmlns:a16="http://schemas.microsoft.com/office/drawing/2014/main" id="{A6844B1D-7599-09D8-B26B-743504AFC40E}"/>
              </a:ext>
            </a:extLst>
          </p:cNvPr>
          <p:cNvSpPr/>
          <p:nvPr/>
        </p:nvSpPr>
        <p:spPr>
          <a:xfrm>
            <a:off x="2014244" y="2001315"/>
            <a:ext cx="673847" cy="2951215"/>
          </a:xfrm>
          <a:prstGeom prst="leftBrace">
            <a:avLst/>
          </a:prstGeom>
          <a:ln w="57150"/>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393F1FD-2D2F-6389-71C5-3A9F9B5B7847}"/>
              </a:ext>
            </a:extLst>
          </p:cNvPr>
          <p:cNvSpPr txBox="1"/>
          <p:nvPr/>
        </p:nvSpPr>
        <p:spPr>
          <a:xfrm>
            <a:off x="139864" y="1120868"/>
            <a:ext cx="2188494" cy="338554"/>
          </a:xfrm>
          <a:prstGeom prst="rect">
            <a:avLst/>
          </a:prstGeom>
          <a:noFill/>
        </p:spPr>
        <p:txBody>
          <a:bodyPr wrap="square" rtlCol="0">
            <a:spAutoFit/>
          </a:bodyPr>
          <a:lstStyle/>
          <a:p>
            <a:r>
              <a:rPr lang="en-US" altLang="zh-CN" sz="1600" dirty="0">
                <a:solidFill>
                  <a:srgbClr val="00B0F0"/>
                </a:solidFill>
              </a:rPr>
              <a:t>“Point neuron” Dogma</a:t>
            </a:r>
            <a:endParaRPr lang="zh-CN" altLang="en-US" sz="1600" dirty="0">
              <a:solidFill>
                <a:srgbClr val="00B0F0"/>
              </a:solidFill>
            </a:endParaRPr>
          </a:p>
        </p:txBody>
      </p:sp>
      <p:sp>
        <p:nvSpPr>
          <p:cNvPr id="11" name="文本框 10">
            <a:extLst>
              <a:ext uri="{FF2B5EF4-FFF2-40B4-BE49-F238E27FC236}">
                <a16:creationId xmlns:a16="http://schemas.microsoft.com/office/drawing/2014/main" id="{430CF9C9-99AA-7D9C-4CEB-FCE6062BFFCA}"/>
              </a:ext>
            </a:extLst>
          </p:cNvPr>
          <p:cNvSpPr txBox="1"/>
          <p:nvPr/>
        </p:nvSpPr>
        <p:spPr>
          <a:xfrm>
            <a:off x="-86674" y="2525348"/>
            <a:ext cx="2487515" cy="461665"/>
          </a:xfrm>
          <a:prstGeom prst="rect">
            <a:avLst/>
          </a:prstGeom>
          <a:noFill/>
        </p:spPr>
        <p:txBody>
          <a:bodyPr wrap="square" rtlCol="0">
            <a:spAutoFit/>
          </a:bodyPr>
          <a:lstStyle/>
          <a:p>
            <a:pPr algn="ctr"/>
            <a:r>
              <a:rPr lang="en-US" altLang="zh-CN" sz="1200" b="1" dirty="0">
                <a:solidFill>
                  <a:srgbClr val="FF0000"/>
                </a:solidFill>
              </a:rPr>
              <a:t>“How information flows between dendrites and the soma?”</a:t>
            </a:r>
            <a:endParaRPr lang="zh-CN" altLang="en-US" sz="1200" b="1" dirty="0">
              <a:solidFill>
                <a:srgbClr val="FF0000"/>
              </a:solidFill>
            </a:endParaRPr>
          </a:p>
        </p:txBody>
      </p:sp>
      <p:sp>
        <p:nvSpPr>
          <p:cNvPr id="12" name="文本框 11">
            <a:extLst>
              <a:ext uri="{FF2B5EF4-FFF2-40B4-BE49-F238E27FC236}">
                <a16:creationId xmlns:a16="http://schemas.microsoft.com/office/drawing/2014/main" id="{7DFB753F-00FB-DB9C-C808-E3CD670AF2BD}"/>
              </a:ext>
            </a:extLst>
          </p:cNvPr>
          <p:cNvSpPr txBox="1"/>
          <p:nvPr/>
        </p:nvSpPr>
        <p:spPr>
          <a:xfrm>
            <a:off x="-41008" y="3926923"/>
            <a:ext cx="2487515" cy="646331"/>
          </a:xfrm>
          <a:prstGeom prst="rect">
            <a:avLst/>
          </a:prstGeom>
          <a:noFill/>
        </p:spPr>
        <p:txBody>
          <a:bodyPr wrap="square" rtlCol="0">
            <a:spAutoFit/>
          </a:bodyPr>
          <a:lstStyle/>
          <a:p>
            <a:pPr algn="ctr"/>
            <a:r>
              <a:rPr lang="en-US" altLang="zh-CN" sz="1200" b="1" dirty="0"/>
              <a:t>Discovery of the neuron by </a:t>
            </a:r>
            <a:r>
              <a:rPr lang="en-US" altLang="zh-CN" sz="1200" b="1" dirty="0" err="1"/>
              <a:t>S.Ramón</a:t>
            </a:r>
            <a:r>
              <a:rPr lang="en-US" altLang="zh-CN" sz="1200" b="1" dirty="0"/>
              <a:t> y </a:t>
            </a:r>
            <a:r>
              <a:rPr lang="en-US" altLang="zh-CN" sz="1200" b="1" dirty="0" err="1"/>
              <a:t>Cajal</a:t>
            </a:r>
            <a:r>
              <a:rPr lang="en-US" altLang="zh-CN" sz="1200" b="1" dirty="0"/>
              <a:t> </a:t>
            </a:r>
          </a:p>
          <a:p>
            <a:pPr algn="ctr"/>
            <a:r>
              <a:rPr lang="en-US" altLang="zh-CN" sz="1200" b="1" dirty="0">
                <a:solidFill>
                  <a:srgbClr val="FF0000"/>
                </a:solidFill>
              </a:rPr>
              <a:t>Nobel Prize 1906</a:t>
            </a:r>
            <a:endParaRPr lang="zh-CN" altLang="en-US" sz="1200" b="1" dirty="0">
              <a:solidFill>
                <a:srgbClr val="FF0000"/>
              </a:solidFill>
            </a:endParaRPr>
          </a:p>
        </p:txBody>
      </p:sp>
      <p:sp>
        <p:nvSpPr>
          <p:cNvPr id="14" name="文本框 13">
            <a:extLst>
              <a:ext uri="{FF2B5EF4-FFF2-40B4-BE49-F238E27FC236}">
                <a16:creationId xmlns:a16="http://schemas.microsoft.com/office/drawing/2014/main" id="{171A4751-BCAD-67EC-643D-2C1227643FB3}"/>
              </a:ext>
            </a:extLst>
          </p:cNvPr>
          <p:cNvSpPr txBox="1"/>
          <p:nvPr/>
        </p:nvSpPr>
        <p:spPr>
          <a:xfrm>
            <a:off x="2530852" y="1678149"/>
            <a:ext cx="1327867" cy="646331"/>
          </a:xfrm>
          <a:prstGeom prst="rect">
            <a:avLst/>
          </a:prstGeom>
          <a:noFill/>
        </p:spPr>
        <p:txBody>
          <a:bodyPr wrap="square">
            <a:spAutoFit/>
          </a:bodyPr>
          <a:lstStyle/>
          <a:p>
            <a:pPr algn="ctr"/>
            <a:r>
              <a:rPr lang="zh-CN" altLang="en-US" sz="1200" b="1" dirty="0"/>
              <a:t>McCulloch-Pitts</a:t>
            </a:r>
            <a:endParaRPr lang="en-US" altLang="zh-CN" sz="1200" b="1" dirty="0"/>
          </a:p>
          <a:p>
            <a:pPr algn="ctr"/>
            <a:r>
              <a:rPr lang="zh-CN" altLang="en-US" sz="1200" b="1" dirty="0"/>
              <a:t>Neuron</a:t>
            </a:r>
            <a:endParaRPr lang="en-US" altLang="zh-CN" sz="1200" b="1" dirty="0"/>
          </a:p>
          <a:p>
            <a:pPr algn="ctr"/>
            <a:r>
              <a:rPr lang="zh-CN" altLang="en-US" sz="1200" b="1" dirty="0"/>
              <a:t>1943</a:t>
            </a:r>
          </a:p>
        </p:txBody>
      </p:sp>
      <p:pic>
        <p:nvPicPr>
          <p:cNvPr id="20" name="图片 19">
            <a:extLst>
              <a:ext uri="{FF2B5EF4-FFF2-40B4-BE49-F238E27FC236}">
                <a16:creationId xmlns:a16="http://schemas.microsoft.com/office/drawing/2014/main" id="{BA28A928-275E-C04A-D459-E4FDAF049276}"/>
              </a:ext>
            </a:extLst>
          </p:cNvPr>
          <p:cNvPicPr>
            <a:picLocks noChangeAspect="1"/>
          </p:cNvPicPr>
          <p:nvPr/>
        </p:nvPicPr>
        <p:blipFill rotWithShape="1">
          <a:blip r:embed="rId5"/>
          <a:srcRect b="51723"/>
          <a:stretch/>
        </p:blipFill>
        <p:spPr>
          <a:xfrm>
            <a:off x="2530852" y="1000486"/>
            <a:ext cx="1327867" cy="670815"/>
          </a:xfrm>
          <a:prstGeom prst="rect">
            <a:avLst/>
          </a:prstGeom>
        </p:spPr>
      </p:pic>
      <p:cxnSp>
        <p:nvCxnSpPr>
          <p:cNvPr id="22" name="直接连接符 21">
            <a:extLst>
              <a:ext uri="{FF2B5EF4-FFF2-40B4-BE49-F238E27FC236}">
                <a16:creationId xmlns:a16="http://schemas.microsoft.com/office/drawing/2014/main" id="{436D004D-9797-AAE0-8D32-0F28C7C64EC6}"/>
              </a:ext>
            </a:extLst>
          </p:cNvPr>
          <p:cNvCxnSpPr>
            <a:stCxn id="14" idx="3"/>
          </p:cNvCxnSpPr>
          <p:nvPr/>
        </p:nvCxnSpPr>
        <p:spPr>
          <a:xfrm flipV="1">
            <a:off x="3858719" y="2001314"/>
            <a:ext cx="643040" cy="1"/>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23" name="文本框 22">
            <a:extLst>
              <a:ext uri="{FF2B5EF4-FFF2-40B4-BE49-F238E27FC236}">
                <a16:creationId xmlns:a16="http://schemas.microsoft.com/office/drawing/2014/main" id="{7A2F3E87-193D-D531-1846-F28F362D64E8}"/>
              </a:ext>
            </a:extLst>
          </p:cNvPr>
          <p:cNvSpPr txBox="1"/>
          <p:nvPr/>
        </p:nvSpPr>
        <p:spPr>
          <a:xfrm>
            <a:off x="4499780" y="1770481"/>
            <a:ext cx="1327867" cy="461665"/>
          </a:xfrm>
          <a:prstGeom prst="rect">
            <a:avLst/>
          </a:prstGeom>
          <a:noFill/>
        </p:spPr>
        <p:txBody>
          <a:bodyPr wrap="square">
            <a:spAutoFit/>
          </a:bodyPr>
          <a:lstStyle/>
          <a:p>
            <a:pPr algn="ctr"/>
            <a:r>
              <a:rPr lang="en-US" altLang="zh-CN" sz="1200" b="1" dirty="0"/>
              <a:t>Perceptron </a:t>
            </a:r>
          </a:p>
          <a:p>
            <a:pPr algn="ctr"/>
            <a:r>
              <a:rPr lang="en-US" altLang="zh-CN" sz="1200" b="1" dirty="0"/>
              <a:t>1957</a:t>
            </a:r>
            <a:endParaRPr lang="zh-CN" altLang="en-US" sz="1200" b="1" dirty="0"/>
          </a:p>
        </p:txBody>
      </p:sp>
      <p:pic>
        <p:nvPicPr>
          <p:cNvPr id="24" name="图片 23">
            <a:extLst>
              <a:ext uri="{FF2B5EF4-FFF2-40B4-BE49-F238E27FC236}">
                <a16:creationId xmlns:a16="http://schemas.microsoft.com/office/drawing/2014/main" id="{142BB7FB-13D3-9E8B-2FAE-6FD2C4EFA0CB}"/>
              </a:ext>
            </a:extLst>
          </p:cNvPr>
          <p:cNvPicPr>
            <a:picLocks noChangeAspect="1"/>
          </p:cNvPicPr>
          <p:nvPr/>
        </p:nvPicPr>
        <p:blipFill rotWithShape="1">
          <a:blip r:embed="rId6"/>
          <a:srcRect b="16161"/>
          <a:stretch/>
        </p:blipFill>
        <p:spPr>
          <a:xfrm>
            <a:off x="3951798" y="824865"/>
            <a:ext cx="2640245" cy="968939"/>
          </a:xfrm>
          <a:prstGeom prst="rect">
            <a:avLst/>
          </a:prstGeom>
        </p:spPr>
      </p:pic>
      <p:cxnSp>
        <p:nvCxnSpPr>
          <p:cNvPr id="25" name="直接连接符 24">
            <a:extLst>
              <a:ext uri="{FF2B5EF4-FFF2-40B4-BE49-F238E27FC236}">
                <a16:creationId xmlns:a16="http://schemas.microsoft.com/office/drawing/2014/main" id="{8585CE26-8FE5-443C-5131-A7B756E4E879}"/>
              </a:ext>
            </a:extLst>
          </p:cNvPr>
          <p:cNvCxnSpPr/>
          <p:nvPr/>
        </p:nvCxnSpPr>
        <p:spPr>
          <a:xfrm flipV="1">
            <a:off x="5652762" y="2012974"/>
            <a:ext cx="643040" cy="1"/>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27" name="文本框 26">
            <a:extLst>
              <a:ext uri="{FF2B5EF4-FFF2-40B4-BE49-F238E27FC236}">
                <a16:creationId xmlns:a16="http://schemas.microsoft.com/office/drawing/2014/main" id="{6C01CBE8-54DC-53A6-B4B0-C1A1C1E5D138}"/>
              </a:ext>
            </a:extLst>
          </p:cNvPr>
          <p:cNvSpPr txBox="1"/>
          <p:nvPr/>
        </p:nvSpPr>
        <p:spPr>
          <a:xfrm>
            <a:off x="6375629" y="1667944"/>
            <a:ext cx="1081377" cy="646331"/>
          </a:xfrm>
          <a:prstGeom prst="rect">
            <a:avLst/>
          </a:prstGeom>
          <a:noFill/>
        </p:spPr>
        <p:txBody>
          <a:bodyPr wrap="square">
            <a:spAutoFit/>
          </a:bodyPr>
          <a:lstStyle/>
          <a:p>
            <a:pPr algn="ctr"/>
            <a:r>
              <a:rPr lang="zh-CN" altLang="en-US" sz="1200" b="1" dirty="0"/>
              <a:t>Back-</a:t>
            </a:r>
            <a:endParaRPr lang="en-US" altLang="zh-CN" sz="1200" b="1" dirty="0"/>
          </a:p>
          <a:p>
            <a:pPr algn="ctr"/>
            <a:r>
              <a:rPr lang="zh-CN" altLang="en-US" sz="1200" b="1" dirty="0"/>
              <a:t>propagation</a:t>
            </a:r>
            <a:endParaRPr lang="en-US" altLang="zh-CN" sz="1200" b="1" dirty="0"/>
          </a:p>
          <a:p>
            <a:pPr algn="ctr"/>
            <a:r>
              <a:rPr lang="zh-CN" altLang="en-US" sz="1200" b="1" dirty="0"/>
              <a:t>1986</a:t>
            </a:r>
          </a:p>
        </p:txBody>
      </p:sp>
      <p:sp>
        <p:nvSpPr>
          <p:cNvPr id="28" name="左大括号 27">
            <a:extLst>
              <a:ext uri="{FF2B5EF4-FFF2-40B4-BE49-F238E27FC236}">
                <a16:creationId xmlns:a16="http://schemas.microsoft.com/office/drawing/2014/main" id="{7949612A-36DF-9473-363F-2E97736E5E85}"/>
              </a:ext>
            </a:extLst>
          </p:cNvPr>
          <p:cNvSpPr/>
          <p:nvPr/>
        </p:nvSpPr>
        <p:spPr>
          <a:xfrm>
            <a:off x="7448784" y="1270501"/>
            <a:ext cx="673846" cy="1461626"/>
          </a:xfrm>
          <a:prstGeom prst="leftBrace">
            <a:avLst/>
          </a:prstGeom>
          <a:ln w="57150"/>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9D65214A-D193-B1A0-8B65-A8CED2E5D302}"/>
              </a:ext>
            </a:extLst>
          </p:cNvPr>
          <p:cNvSpPr txBox="1"/>
          <p:nvPr/>
        </p:nvSpPr>
        <p:spPr>
          <a:xfrm>
            <a:off x="7688775" y="1270501"/>
            <a:ext cx="1311564" cy="1384995"/>
          </a:xfrm>
          <a:prstGeom prst="rect">
            <a:avLst/>
          </a:prstGeom>
          <a:noFill/>
        </p:spPr>
        <p:txBody>
          <a:bodyPr wrap="square">
            <a:spAutoFit/>
          </a:bodyPr>
          <a:lstStyle/>
          <a:p>
            <a:pPr algn="ctr"/>
            <a:r>
              <a:rPr lang="en-US" altLang="zh-CN" sz="1200" b="1" dirty="0"/>
              <a:t>……</a:t>
            </a:r>
          </a:p>
          <a:p>
            <a:pPr algn="ctr"/>
            <a:r>
              <a:rPr lang="zh-CN" altLang="en-US" sz="1200" b="1" dirty="0"/>
              <a:t>LSTM, 1997</a:t>
            </a:r>
            <a:endParaRPr lang="en-US" altLang="zh-CN" sz="1200" b="1" dirty="0"/>
          </a:p>
          <a:p>
            <a:pPr algn="ctr"/>
            <a:r>
              <a:rPr lang="zh-CN" altLang="en-US" sz="1200" b="1" dirty="0"/>
              <a:t>LeNet-5,1998</a:t>
            </a:r>
            <a:endParaRPr lang="en-US" altLang="zh-CN" sz="1200" b="1" dirty="0"/>
          </a:p>
          <a:p>
            <a:pPr algn="ctr"/>
            <a:r>
              <a:rPr lang="zh-CN" altLang="en-US" sz="1200" b="1" dirty="0"/>
              <a:t>DBN,2006</a:t>
            </a:r>
            <a:endParaRPr lang="en-US" altLang="zh-CN" sz="1200" b="1" dirty="0"/>
          </a:p>
          <a:p>
            <a:pPr algn="ctr"/>
            <a:r>
              <a:rPr lang="zh-CN" altLang="en-US" sz="1200" b="1" dirty="0"/>
              <a:t>AlexNet, 2012</a:t>
            </a:r>
            <a:endParaRPr lang="en-US" altLang="zh-CN" sz="1200" b="1" dirty="0"/>
          </a:p>
          <a:p>
            <a:pPr algn="ctr"/>
            <a:r>
              <a:rPr lang="zh-CN" altLang="en-US" sz="1200" b="1" dirty="0"/>
              <a:t>DQN, 2013</a:t>
            </a:r>
            <a:endParaRPr lang="en-US" altLang="zh-CN" sz="1200" b="1" dirty="0"/>
          </a:p>
          <a:p>
            <a:pPr algn="ctr"/>
            <a:r>
              <a:rPr lang="zh-CN" altLang="en-US" sz="1200" b="1" dirty="0"/>
              <a:t>GAN, 2014</a:t>
            </a:r>
          </a:p>
        </p:txBody>
      </p:sp>
      <p:sp>
        <p:nvSpPr>
          <p:cNvPr id="33" name="文本框 32">
            <a:extLst>
              <a:ext uri="{FF2B5EF4-FFF2-40B4-BE49-F238E27FC236}">
                <a16:creationId xmlns:a16="http://schemas.microsoft.com/office/drawing/2014/main" id="{8D848B99-9333-459F-C19B-70528ED9A477}"/>
              </a:ext>
            </a:extLst>
          </p:cNvPr>
          <p:cNvSpPr txBox="1"/>
          <p:nvPr/>
        </p:nvSpPr>
        <p:spPr>
          <a:xfrm>
            <a:off x="8796371" y="1264398"/>
            <a:ext cx="1542577" cy="1384995"/>
          </a:xfrm>
          <a:prstGeom prst="rect">
            <a:avLst/>
          </a:prstGeom>
          <a:noFill/>
        </p:spPr>
        <p:txBody>
          <a:bodyPr wrap="square">
            <a:spAutoFit/>
          </a:bodyPr>
          <a:lstStyle/>
          <a:p>
            <a:pPr algn="ctr"/>
            <a:r>
              <a:rPr lang="en-US" altLang="zh-CN" sz="1200" b="1" dirty="0" err="1"/>
              <a:t>ResNet</a:t>
            </a:r>
            <a:r>
              <a:rPr lang="en-US" altLang="zh-CN" sz="1200" b="1" dirty="0"/>
              <a:t>, 2015</a:t>
            </a:r>
          </a:p>
          <a:p>
            <a:pPr algn="ctr"/>
            <a:r>
              <a:rPr lang="en-US" altLang="zh-CN" sz="1200" b="1" dirty="0"/>
              <a:t>AlphaGo, 2016</a:t>
            </a:r>
          </a:p>
          <a:p>
            <a:pPr algn="ctr"/>
            <a:r>
              <a:rPr lang="en-US" altLang="zh-CN" sz="1200" b="1" dirty="0"/>
              <a:t>Transformer, 2017</a:t>
            </a:r>
          </a:p>
          <a:p>
            <a:pPr algn="ctr"/>
            <a:r>
              <a:rPr lang="en-US" altLang="zh-CN" sz="1200" b="1" dirty="0"/>
              <a:t>BERT, 2018</a:t>
            </a:r>
          </a:p>
          <a:p>
            <a:pPr algn="ctr"/>
            <a:r>
              <a:rPr lang="en-US" altLang="zh-CN" sz="1200" b="1" dirty="0"/>
              <a:t>GPT-3,2020</a:t>
            </a:r>
          </a:p>
          <a:p>
            <a:pPr algn="ctr"/>
            <a:r>
              <a:rPr lang="en-US" altLang="zh-CN" sz="1200" b="1" dirty="0"/>
              <a:t>MAE, 2021</a:t>
            </a:r>
          </a:p>
          <a:p>
            <a:pPr algn="ctr"/>
            <a:r>
              <a:rPr lang="en-US" altLang="zh-CN" sz="1200" b="1" dirty="0"/>
              <a:t>……</a:t>
            </a:r>
            <a:endParaRPr lang="zh-CN" altLang="en-US" sz="1200" b="1" dirty="0"/>
          </a:p>
        </p:txBody>
      </p:sp>
      <p:pic>
        <p:nvPicPr>
          <p:cNvPr id="1028" name="Picture 4" descr="ChatGPT - 維基百科，自由的百科全書">
            <a:extLst>
              <a:ext uri="{FF2B5EF4-FFF2-40B4-BE49-F238E27FC236}">
                <a16:creationId xmlns:a16="http://schemas.microsoft.com/office/drawing/2014/main" id="{B7B2BF33-FF0D-72BA-E2F1-BE9797E1EB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6538" y="1290145"/>
            <a:ext cx="887754" cy="887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ematic diagram of the HH model. The ionic current is divided into I... |  Download Scientific Diagram">
            <a:extLst>
              <a:ext uri="{FF2B5EF4-FFF2-40B4-BE49-F238E27FC236}">
                <a16:creationId xmlns:a16="http://schemas.microsoft.com/office/drawing/2014/main" id="{FBB150A1-7154-9594-8157-7F1559329E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5470" y="3225144"/>
            <a:ext cx="1287766" cy="90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a16="http://schemas.microsoft.com/office/drawing/2014/main" id="{A6D9236B-6EFD-B0D6-B258-4FD53858977F}"/>
              </a:ext>
            </a:extLst>
          </p:cNvPr>
          <p:cNvPicPr>
            <a:picLocks noChangeAspect="1"/>
          </p:cNvPicPr>
          <p:nvPr/>
        </p:nvPicPr>
        <p:blipFill rotWithShape="1">
          <a:blip r:embed="rId9"/>
          <a:srcRect l="35006" t="2380" r="1547"/>
          <a:stretch/>
        </p:blipFill>
        <p:spPr>
          <a:xfrm>
            <a:off x="4180914" y="3225144"/>
            <a:ext cx="1244750" cy="900000"/>
          </a:xfrm>
          <a:prstGeom prst="rect">
            <a:avLst/>
          </a:prstGeom>
        </p:spPr>
      </p:pic>
      <p:sp>
        <p:nvSpPr>
          <p:cNvPr id="36" name="文本框 35">
            <a:extLst>
              <a:ext uri="{FF2B5EF4-FFF2-40B4-BE49-F238E27FC236}">
                <a16:creationId xmlns:a16="http://schemas.microsoft.com/office/drawing/2014/main" id="{E133F6A1-8AAF-FF9C-5B09-F8324DB0E262}"/>
              </a:ext>
            </a:extLst>
          </p:cNvPr>
          <p:cNvSpPr txBox="1"/>
          <p:nvPr/>
        </p:nvSpPr>
        <p:spPr>
          <a:xfrm>
            <a:off x="2924643" y="4178021"/>
            <a:ext cx="2486571" cy="461665"/>
          </a:xfrm>
          <a:prstGeom prst="rect">
            <a:avLst/>
          </a:prstGeom>
          <a:noFill/>
        </p:spPr>
        <p:txBody>
          <a:bodyPr wrap="square">
            <a:spAutoFit/>
          </a:bodyPr>
          <a:lstStyle/>
          <a:p>
            <a:pPr algn="ctr"/>
            <a:r>
              <a:rPr lang="zh-CN" altLang="en-US" sz="1200" b="1" dirty="0"/>
              <a:t>Hodgkin-Huxley Model, 1952</a:t>
            </a:r>
            <a:endParaRPr lang="en-US" altLang="zh-CN" sz="1200" b="1" dirty="0"/>
          </a:p>
          <a:p>
            <a:pPr algn="ctr"/>
            <a:r>
              <a:rPr lang="zh-CN" altLang="en-US" sz="1200" b="1" dirty="0">
                <a:solidFill>
                  <a:srgbClr val="FF0000"/>
                </a:solidFill>
              </a:rPr>
              <a:t>Nobel Prize 1963</a:t>
            </a:r>
          </a:p>
        </p:txBody>
      </p:sp>
      <p:cxnSp>
        <p:nvCxnSpPr>
          <p:cNvPr id="37" name="直接连接符 36">
            <a:extLst>
              <a:ext uri="{FF2B5EF4-FFF2-40B4-BE49-F238E27FC236}">
                <a16:creationId xmlns:a16="http://schemas.microsoft.com/office/drawing/2014/main" id="{B98472A8-E29F-453C-31F5-CA1CEE0526B7}"/>
              </a:ext>
            </a:extLst>
          </p:cNvPr>
          <p:cNvCxnSpPr>
            <a:cxnSpLocks/>
          </p:cNvCxnSpPr>
          <p:nvPr/>
        </p:nvCxnSpPr>
        <p:spPr>
          <a:xfrm>
            <a:off x="2630365" y="4952531"/>
            <a:ext cx="3465635" cy="13866"/>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39" name="直接连接符 38">
            <a:extLst>
              <a:ext uri="{FF2B5EF4-FFF2-40B4-BE49-F238E27FC236}">
                <a16:creationId xmlns:a16="http://schemas.microsoft.com/office/drawing/2014/main" id="{967306D7-F77E-BB27-FBBD-F773DF9D4A42}"/>
              </a:ext>
            </a:extLst>
          </p:cNvPr>
          <p:cNvCxnSpPr>
            <a:cxnSpLocks/>
          </p:cNvCxnSpPr>
          <p:nvPr/>
        </p:nvCxnSpPr>
        <p:spPr>
          <a:xfrm>
            <a:off x="3631599" y="4685512"/>
            <a:ext cx="0" cy="293312"/>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43" name="直接连接符 42">
            <a:extLst>
              <a:ext uri="{FF2B5EF4-FFF2-40B4-BE49-F238E27FC236}">
                <a16:creationId xmlns:a16="http://schemas.microsoft.com/office/drawing/2014/main" id="{C89489B4-5D24-E680-5C32-FC8611E2E0A1}"/>
              </a:ext>
            </a:extLst>
          </p:cNvPr>
          <p:cNvCxnSpPr>
            <a:cxnSpLocks/>
          </p:cNvCxnSpPr>
          <p:nvPr/>
        </p:nvCxnSpPr>
        <p:spPr>
          <a:xfrm>
            <a:off x="4245945" y="4952530"/>
            <a:ext cx="0" cy="236636"/>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44" name="矩形: 圆角 43">
            <a:extLst>
              <a:ext uri="{FF2B5EF4-FFF2-40B4-BE49-F238E27FC236}">
                <a16:creationId xmlns:a16="http://schemas.microsoft.com/office/drawing/2014/main" id="{1CF3E16F-1AC3-4EE2-4091-3EECB77B9C5E}"/>
              </a:ext>
            </a:extLst>
          </p:cNvPr>
          <p:cNvSpPr/>
          <p:nvPr/>
        </p:nvSpPr>
        <p:spPr>
          <a:xfrm>
            <a:off x="3219448" y="5179851"/>
            <a:ext cx="2295922" cy="125260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E342C29F-CFEB-8A1C-7474-B1EB35A4D812}"/>
              </a:ext>
            </a:extLst>
          </p:cNvPr>
          <p:cNvSpPr txBox="1"/>
          <p:nvPr/>
        </p:nvSpPr>
        <p:spPr>
          <a:xfrm>
            <a:off x="1095475" y="5189166"/>
            <a:ext cx="1630148" cy="830997"/>
          </a:xfrm>
          <a:prstGeom prst="rect">
            <a:avLst/>
          </a:prstGeom>
          <a:noFill/>
        </p:spPr>
        <p:txBody>
          <a:bodyPr wrap="square" rtlCol="0">
            <a:spAutoFit/>
          </a:bodyPr>
          <a:lstStyle/>
          <a:p>
            <a:pPr algn="ctr"/>
            <a:r>
              <a:rPr lang="zh-CN" altLang="en-US" sz="1600" b="1" dirty="0">
                <a:solidFill>
                  <a:srgbClr val="FF0000"/>
                </a:solidFill>
              </a:rPr>
              <a:t>“精细神经模型”</a:t>
            </a:r>
            <a:endParaRPr lang="en-US" altLang="zh-CN" sz="1600" b="1" dirty="0">
              <a:solidFill>
                <a:srgbClr val="FF0000"/>
              </a:solidFill>
            </a:endParaRPr>
          </a:p>
          <a:p>
            <a:pPr algn="ctr"/>
            <a:r>
              <a:rPr lang="en-US" altLang="zh-CN" sz="1600" b="1" dirty="0">
                <a:solidFill>
                  <a:srgbClr val="FF0000"/>
                </a:solidFill>
              </a:rPr>
              <a:t>Biophysically detailed model</a:t>
            </a:r>
            <a:endParaRPr lang="zh-CN" altLang="en-US" sz="1600" b="1" dirty="0">
              <a:solidFill>
                <a:srgbClr val="FF0000"/>
              </a:solidFill>
            </a:endParaRPr>
          </a:p>
        </p:txBody>
      </p:sp>
      <p:sp>
        <p:nvSpPr>
          <p:cNvPr id="50" name="文本框 49">
            <a:extLst>
              <a:ext uri="{FF2B5EF4-FFF2-40B4-BE49-F238E27FC236}">
                <a16:creationId xmlns:a16="http://schemas.microsoft.com/office/drawing/2014/main" id="{A3FD6D21-BF58-2579-6E07-79B0CEF729B0}"/>
              </a:ext>
            </a:extLst>
          </p:cNvPr>
          <p:cNvSpPr txBox="1"/>
          <p:nvPr/>
        </p:nvSpPr>
        <p:spPr>
          <a:xfrm>
            <a:off x="157396" y="6169076"/>
            <a:ext cx="3062052" cy="646331"/>
          </a:xfrm>
          <a:prstGeom prst="rect">
            <a:avLst/>
          </a:prstGeom>
          <a:noFill/>
        </p:spPr>
        <p:txBody>
          <a:bodyPr wrap="square">
            <a:spAutoFit/>
          </a:bodyPr>
          <a:lstStyle/>
          <a:p>
            <a:r>
              <a:rPr lang="zh-CN" altLang="en-US" sz="1200" b="1" dirty="0"/>
              <a:t>Schutter &amp; Bower, J. Neurophysiol., 1994</a:t>
            </a:r>
            <a:endParaRPr lang="en-US" altLang="zh-CN" sz="1200" b="1" dirty="0"/>
          </a:p>
          <a:p>
            <a:r>
              <a:rPr lang="zh-CN" altLang="en-US" sz="1200" b="1" dirty="0"/>
              <a:t>Benlaguev, et. al., Neuron, 2021</a:t>
            </a:r>
            <a:endParaRPr lang="en-US" altLang="zh-CN" sz="1200" b="1" dirty="0"/>
          </a:p>
          <a:p>
            <a:r>
              <a:rPr lang="zh-CN" altLang="en-US" sz="1200" b="1" dirty="0"/>
              <a:t>Bicknell &amp; Häusser, Neuron,2021</a:t>
            </a:r>
          </a:p>
        </p:txBody>
      </p:sp>
      <p:sp>
        <p:nvSpPr>
          <p:cNvPr id="52" name="文本框 51">
            <a:extLst>
              <a:ext uri="{FF2B5EF4-FFF2-40B4-BE49-F238E27FC236}">
                <a16:creationId xmlns:a16="http://schemas.microsoft.com/office/drawing/2014/main" id="{3C75FC87-F84C-8CE6-12DD-F3E9F634D501}"/>
              </a:ext>
            </a:extLst>
          </p:cNvPr>
          <p:cNvSpPr txBox="1"/>
          <p:nvPr/>
        </p:nvSpPr>
        <p:spPr>
          <a:xfrm>
            <a:off x="3577760" y="6133233"/>
            <a:ext cx="1579298" cy="276999"/>
          </a:xfrm>
          <a:prstGeom prst="rect">
            <a:avLst/>
          </a:prstGeom>
          <a:noFill/>
        </p:spPr>
        <p:txBody>
          <a:bodyPr wrap="square">
            <a:spAutoFit/>
          </a:bodyPr>
          <a:lstStyle/>
          <a:p>
            <a:r>
              <a:rPr lang="zh-CN" altLang="en-US" sz="1200" b="1" dirty="0"/>
              <a:t>Cable Theory, 1959</a:t>
            </a:r>
          </a:p>
        </p:txBody>
      </p:sp>
      <p:sp>
        <p:nvSpPr>
          <p:cNvPr id="54" name="文本框 53">
            <a:extLst>
              <a:ext uri="{FF2B5EF4-FFF2-40B4-BE49-F238E27FC236}">
                <a16:creationId xmlns:a16="http://schemas.microsoft.com/office/drawing/2014/main" id="{B6D07B00-C207-BD33-297E-DF0BCA9F87F6}"/>
              </a:ext>
            </a:extLst>
          </p:cNvPr>
          <p:cNvSpPr txBox="1"/>
          <p:nvPr/>
        </p:nvSpPr>
        <p:spPr>
          <a:xfrm>
            <a:off x="5596194" y="2885155"/>
            <a:ext cx="2640246" cy="662852"/>
          </a:xfrm>
          <a:prstGeom prst="rect">
            <a:avLst/>
          </a:prstGeom>
          <a:noFill/>
        </p:spPr>
        <p:txBody>
          <a:bodyPr wrap="square">
            <a:spAutoFit/>
          </a:bodyPr>
          <a:lstStyle/>
          <a:p>
            <a:r>
              <a:rPr lang="zh-CN" altLang="en-US" b="1" dirty="0"/>
              <a:t>How electrical signals are </a:t>
            </a:r>
            <a:r>
              <a:rPr lang="zh-CN" altLang="en-US" b="1" dirty="0">
                <a:solidFill>
                  <a:srgbClr val="FF0000"/>
                </a:solidFill>
              </a:rPr>
              <a:t>generated</a:t>
            </a:r>
          </a:p>
        </p:txBody>
      </p:sp>
      <p:pic>
        <p:nvPicPr>
          <p:cNvPr id="56" name="图片 55">
            <a:extLst>
              <a:ext uri="{FF2B5EF4-FFF2-40B4-BE49-F238E27FC236}">
                <a16:creationId xmlns:a16="http://schemas.microsoft.com/office/drawing/2014/main" id="{D98BA5DC-D586-F8B6-97AC-731C8399E364}"/>
              </a:ext>
            </a:extLst>
          </p:cNvPr>
          <p:cNvPicPr>
            <a:picLocks noChangeAspect="1"/>
          </p:cNvPicPr>
          <p:nvPr/>
        </p:nvPicPr>
        <p:blipFill>
          <a:blip r:embed="rId10"/>
          <a:stretch>
            <a:fillRect/>
          </a:stretch>
        </p:blipFill>
        <p:spPr>
          <a:xfrm>
            <a:off x="3526415" y="5251785"/>
            <a:ext cx="1647020" cy="900000"/>
          </a:xfrm>
          <a:prstGeom prst="rect">
            <a:avLst/>
          </a:prstGeom>
        </p:spPr>
      </p:pic>
      <p:sp>
        <p:nvSpPr>
          <p:cNvPr id="57" name="文本框 56">
            <a:extLst>
              <a:ext uri="{FF2B5EF4-FFF2-40B4-BE49-F238E27FC236}">
                <a16:creationId xmlns:a16="http://schemas.microsoft.com/office/drawing/2014/main" id="{3E4D8A57-FEA3-F84F-D5B5-ACF2FB327CDB}"/>
              </a:ext>
            </a:extLst>
          </p:cNvPr>
          <p:cNvSpPr txBox="1"/>
          <p:nvPr/>
        </p:nvSpPr>
        <p:spPr>
          <a:xfrm>
            <a:off x="5411214" y="6209401"/>
            <a:ext cx="2640246" cy="662852"/>
          </a:xfrm>
          <a:prstGeom prst="rect">
            <a:avLst/>
          </a:prstGeom>
          <a:noFill/>
        </p:spPr>
        <p:txBody>
          <a:bodyPr wrap="square">
            <a:spAutoFit/>
          </a:bodyPr>
          <a:lstStyle/>
          <a:p>
            <a:r>
              <a:rPr lang="zh-CN" altLang="en-US" b="1" dirty="0"/>
              <a:t>How electrical signals are </a:t>
            </a:r>
            <a:r>
              <a:rPr lang="en-US" altLang="zh-CN" b="1" dirty="0">
                <a:solidFill>
                  <a:srgbClr val="FF0000"/>
                </a:solidFill>
              </a:rPr>
              <a:t>propagated</a:t>
            </a:r>
            <a:endParaRPr lang="zh-CN" altLang="en-US" b="1" dirty="0">
              <a:solidFill>
                <a:srgbClr val="FF0000"/>
              </a:solidFill>
            </a:endParaRPr>
          </a:p>
        </p:txBody>
      </p:sp>
      <p:sp>
        <p:nvSpPr>
          <p:cNvPr id="59" name="文本框 58">
            <a:extLst>
              <a:ext uri="{FF2B5EF4-FFF2-40B4-BE49-F238E27FC236}">
                <a16:creationId xmlns:a16="http://schemas.microsoft.com/office/drawing/2014/main" id="{99C10EC8-58B2-C4E0-E20D-685D2CEC0D8F}"/>
              </a:ext>
            </a:extLst>
          </p:cNvPr>
          <p:cNvSpPr txBox="1"/>
          <p:nvPr/>
        </p:nvSpPr>
        <p:spPr>
          <a:xfrm>
            <a:off x="5621456" y="5122437"/>
            <a:ext cx="1914676" cy="646331"/>
          </a:xfrm>
          <a:prstGeom prst="rect">
            <a:avLst/>
          </a:prstGeom>
          <a:noFill/>
        </p:spPr>
        <p:txBody>
          <a:bodyPr wrap="square">
            <a:spAutoFit/>
          </a:bodyPr>
          <a:lstStyle/>
          <a:p>
            <a:pPr algn="ctr"/>
            <a:r>
              <a:rPr lang="zh-CN" altLang="en-US" sz="1200" b="1" dirty="0"/>
              <a:t>Deta</a:t>
            </a:r>
            <a:r>
              <a:rPr lang="en-US" altLang="zh-CN" sz="1200" b="1" dirty="0" err="1"/>
              <a:t>i</a:t>
            </a:r>
            <a:r>
              <a:rPr lang="zh-CN" altLang="en-US" sz="1200" b="1" dirty="0"/>
              <a:t>led compartmental model of a Purkinje cell 1994</a:t>
            </a:r>
          </a:p>
        </p:txBody>
      </p:sp>
      <p:pic>
        <p:nvPicPr>
          <p:cNvPr id="60" name="图片 59">
            <a:extLst>
              <a:ext uri="{FF2B5EF4-FFF2-40B4-BE49-F238E27FC236}">
                <a16:creationId xmlns:a16="http://schemas.microsoft.com/office/drawing/2014/main" id="{8AA9ADB3-7F44-1F20-6C12-0E1AE6AE5834}"/>
              </a:ext>
            </a:extLst>
          </p:cNvPr>
          <p:cNvPicPr>
            <a:picLocks noChangeAspect="1"/>
          </p:cNvPicPr>
          <p:nvPr/>
        </p:nvPicPr>
        <p:blipFill>
          <a:blip r:embed="rId11"/>
          <a:stretch>
            <a:fillRect/>
          </a:stretch>
        </p:blipFill>
        <p:spPr>
          <a:xfrm>
            <a:off x="5873523" y="3617514"/>
            <a:ext cx="1379538" cy="1571652"/>
          </a:xfrm>
          <a:prstGeom prst="rect">
            <a:avLst/>
          </a:prstGeom>
        </p:spPr>
      </p:pic>
      <p:sp>
        <p:nvSpPr>
          <p:cNvPr id="61" name="左大括号 60">
            <a:extLst>
              <a:ext uri="{FF2B5EF4-FFF2-40B4-BE49-F238E27FC236}">
                <a16:creationId xmlns:a16="http://schemas.microsoft.com/office/drawing/2014/main" id="{CAB2585F-190D-CCD5-53CB-F3F518146659}"/>
              </a:ext>
            </a:extLst>
          </p:cNvPr>
          <p:cNvSpPr/>
          <p:nvPr/>
        </p:nvSpPr>
        <p:spPr>
          <a:xfrm>
            <a:off x="7260128" y="3346507"/>
            <a:ext cx="673847" cy="2951215"/>
          </a:xfrm>
          <a:prstGeom prst="leftBrace">
            <a:avLst/>
          </a:prstGeom>
          <a:ln w="57150"/>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547F7A51-F01F-71FD-5098-854E51C7FB6B}"/>
              </a:ext>
            </a:extLst>
          </p:cNvPr>
          <p:cNvSpPr txBox="1"/>
          <p:nvPr/>
        </p:nvSpPr>
        <p:spPr>
          <a:xfrm>
            <a:off x="7617592" y="4501178"/>
            <a:ext cx="2225066" cy="276999"/>
          </a:xfrm>
          <a:prstGeom prst="rect">
            <a:avLst/>
          </a:prstGeom>
          <a:noFill/>
        </p:spPr>
        <p:txBody>
          <a:bodyPr wrap="square">
            <a:spAutoFit/>
          </a:bodyPr>
          <a:lstStyle/>
          <a:p>
            <a:r>
              <a:rPr lang="zh-CN" altLang="en-US" sz="1200" b="1" dirty="0"/>
              <a:t>Single neuron as DNN, 2021</a:t>
            </a:r>
          </a:p>
        </p:txBody>
      </p:sp>
      <p:sp>
        <p:nvSpPr>
          <p:cNvPr id="1025" name="文本框 1024">
            <a:extLst>
              <a:ext uri="{FF2B5EF4-FFF2-40B4-BE49-F238E27FC236}">
                <a16:creationId xmlns:a16="http://schemas.microsoft.com/office/drawing/2014/main" id="{EBA3A274-95BC-09AE-8285-DE446B189BB5}"/>
              </a:ext>
            </a:extLst>
          </p:cNvPr>
          <p:cNvSpPr txBox="1"/>
          <p:nvPr/>
        </p:nvSpPr>
        <p:spPr>
          <a:xfrm>
            <a:off x="7534058" y="6035528"/>
            <a:ext cx="2486572" cy="461665"/>
          </a:xfrm>
          <a:prstGeom prst="rect">
            <a:avLst/>
          </a:prstGeom>
          <a:noFill/>
        </p:spPr>
        <p:txBody>
          <a:bodyPr wrap="square">
            <a:spAutoFit/>
          </a:bodyPr>
          <a:lstStyle/>
          <a:p>
            <a:pPr algn="ctr"/>
            <a:r>
              <a:rPr lang="zh-CN" altLang="en-US" sz="1200" b="1" dirty="0"/>
              <a:t>Harness dendritic nonlinearities throug</a:t>
            </a:r>
            <a:r>
              <a:rPr lang="en-US" altLang="zh-CN" sz="1200" b="1" dirty="0"/>
              <a:t>h</a:t>
            </a:r>
            <a:r>
              <a:rPr lang="zh-CN" altLang="en-US" sz="1200" b="1" dirty="0"/>
              <a:t> learning, 2021</a:t>
            </a:r>
          </a:p>
        </p:txBody>
      </p:sp>
      <p:pic>
        <p:nvPicPr>
          <p:cNvPr id="1029" name="图片 1028">
            <a:extLst>
              <a:ext uri="{FF2B5EF4-FFF2-40B4-BE49-F238E27FC236}">
                <a16:creationId xmlns:a16="http://schemas.microsoft.com/office/drawing/2014/main" id="{D56CA8D4-D4E1-253A-4CCE-EE741FE58824}"/>
              </a:ext>
            </a:extLst>
          </p:cNvPr>
          <p:cNvPicPr>
            <a:picLocks noChangeAspect="1"/>
          </p:cNvPicPr>
          <p:nvPr/>
        </p:nvPicPr>
        <p:blipFill>
          <a:blip r:embed="rId12"/>
          <a:stretch>
            <a:fillRect/>
          </a:stretch>
        </p:blipFill>
        <p:spPr>
          <a:xfrm>
            <a:off x="7727061" y="3434711"/>
            <a:ext cx="547748" cy="1107044"/>
          </a:xfrm>
          <a:prstGeom prst="rect">
            <a:avLst/>
          </a:prstGeom>
        </p:spPr>
      </p:pic>
      <p:pic>
        <p:nvPicPr>
          <p:cNvPr id="1031" name="图片 1030">
            <a:extLst>
              <a:ext uri="{FF2B5EF4-FFF2-40B4-BE49-F238E27FC236}">
                <a16:creationId xmlns:a16="http://schemas.microsoft.com/office/drawing/2014/main" id="{60B9009D-7A06-4DF2-8E51-46B9C0845097}"/>
              </a:ext>
            </a:extLst>
          </p:cNvPr>
          <p:cNvPicPr>
            <a:picLocks noChangeAspect="1"/>
          </p:cNvPicPr>
          <p:nvPr/>
        </p:nvPicPr>
        <p:blipFill>
          <a:blip r:embed="rId13"/>
          <a:stretch>
            <a:fillRect/>
          </a:stretch>
        </p:blipFill>
        <p:spPr>
          <a:xfrm>
            <a:off x="8274809" y="3581995"/>
            <a:ext cx="1544364" cy="792579"/>
          </a:xfrm>
          <a:prstGeom prst="rect">
            <a:avLst/>
          </a:prstGeom>
        </p:spPr>
      </p:pic>
      <p:sp>
        <p:nvSpPr>
          <p:cNvPr id="1032" name="文本框 1031">
            <a:extLst>
              <a:ext uri="{FF2B5EF4-FFF2-40B4-BE49-F238E27FC236}">
                <a16:creationId xmlns:a16="http://schemas.microsoft.com/office/drawing/2014/main" id="{613BA122-1C05-C2A4-1953-F75C5C9F1096}"/>
              </a:ext>
            </a:extLst>
          </p:cNvPr>
          <p:cNvSpPr txBox="1"/>
          <p:nvPr/>
        </p:nvSpPr>
        <p:spPr>
          <a:xfrm>
            <a:off x="9370764" y="2474421"/>
            <a:ext cx="2995474" cy="923330"/>
          </a:xfrm>
          <a:prstGeom prst="rect">
            <a:avLst/>
          </a:prstGeom>
          <a:noFill/>
        </p:spPr>
        <p:txBody>
          <a:bodyPr wrap="square">
            <a:spAutoFit/>
          </a:bodyPr>
          <a:lstStyle/>
          <a:p>
            <a:r>
              <a:rPr lang="en-US" altLang="zh-CN" b="1" dirty="0"/>
              <a:t>How to turn the detailed models into </a:t>
            </a:r>
            <a:r>
              <a:rPr lang="en-US" altLang="zh-CN" b="1" dirty="0">
                <a:solidFill>
                  <a:srgbClr val="FF0000"/>
                </a:solidFill>
              </a:rPr>
              <a:t>machine learning systems</a:t>
            </a:r>
            <a:r>
              <a:rPr lang="en-US" altLang="zh-CN" b="1" dirty="0"/>
              <a:t>?</a:t>
            </a:r>
            <a:endParaRPr lang="zh-CN" altLang="en-US" b="1" dirty="0">
              <a:solidFill>
                <a:srgbClr val="FF0000"/>
              </a:solidFill>
            </a:endParaRPr>
          </a:p>
        </p:txBody>
      </p:sp>
      <p:sp>
        <p:nvSpPr>
          <p:cNvPr id="1034" name="文本框 1033">
            <a:extLst>
              <a:ext uri="{FF2B5EF4-FFF2-40B4-BE49-F238E27FC236}">
                <a16:creationId xmlns:a16="http://schemas.microsoft.com/office/drawing/2014/main" id="{A82DBBDE-FC82-BD20-FBBF-598DB7576BC2}"/>
              </a:ext>
            </a:extLst>
          </p:cNvPr>
          <p:cNvSpPr txBox="1"/>
          <p:nvPr/>
        </p:nvSpPr>
        <p:spPr>
          <a:xfrm>
            <a:off x="9719409" y="3532047"/>
            <a:ext cx="2566516" cy="1477328"/>
          </a:xfrm>
          <a:prstGeom prst="rect">
            <a:avLst/>
          </a:prstGeom>
          <a:noFill/>
        </p:spPr>
        <p:txBody>
          <a:bodyPr wrap="square">
            <a:spAutoFit/>
          </a:bodyPr>
          <a:lstStyle/>
          <a:p>
            <a:r>
              <a:rPr lang="zh-CN" altLang="en-US" b="1" dirty="0">
                <a:solidFill>
                  <a:srgbClr val="FF0000"/>
                </a:solidFill>
              </a:rPr>
              <a:t>Single</a:t>
            </a:r>
            <a:r>
              <a:rPr lang="zh-CN" altLang="en-US" b="1" dirty="0"/>
              <a:t> detailed model require </a:t>
            </a:r>
            <a:r>
              <a:rPr lang="zh-CN" altLang="en-US" b="1" dirty="0">
                <a:solidFill>
                  <a:srgbClr val="FF0000"/>
                </a:solidFill>
              </a:rPr>
              <a:t>five layers of artificial networks</a:t>
            </a:r>
            <a:r>
              <a:rPr lang="zh-CN" altLang="en-US" b="1" dirty="0"/>
              <a:t> to fit their computational capabilities</a:t>
            </a:r>
          </a:p>
        </p:txBody>
      </p:sp>
      <p:sp>
        <p:nvSpPr>
          <p:cNvPr id="1036" name="文本框 1035">
            <a:extLst>
              <a:ext uri="{FF2B5EF4-FFF2-40B4-BE49-F238E27FC236}">
                <a16:creationId xmlns:a16="http://schemas.microsoft.com/office/drawing/2014/main" id="{7A8F6E9A-E65E-0D0A-4C4C-5D400A9979AD}"/>
              </a:ext>
            </a:extLst>
          </p:cNvPr>
          <p:cNvSpPr txBox="1"/>
          <p:nvPr/>
        </p:nvSpPr>
        <p:spPr>
          <a:xfrm>
            <a:off x="9554820" y="5189166"/>
            <a:ext cx="2598871" cy="923330"/>
          </a:xfrm>
          <a:prstGeom prst="rect">
            <a:avLst/>
          </a:prstGeom>
          <a:noFill/>
        </p:spPr>
        <p:txBody>
          <a:bodyPr wrap="square">
            <a:spAutoFit/>
          </a:bodyPr>
          <a:lstStyle/>
          <a:p>
            <a:r>
              <a:rPr lang="zh-CN" altLang="en-US" b="1" dirty="0">
                <a:solidFill>
                  <a:srgbClr val="FF0000"/>
                </a:solidFill>
              </a:rPr>
              <a:t>Single</a:t>
            </a:r>
            <a:r>
              <a:rPr lang="zh-CN" altLang="en-US" b="1" dirty="0"/>
              <a:t> detailed model can learn </a:t>
            </a:r>
            <a:r>
              <a:rPr lang="zh-CN" altLang="en-US" b="1" dirty="0">
                <a:solidFill>
                  <a:srgbClr val="FF0000"/>
                </a:solidFill>
              </a:rPr>
              <a:t>complex XOR </a:t>
            </a:r>
            <a:r>
              <a:rPr lang="zh-CN" altLang="en-US" b="1" dirty="0"/>
              <a:t>tasks.</a:t>
            </a:r>
          </a:p>
        </p:txBody>
      </p:sp>
      <p:pic>
        <p:nvPicPr>
          <p:cNvPr id="1037" name="图片 1036">
            <a:extLst>
              <a:ext uri="{FF2B5EF4-FFF2-40B4-BE49-F238E27FC236}">
                <a16:creationId xmlns:a16="http://schemas.microsoft.com/office/drawing/2014/main" id="{F14519FA-F6B0-189C-2F91-50D1DA0EFA3C}"/>
              </a:ext>
            </a:extLst>
          </p:cNvPr>
          <p:cNvPicPr>
            <a:picLocks noChangeAspect="1"/>
          </p:cNvPicPr>
          <p:nvPr/>
        </p:nvPicPr>
        <p:blipFill>
          <a:blip r:embed="rId14"/>
          <a:stretch>
            <a:fillRect/>
          </a:stretch>
        </p:blipFill>
        <p:spPr>
          <a:xfrm>
            <a:off x="7892421" y="4966397"/>
            <a:ext cx="1633853" cy="1101442"/>
          </a:xfrm>
          <a:prstGeom prst="rect">
            <a:avLst/>
          </a:prstGeom>
        </p:spPr>
      </p:pic>
      <p:sp>
        <p:nvSpPr>
          <p:cNvPr id="9" name="矩形: 圆角 8">
            <a:extLst>
              <a:ext uri="{FF2B5EF4-FFF2-40B4-BE49-F238E27FC236}">
                <a16:creationId xmlns:a16="http://schemas.microsoft.com/office/drawing/2014/main" id="{BF30B206-BA39-00E4-29A1-73A3A4621F93}"/>
              </a:ext>
            </a:extLst>
          </p:cNvPr>
          <p:cNvSpPr/>
          <p:nvPr/>
        </p:nvSpPr>
        <p:spPr>
          <a:xfrm>
            <a:off x="2552356" y="3072898"/>
            <a:ext cx="3076354" cy="161937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002436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7182</TotalTime>
  <Words>3906</Words>
  <Application>Microsoft Office PowerPoint</Application>
  <PresentationFormat>宽屏</PresentationFormat>
  <Paragraphs>372</Paragraphs>
  <Slides>24</Slides>
  <Notes>24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24</vt:i4>
      </vt:variant>
    </vt:vector>
  </HeadingPairs>
  <TitlesOfParts>
    <vt:vector size="37" baseType="lpstr">
      <vt:lpstr>-apple-system</vt:lpstr>
      <vt:lpstr>Harding</vt:lpstr>
      <vt:lpstr>system-ui</vt:lpstr>
      <vt:lpstr>等线</vt:lpstr>
      <vt:lpstr>等线 Light</vt:lpstr>
      <vt:lpstr>黑体</vt:lpstr>
      <vt:lpstr>华文中宋</vt:lpstr>
      <vt:lpstr>微软雅黑</vt:lpstr>
      <vt:lpstr>arial</vt:lpstr>
      <vt:lpstr>arial</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Shunjing Wang</dc:creator>
  <cp:lastModifiedBy>Shunjing Wang</cp:lastModifiedBy>
  <cp:revision>5</cp:revision>
  <dcterms:created xsi:type="dcterms:W3CDTF">2024-05-14T07:52:47Z</dcterms:created>
  <dcterms:modified xsi:type="dcterms:W3CDTF">2024-05-20T07:26:22Z</dcterms:modified>
</cp:coreProperties>
</file>