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5" r:id="rId3"/>
  </p:sldMasterIdLst>
  <p:notesMasterIdLst>
    <p:notesMasterId r:id="rId20"/>
  </p:notesMasterIdLst>
  <p:sldIdLst>
    <p:sldId id="347" r:id="rId4"/>
    <p:sldId id="345" r:id="rId5"/>
    <p:sldId id="348" r:id="rId6"/>
    <p:sldId id="349" r:id="rId7"/>
    <p:sldId id="350" r:id="rId8"/>
    <p:sldId id="351" r:id="rId9"/>
    <p:sldId id="352" r:id="rId10"/>
    <p:sldId id="353" r:id="rId11"/>
    <p:sldId id="354" r:id="rId12"/>
    <p:sldId id="355" r:id="rId13"/>
    <p:sldId id="356" r:id="rId14"/>
    <p:sldId id="358" r:id="rId15"/>
    <p:sldId id="362" r:id="rId16"/>
    <p:sldId id="359" r:id="rId17"/>
    <p:sldId id="360" r:id="rId18"/>
    <p:sldId id="361"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0A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076" autoAdjust="0"/>
  </p:normalViewPr>
  <p:slideViewPr>
    <p:cSldViewPr snapToGrid="0">
      <p:cViewPr varScale="1">
        <p:scale>
          <a:sx n="75" d="100"/>
          <a:sy n="75" d="100"/>
        </p:scale>
        <p:origin x="1380" y="60"/>
      </p:cViewPr>
      <p:guideLst/>
    </p:cSldViewPr>
  </p:slideViewPr>
  <p:notesTextViewPr>
    <p:cViewPr>
      <p:scale>
        <a:sx n="153" d="100"/>
        <a:sy n="153"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0BB8D-73AD-47A8-A80E-411689D87417}" type="datetimeFigureOut">
              <a:rPr lang="zh-CN" altLang="en-US" smtClean="0"/>
              <a:t>2024/12/30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E6B574-B806-4481-923F-AF7338AEF9C9}" type="slidenum">
              <a:rPr lang="zh-CN" altLang="en-US" smtClean="0"/>
              <a:t>‹#›</a:t>
            </a:fld>
            <a:endParaRPr lang="zh-CN" altLang="en-US"/>
          </a:p>
        </p:txBody>
      </p:sp>
    </p:spTree>
    <p:extLst>
      <p:ext uri="{BB962C8B-B14F-4D97-AF65-F5344CB8AC3E}">
        <p14:creationId xmlns:p14="http://schemas.microsoft.com/office/powerpoint/2010/main" val="567508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各位老师同学晚上好，今天我的报告内容是一篇文献分享</a:t>
            </a:r>
            <a:r>
              <a:rPr lang="en-US" altLang="zh-CN" dirty="0"/>
              <a:t>《</a:t>
            </a:r>
            <a:r>
              <a:rPr lang="zh-CN" altLang="en-US" dirty="0"/>
              <a:t>闭环光遗传学调控实现高保真、抗疲劳的肌肉控制</a:t>
            </a:r>
            <a:r>
              <a:rPr lang="en-US" altLang="zh-CN" dirty="0"/>
              <a:t>》</a:t>
            </a:r>
            <a:endParaRPr lang="zh-CN" altLang="en-US" dirty="0"/>
          </a:p>
        </p:txBody>
      </p:sp>
      <p:sp>
        <p:nvSpPr>
          <p:cNvPr id="4" name="灯片编号占位符 3"/>
          <p:cNvSpPr>
            <a:spLocks noGrp="1"/>
          </p:cNvSpPr>
          <p:nvPr>
            <p:ph type="sldNum" sz="quarter" idx="5"/>
          </p:nvPr>
        </p:nvSpPr>
        <p:spPr/>
        <p:txBody>
          <a:bodyPr/>
          <a:lstStyle/>
          <a:p>
            <a:fld id="{0FE6B574-B806-4481-923F-AF7338AEF9C9}" type="slidenum">
              <a:rPr lang="zh-CN" altLang="en-US" smtClean="0"/>
              <a:t>1</a:t>
            </a:fld>
            <a:endParaRPr lang="zh-CN" altLang="en-US"/>
          </a:p>
        </p:txBody>
      </p:sp>
    </p:spTree>
    <p:extLst>
      <p:ext uri="{BB962C8B-B14F-4D97-AF65-F5344CB8AC3E}">
        <p14:creationId xmlns:p14="http://schemas.microsoft.com/office/powerpoint/2010/main" val="3600578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4B34A-54D8-E983-612E-0103F70726C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299559A-06AD-006C-DCDF-73FD8A40FB8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8938692-7218-3D58-D45B-D29FDC785828}"/>
              </a:ext>
            </a:extLst>
          </p:cNvPr>
          <p:cNvSpPr>
            <a:spLocks noGrp="1"/>
          </p:cNvSpPr>
          <p:nvPr>
            <p:ph type="body" idx="1"/>
          </p:nvPr>
        </p:nvSpPr>
        <p:spPr/>
        <p:txBody>
          <a:bodyPr/>
          <a:lstStyle/>
          <a:p>
            <a:r>
              <a:rPr lang="zh-CN" altLang="en-US" dirty="0"/>
              <a:t>使用添加了视蛋白动力学环节的</a:t>
            </a:r>
            <a:r>
              <a:rPr lang="en-US" altLang="zh-CN" dirty="0"/>
              <a:t>FOS</a:t>
            </a:r>
            <a:r>
              <a:rPr lang="zh-CN" altLang="en-US" dirty="0"/>
              <a:t>模型和未添加视蛋白动力学模型的</a:t>
            </a:r>
            <a:r>
              <a:rPr lang="en-US" altLang="zh-CN" dirty="0"/>
              <a:t>FES</a:t>
            </a:r>
            <a:r>
              <a:rPr lang="zh-CN" altLang="en-US" dirty="0"/>
              <a:t>模型分别验证二者对</a:t>
            </a:r>
            <a:r>
              <a:rPr lang="en-US" altLang="zh-CN" dirty="0"/>
              <a:t>FOS</a:t>
            </a:r>
            <a:r>
              <a:rPr lang="zh-CN" altLang="en-US" dirty="0"/>
              <a:t>和</a:t>
            </a:r>
            <a:r>
              <a:rPr lang="en-US" altLang="zh-CN" dirty="0"/>
              <a:t>FES</a:t>
            </a:r>
            <a:r>
              <a:rPr lang="zh-CN" altLang="en-US" dirty="0"/>
              <a:t>的拟合效果，发现二者在对应刺激下都达到了很好的拟合效果。</a:t>
            </a:r>
            <a:endParaRPr lang="en-US" altLang="zh-CN" dirty="0"/>
          </a:p>
          <a:p>
            <a:endParaRPr lang="en-US" altLang="zh-CN" dirty="0"/>
          </a:p>
          <a:p>
            <a:r>
              <a:rPr lang="en-US" altLang="zh-CN" dirty="0"/>
              <a:t>【</a:t>
            </a:r>
            <a:r>
              <a:rPr lang="zh-CN" altLang="en-US" dirty="0"/>
              <a:t>图</a:t>
            </a:r>
            <a:r>
              <a:rPr lang="en-US" altLang="zh-CN" dirty="0"/>
              <a:t>】</a:t>
            </a:r>
            <a:r>
              <a:rPr lang="zh-CN" altLang="en-US" dirty="0"/>
              <a:t>横轴是在老鼠身上的实际测试值，纵轴是基于模型的估计值。</a:t>
            </a:r>
            <a:endParaRPr lang="en-US" altLang="zh-CN" dirty="0"/>
          </a:p>
          <a:p>
            <a:endParaRPr lang="en-US" altLang="zh-CN" dirty="0"/>
          </a:p>
          <a:p>
            <a:r>
              <a:rPr lang="zh-CN" altLang="en-US" dirty="0"/>
              <a:t>至此，作者获得了第三个和第四个结论，即</a:t>
            </a:r>
            <a:r>
              <a:rPr lang="en-US" altLang="zh-CN" dirty="0"/>
              <a:t>……</a:t>
            </a:r>
          </a:p>
          <a:p>
            <a:endParaRPr lang="en-US" altLang="zh-CN" dirty="0"/>
          </a:p>
          <a:p>
            <a:r>
              <a:rPr lang="zh-CN" altLang="en-US" dirty="0"/>
              <a:t>到这里，我产生了一个疑问，作者花了很大的精力在做建模，那么建模的过程除了让我们能够进行仿真，还有什么作用？</a:t>
            </a:r>
            <a:endParaRPr lang="en-US" altLang="zh-CN" dirty="0"/>
          </a:p>
        </p:txBody>
      </p:sp>
      <p:sp>
        <p:nvSpPr>
          <p:cNvPr id="4" name="灯片编号占位符 3">
            <a:extLst>
              <a:ext uri="{FF2B5EF4-FFF2-40B4-BE49-F238E27FC236}">
                <a16:creationId xmlns:a16="http://schemas.microsoft.com/office/drawing/2014/main" id="{E296DEBE-2A4A-22C1-31D5-32760E84EE8D}"/>
              </a:ext>
            </a:extLst>
          </p:cNvPr>
          <p:cNvSpPr>
            <a:spLocks noGrp="1"/>
          </p:cNvSpPr>
          <p:nvPr>
            <p:ph type="sldNum" sz="quarter" idx="5"/>
          </p:nvPr>
        </p:nvSpPr>
        <p:spPr/>
        <p:txBody>
          <a:bodyPr/>
          <a:lstStyle/>
          <a:p>
            <a:fld id="{0FE6B574-B806-4481-923F-AF7338AEF9C9}" type="slidenum">
              <a:rPr lang="zh-CN" altLang="en-US" smtClean="0"/>
              <a:t>10</a:t>
            </a:fld>
            <a:endParaRPr lang="zh-CN" altLang="en-US"/>
          </a:p>
        </p:txBody>
      </p:sp>
    </p:spTree>
    <p:extLst>
      <p:ext uri="{BB962C8B-B14F-4D97-AF65-F5344CB8AC3E}">
        <p14:creationId xmlns:p14="http://schemas.microsoft.com/office/powerpoint/2010/main" val="3075991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CA42F-5500-A3A4-4C82-D3E898CA6B0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94A5C535-5FF5-12D6-5B88-F6BE5211745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B28CC4E-38D6-3FEA-A353-749C9D7C1248}"/>
              </a:ext>
            </a:extLst>
          </p:cNvPr>
          <p:cNvSpPr>
            <a:spLocks noGrp="1"/>
          </p:cNvSpPr>
          <p:nvPr>
            <p:ph type="body" idx="1"/>
          </p:nvPr>
        </p:nvSpPr>
        <p:spPr/>
        <p:txBody>
          <a:bodyPr/>
          <a:lstStyle/>
          <a:p>
            <a:r>
              <a:rPr lang="zh-CN" altLang="en-US" dirty="0"/>
              <a:t>那么进入到文章的第三部分工作</a:t>
            </a:r>
            <a:endParaRPr lang="en-US" altLang="zh-CN" dirty="0"/>
          </a:p>
          <a:p>
            <a:endParaRPr lang="en-US" altLang="zh-CN" dirty="0"/>
          </a:p>
          <a:p>
            <a:r>
              <a:rPr lang="zh-CN" altLang="en-US" dirty="0"/>
              <a:t>控制框图主要由两部分组成，一部分是基于</a:t>
            </a:r>
            <a:r>
              <a:rPr lang="en-US" altLang="zh-CN" dirty="0"/>
              <a:t>PI</a:t>
            </a:r>
            <a:r>
              <a:rPr lang="zh-CN" altLang="en-US" dirty="0"/>
              <a:t>控制器、刺激器和肌腱力反馈的反馈控制；另一部分是基于模型的前馈控制。在反馈网络中，系统基于已经产生的误差进行控制，这导致始终存在跟踪误差。</a:t>
            </a:r>
            <a:endParaRPr lang="en-US" altLang="zh-CN" dirty="0"/>
          </a:p>
          <a:p>
            <a:endParaRPr lang="en-US" altLang="zh-CN" dirty="0"/>
          </a:p>
          <a:p>
            <a:r>
              <a:rPr lang="zh-CN" altLang="en-US" dirty="0"/>
              <a:t>当加入前馈环节，</a:t>
            </a:r>
            <a:r>
              <a:rPr lang="en-US" altLang="zh-CN" dirty="0"/>
              <a:t>……</a:t>
            </a:r>
            <a:r>
              <a:rPr lang="zh-CN" altLang="en-US" dirty="0"/>
              <a:t>，即对滞后进行校正。这也正是文章题目中提到的高保真肌肉控制实现的关键之一。</a:t>
            </a:r>
            <a:endParaRPr lang="en-US" altLang="zh-CN" dirty="0"/>
          </a:p>
          <a:p>
            <a:endParaRPr lang="en-US" altLang="zh-CN" dirty="0"/>
          </a:p>
          <a:p>
            <a:r>
              <a:rPr lang="zh-CN" altLang="en-US" dirty="0"/>
              <a:t>在建模中，对模型输入控制量，能够输出力响应；我们只需要获得反演的模型，就能实现输入力给定，输出控制量估计的目的。</a:t>
            </a:r>
            <a:endParaRPr lang="en-US" altLang="zh-CN" dirty="0"/>
          </a:p>
          <a:p>
            <a:endParaRPr lang="en-US" altLang="zh-CN" dirty="0"/>
          </a:p>
          <a:p>
            <a:r>
              <a:rPr lang="zh-CN" altLang="en-US" dirty="0"/>
              <a:t>问题在于，包含非线性环节的反演系统对于后续的控制来说并不是一件容易的事情。在这里作者尝试了一个有创新性但又似乎很简单的做法。</a:t>
            </a:r>
            <a:endParaRPr lang="en-US" altLang="zh-CN" dirty="0"/>
          </a:p>
          <a:p>
            <a:endParaRPr lang="zh-CN" altLang="en-US" dirty="0"/>
          </a:p>
        </p:txBody>
      </p:sp>
      <p:sp>
        <p:nvSpPr>
          <p:cNvPr id="4" name="灯片编号占位符 3">
            <a:extLst>
              <a:ext uri="{FF2B5EF4-FFF2-40B4-BE49-F238E27FC236}">
                <a16:creationId xmlns:a16="http://schemas.microsoft.com/office/drawing/2014/main" id="{0DEF84AA-51F5-A76E-B795-5E6B6B9DF936}"/>
              </a:ext>
            </a:extLst>
          </p:cNvPr>
          <p:cNvSpPr>
            <a:spLocks noGrp="1"/>
          </p:cNvSpPr>
          <p:nvPr>
            <p:ph type="sldNum" sz="quarter" idx="5"/>
          </p:nvPr>
        </p:nvSpPr>
        <p:spPr/>
        <p:txBody>
          <a:bodyPr/>
          <a:lstStyle/>
          <a:p>
            <a:fld id="{0FE6B574-B806-4481-923F-AF7338AEF9C9}" type="slidenum">
              <a:rPr lang="zh-CN" altLang="en-US" smtClean="0"/>
              <a:t>11</a:t>
            </a:fld>
            <a:endParaRPr lang="zh-CN" altLang="en-US"/>
          </a:p>
        </p:txBody>
      </p:sp>
    </p:spTree>
    <p:extLst>
      <p:ext uri="{BB962C8B-B14F-4D97-AF65-F5344CB8AC3E}">
        <p14:creationId xmlns:p14="http://schemas.microsoft.com/office/powerpoint/2010/main" val="1382638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0FDB4-2D3E-2736-46DE-85DBC5BB026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19F0557-CDBC-4E16-2691-F211DCCE76A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A6445CA-30BD-901D-785D-F21EB75F936B}"/>
              </a:ext>
            </a:extLst>
          </p:cNvPr>
          <p:cNvSpPr>
            <a:spLocks noGrp="1"/>
          </p:cNvSpPr>
          <p:nvPr>
            <p:ph type="body" idx="1"/>
          </p:nvPr>
        </p:nvSpPr>
        <p:spPr/>
        <p:txBody>
          <a:bodyPr/>
          <a:lstStyle/>
          <a:p>
            <a:r>
              <a:rPr lang="zh-CN" altLang="en-US" dirty="0"/>
              <a:t>作者将原有的二阶线性系统提升了一个阶次，用三阶系统代替非线性环节</a:t>
            </a:r>
            <a:r>
              <a:rPr lang="en-US" altLang="zh-CN" dirty="0"/>
              <a:t>+</a:t>
            </a:r>
            <a:r>
              <a:rPr lang="zh-CN" altLang="en-US" dirty="0"/>
              <a:t>二阶线性系统，从测试的结果来看，这样的处理效果很好，大大降低了后续应用和系统实现上的困难。</a:t>
            </a:r>
            <a:endParaRPr lang="en-US" altLang="zh-CN" dirty="0"/>
          </a:p>
          <a:p>
            <a:endParaRPr lang="en-US" altLang="zh-CN" dirty="0"/>
          </a:p>
          <a:p>
            <a:r>
              <a:rPr lang="zh-CN" altLang="en-US" dirty="0"/>
              <a:t>那么：</a:t>
            </a:r>
            <a:endParaRPr lang="en-US" altLang="zh-CN" dirty="0"/>
          </a:p>
          <a:p>
            <a:r>
              <a:rPr lang="zh-CN" altLang="en-US" dirty="0"/>
              <a:t>表征</a:t>
            </a:r>
            <a:r>
              <a:rPr lang="en-US" altLang="zh-CN" dirty="0"/>
              <a:t>——</a:t>
            </a:r>
            <a:r>
              <a:rPr lang="zh-CN" altLang="en-US" dirty="0"/>
              <a:t>建模</a:t>
            </a:r>
            <a:r>
              <a:rPr lang="en-US" altLang="zh-CN" dirty="0"/>
              <a:t>——</a:t>
            </a:r>
            <a:r>
              <a:rPr lang="zh-CN" altLang="en-US" dirty="0"/>
              <a:t>控制的研究思路到这里就基本完成了。</a:t>
            </a:r>
            <a:r>
              <a:rPr lang="en-US" altLang="zh-CN" dirty="0"/>
              <a:t>FOS</a:t>
            </a:r>
            <a:r>
              <a:rPr lang="zh-CN" altLang="en-US" dirty="0"/>
              <a:t>相比</a:t>
            </a:r>
            <a:r>
              <a:rPr lang="en-US" altLang="zh-CN" dirty="0"/>
              <a:t>FES</a:t>
            </a:r>
            <a:r>
              <a:rPr lang="zh-CN" altLang="en-US" dirty="0"/>
              <a:t>确实有其优势，同时作者的处理思路也是有启发性的。</a:t>
            </a:r>
          </a:p>
        </p:txBody>
      </p:sp>
      <p:sp>
        <p:nvSpPr>
          <p:cNvPr id="4" name="灯片编号占位符 3">
            <a:extLst>
              <a:ext uri="{FF2B5EF4-FFF2-40B4-BE49-F238E27FC236}">
                <a16:creationId xmlns:a16="http://schemas.microsoft.com/office/drawing/2014/main" id="{BB8B2245-788A-0124-9EF5-D0641628A844}"/>
              </a:ext>
            </a:extLst>
          </p:cNvPr>
          <p:cNvSpPr>
            <a:spLocks noGrp="1"/>
          </p:cNvSpPr>
          <p:nvPr>
            <p:ph type="sldNum" sz="quarter" idx="5"/>
          </p:nvPr>
        </p:nvSpPr>
        <p:spPr/>
        <p:txBody>
          <a:bodyPr/>
          <a:lstStyle/>
          <a:p>
            <a:fld id="{0FE6B574-B806-4481-923F-AF7338AEF9C9}" type="slidenum">
              <a:rPr lang="zh-CN" altLang="en-US" smtClean="0"/>
              <a:t>12</a:t>
            </a:fld>
            <a:endParaRPr lang="zh-CN" altLang="en-US"/>
          </a:p>
        </p:txBody>
      </p:sp>
    </p:spTree>
    <p:extLst>
      <p:ext uri="{BB962C8B-B14F-4D97-AF65-F5344CB8AC3E}">
        <p14:creationId xmlns:p14="http://schemas.microsoft.com/office/powerpoint/2010/main" val="2216545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3B107-0B74-8356-0473-34E079EC581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AF82A30-28EB-2CCE-7228-A81FAB7CD9E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84CCD00-35A4-865C-3E26-0C55E6E8F614}"/>
              </a:ext>
            </a:extLst>
          </p:cNvPr>
          <p:cNvSpPr>
            <a:spLocks noGrp="1"/>
          </p:cNvSpPr>
          <p:nvPr>
            <p:ph type="body" idx="1"/>
          </p:nvPr>
        </p:nvSpPr>
        <p:spPr/>
        <p:txBody>
          <a:bodyPr/>
          <a:lstStyle/>
          <a:p>
            <a:r>
              <a:rPr lang="zh-CN" altLang="en-US" dirty="0"/>
              <a:t>类似的工作，</a:t>
            </a:r>
            <a:r>
              <a:rPr lang="en-US" altLang="zh-CN" dirty="0" err="1"/>
              <a:t>Courtine</a:t>
            </a:r>
            <a:r>
              <a:rPr lang="zh-CN" altLang="en-US" dirty="0"/>
              <a:t>团队也在进行</a:t>
            </a:r>
            <a:r>
              <a:rPr lang="en-US" altLang="zh-CN" dirty="0"/>
              <a:t>【nature biotechnology】</a:t>
            </a:r>
            <a:r>
              <a:rPr lang="zh-CN" altLang="en-US" dirty="0"/>
              <a:t>。</a:t>
            </a:r>
            <a:r>
              <a:rPr lang="en-US" altLang="zh-CN" dirty="0"/>
              <a:t>2022</a:t>
            </a:r>
            <a:r>
              <a:rPr lang="zh-CN" altLang="en-US" dirty="0"/>
              <a:t>年的一篇文章中</a:t>
            </a:r>
            <a:r>
              <a:rPr lang="en-US" altLang="zh-CN" dirty="0"/>
              <a:t>GC</a:t>
            </a:r>
            <a:r>
              <a:rPr lang="zh-CN" altLang="en-US" dirty="0"/>
              <a:t>团队也聚焦了闭环光遗传学调控，开发了一套柔性的光遗传学调控植入性器件。文章很长，其中比较有意思的点在于，他们把注意力聚焦在</a:t>
            </a:r>
            <a:r>
              <a:rPr lang="en-US" altLang="zh-CN" dirty="0"/>
              <a:t>470nm</a:t>
            </a:r>
            <a:r>
              <a:rPr lang="zh-CN" altLang="en-US" dirty="0"/>
              <a:t>的蓝光和</a:t>
            </a:r>
            <a:r>
              <a:rPr lang="en-US" altLang="zh-CN" dirty="0"/>
              <a:t>620nm</a:t>
            </a:r>
            <a:r>
              <a:rPr lang="zh-CN" altLang="en-US" dirty="0"/>
              <a:t>的红光的区别上</a:t>
            </a:r>
            <a:r>
              <a:rPr lang="en-US" altLang="zh-CN" dirty="0"/>
              <a:t>——</a:t>
            </a:r>
            <a:r>
              <a:rPr lang="zh-CN" altLang="en-US" dirty="0"/>
              <a:t>一方面，红光相比目前光遗传学广泛使用的</a:t>
            </a:r>
            <a:r>
              <a:rPr lang="en-US" altLang="zh-CN" dirty="0"/>
              <a:t>470nm</a:t>
            </a:r>
            <a:r>
              <a:rPr lang="zh-CN" altLang="en-US" dirty="0"/>
              <a:t>光敏感通道蛋白有更好的穿透性；另一方面，在小鼠身上，他们看到了蓝光对小鼠步高的促进作用和红光对小鼠步高的抑制作用，这将电刺激对应的激活</a:t>
            </a:r>
            <a:r>
              <a:rPr lang="en-US" altLang="zh-CN" dirty="0"/>
              <a:t>or</a:t>
            </a:r>
            <a:r>
              <a:rPr lang="zh-CN" altLang="en-US" dirty="0"/>
              <a:t>不激活的关系进一步拓展到了光遗传学调控的激活</a:t>
            </a:r>
            <a:r>
              <a:rPr lang="en-US" altLang="zh-CN" dirty="0"/>
              <a:t>or</a:t>
            </a:r>
            <a:r>
              <a:rPr lang="zh-CN" altLang="en-US" dirty="0"/>
              <a:t>抑制的关系，可能带来更广阔的脊髓刺激和调控的空间。</a:t>
            </a:r>
            <a:endParaRPr lang="en-US" altLang="zh-CN" dirty="0"/>
          </a:p>
          <a:p>
            <a:endParaRPr lang="en-US" altLang="zh-CN" dirty="0"/>
          </a:p>
          <a:p>
            <a:r>
              <a:rPr lang="zh-CN" altLang="en-US" dirty="0"/>
              <a:t>最后他们实现了一套基于</a:t>
            </a:r>
            <a:r>
              <a:rPr lang="en-US" altLang="zh-CN" dirty="0"/>
              <a:t>EMG</a:t>
            </a:r>
            <a:r>
              <a:rPr lang="zh-CN" altLang="en-US" dirty="0"/>
              <a:t>闭环的光遗传学脊髓刺激系统，基本逻辑是计算多通道的</a:t>
            </a:r>
            <a:r>
              <a:rPr lang="en-US" altLang="zh-CN" dirty="0"/>
              <a:t>EMG</a:t>
            </a:r>
            <a:r>
              <a:rPr lang="zh-CN" altLang="en-US" dirty="0"/>
              <a:t>包络值，根据</a:t>
            </a:r>
            <a:r>
              <a:rPr lang="en-US" altLang="zh-CN" dirty="0"/>
              <a:t>EMG</a:t>
            </a:r>
            <a:r>
              <a:rPr lang="zh-CN" altLang="en-US" dirty="0"/>
              <a:t>的主动激活情况（即检测运动意图），给定光遗传学刺激，帮助小鼠行走。</a:t>
            </a:r>
          </a:p>
        </p:txBody>
      </p:sp>
      <p:sp>
        <p:nvSpPr>
          <p:cNvPr id="4" name="灯片编号占位符 3">
            <a:extLst>
              <a:ext uri="{FF2B5EF4-FFF2-40B4-BE49-F238E27FC236}">
                <a16:creationId xmlns:a16="http://schemas.microsoft.com/office/drawing/2014/main" id="{A439AE0E-3946-C389-55F5-9037C5E1B76E}"/>
              </a:ext>
            </a:extLst>
          </p:cNvPr>
          <p:cNvSpPr>
            <a:spLocks noGrp="1"/>
          </p:cNvSpPr>
          <p:nvPr>
            <p:ph type="sldNum" sz="quarter" idx="5"/>
          </p:nvPr>
        </p:nvSpPr>
        <p:spPr/>
        <p:txBody>
          <a:bodyPr/>
          <a:lstStyle/>
          <a:p>
            <a:fld id="{0FE6B574-B806-4481-923F-AF7338AEF9C9}" type="slidenum">
              <a:rPr lang="zh-CN" altLang="en-US" smtClean="0"/>
              <a:t>13</a:t>
            </a:fld>
            <a:endParaRPr lang="zh-CN" altLang="en-US"/>
          </a:p>
        </p:txBody>
      </p:sp>
    </p:spTree>
    <p:extLst>
      <p:ext uri="{BB962C8B-B14F-4D97-AF65-F5344CB8AC3E}">
        <p14:creationId xmlns:p14="http://schemas.microsoft.com/office/powerpoint/2010/main" val="348905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D66BC-8367-C9A7-EBD4-DA7EE382E36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FCC009D-14D6-478C-6472-43BB1937D70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6409C33-253C-11CF-8C84-74AE4BAA114F}"/>
              </a:ext>
            </a:extLst>
          </p:cNvPr>
          <p:cNvSpPr>
            <a:spLocks noGrp="1"/>
          </p:cNvSpPr>
          <p:nvPr>
            <p:ph type="body" idx="1"/>
          </p:nvPr>
        </p:nvSpPr>
        <p:spPr/>
        <p:txBody>
          <a:bodyPr/>
          <a:lstStyle/>
          <a:p>
            <a:r>
              <a:rPr lang="zh-CN" altLang="en-US" dirty="0"/>
              <a:t>总结这篇文章：</a:t>
            </a:r>
          </a:p>
        </p:txBody>
      </p:sp>
      <p:sp>
        <p:nvSpPr>
          <p:cNvPr id="4" name="灯片编号占位符 3">
            <a:extLst>
              <a:ext uri="{FF2B5EF4-FFF2-40B4-BE49-F238E27FC236}">
                <a16:creationId xmlns:a16="http://schemas.microsoft.com/office/drawing/2014/main" id="{E53DC694-5D10-B267-FB32-53948C67FBF2}"/>
              </a:ext>
            </a:extLst>
          </p:cNvPr>
          <p:cNvSpPr>
            <a:spLocks noGrp="1"/>
          </p:cNvSpPr>
          <p:nvPr>
            <p:ph type="sldNum" sz="quarter" idx="5"/>
          </p:nvPr>
        </p:nvSpPr>
        <p:spPr/>
        <p:txBody>
          <a:bodyPr/>
          <a:lstStyle/>
          <a:p>
            <a:fld id="{0FE6B574-B806-4481-923F-AF7338AEF9C9}" type="slidenum">
              <a:rPr lang="zh-CN" altLang="en-US" smtClean="0"/>
              <a:t>14</a:t>
            </a:fld>
            <a:endParaRPr lang="zh-CN" altLang="en-US"/>
          </a:p>
        </p:txBody>
      </p:sp>
    </p:spTree>
    <p:extLst>
      <p:ext uri="{BB962C8B-B14F-4D97-AF65-F5344CB8AC3E}">
        <p14:creationId xmlns:p14="http://schemas.microsoft.com/office/powerpoint/2010/main" val="398508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94946-CB2F-3FCA-085A-B3DF53D83C1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90C1FF4-82CE-921F-1FB1-544E547E7F9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1E1F385-A48F-AB41-A8ED-4F2D8938BA14}"/>
              </a:ext>
            </a:extLst>
          </p:cNvPr>
          <p:cNvSpPr>
            <a:spLocks noGrp="1"/>
          </p:cNvSpPr>
          <p:nvPr>
            <p:ph type="body" idx="1"/>
          </p:nvPr>
        </p:nvSpPr>
        <p:spPr/>
        <p:txBody>
          <a:bodyPr/>
          <a:lstStyle/>
          <a:p>
            <a:r>
              <a:rPr lang="zh-CN" altLang="en-US" dirty="0"/>
              <a:t>可能频率参数，甚至变频的调控方式需要引起我们的关注。</a:t>
            </a:r>
          </a:p>
        </p:txBody>
      </p:sp>
      <p:sp>
        <p:nvSpPr>
          <p:cNvPr id="4" name="灯片编号占位符 3">
            <a:extLst>
              <a:ext uri="{FF2B5EF4-FFF2-40B4-BE49-F238E27FC236}">
                <a16:creationId xmlns:a16="http://schemas.microsoft.com/office/drawing/2014/main" id="{AE0DFAEA-4BBF-C462-A93F-6E006B6E0A2E}"/>
              </a:ext>
            </a:extLst>
          </p:cNvPr>
          <p:cNvSpPr>
            <a:spLocks noGrp="1"/>
          </p:cNvSpPr>
          <p:nvPr>
            <p:ph type="sldNum" sz="quarter" idx="5"/>
          </p:nvPr>
        </p:nvSpPr>
        <p:spPr/>
        <p:txBody>
          <a:bodyPr/>
          <a:lstStyle/>
          <a:p>
            <a:fld id="{0FE6B574-B806-4481-923F-AF7338AEF9C9}" type="slidenum">
              <a:rPr lang="zh-CN" altLang="en-US" smtClean="0"/>
              <a:t>15</a:t>
            </a:fld>
            <a:endParaRPr lang="zh-CN" altLang="en-US"/>
          </a:p>
        </p:txBody>
      </p:sp>
    </p:spTree>
    <p:extLst>
      <p:ext uri="{BB962C8B-B14F-4D97-AF65-F5344CB8AC3E}">
        <p14:creationId xmlns:p14="http://schemas.microsoft.com/office/powerpoint/2010/main" val="892501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前段时间的中国医师协会的神经调控年会开幕式上，提到了</a:t>
            </a:r>
            <a:r>
              <a:rPr lang="en-US" altLang="zh-CN" dirty="0"/>
              <a:t>DBS</a:t>
            </a:r>
            <a:r>
              <a:rPr lang="zh-CN" altLang="en-US" dirty="0"/>
              <a:t>未来的发展方向，在其中提到了光遗传学的相关技术。</a:t>
            </a:r>
            <a:endParaRPr lang="en-US" altLang="zh-CN" dirty="0"/>
          </a:p>
          <a:p>
            <a:r>
              <a:rPr lang="zh-CN" altLang="en-US" dirty="0"/>
              <a:t>当然直接理解大脑的光遗传学调控还是有挑战的，因此结合目前的工作，把目光放到今天这篇文章，看看神经肌肉的光遗传学控制。</a:t>
            </a:r>
          </a:p>
        </p:txBody>
      </p:sp>
      <p:sp>
        <p:nvSpPr>
          <p:cNvPr id="4" name="灯片编号占位符 3"/>
          <p:cNvSpPr>
            <a:spLocks noGrp="1"/>
          </p:cNvSpPr>
          <p:nvPr>
            <p:ph type="sldNum" sz="quarter" idx="5"/>
          </p:nvPr>
        </p:nvSpPr>
        <p:spPr/>
        <p:txBody>
          <a:bodyPr/>
          <a:lstStyle/>
          <a:p>
            <a:fld id="{0FE6B574-B806-4481-923F-AF7338AEF9C9}" type="slidenum">
              <a:rPr lang="zh-CN" altLang="en-US" smtClean="0"/>
              <a:t>2</a:t>
            </a:fld>
            <a:endParaRPr lang="zh-CN" altLang="en-US"/>
          </a:p>
        </p:txBody>
      </p:sp>
    </p:spTree>
    <p:extLst>
      <p:ext uri="{BB962C8B-B14F-4D97-AF65-F5344CB8AC3E}">
        <p14:creationId xmlns:p14="http://schemas.microsoft.com/office/powerpoint/2010/main" val="3962318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第一作者：墨西哥人，在</a:t>
            </a:r>
            <a:r>
              <a:rPr lang="en-US" altLang="zh-CN" dirty="0"/>
              <a:t>MIT</a:t>
            </a:r>
            <a:r>
              <a:rPr lang="zh-CN" altLang="en-US" dirty="0"/>
              <a:t>进行脑机接口、外骨骼的神经控制、光遗传分子与哺乳动物神经系统兼容性的有关研究，根据其个人网站的介绍，他去年曾在马斯克联合创办的</a:t>
            </a:r>
            <a:r>
              <a:rPr lang="en-US" altLang="zh-CN" dirty="0" err="1"/>
              <a:t>neuralink</a:t>
            </a:r>
            <a:r>
              <a:rPr lang="zh-CN" altLang="en-US" dirty="0"/>
              <a:t>公司从事脊髓接口的研发工作。</a:t>
            </a:r>
            <a:endParaRPr lang="en-US" altLang="zh-CN" dirty="0"/>
          </a:p>
          <a:p>
            <a:endParaRPr lang="en-US" altLang="zh-CN" dirty="0"/>
          </a:p>
          <a:p>
            <a:r>
              <a:rPr lang="zh-CN" altLang="en-US" dirty="0"/>
              <a:t>通讯室</a:t>
            </a:r>
            <a:r>
              <a:rPr lang="en-US" altLang="zh-CN" dirty="0"/>
              <a:t>MIT</a:t>
            </a:r>
            <a:r>
              <a:rPr lang="zh-CN" altLang="en-US" dirty="0"/>
              <a:t>的教授，休</a:t>
            </a:r>
            <a:r>
              <a:rPr lang="en-US" altLang="zh-CN" dirty="0"/>
              <a:t>·</a:t>
            </a:r>
            <a:r>
              <a:rPr lang="zh-CN" altLang="en-US" dirty="0"/>
              <a:t>赫尔，个人经历比较独特，攀岩运动员、截肢，之后辗转斯坦福和麻省理工，修读了物理学、生物学的硕士博士学位，现在在进行外骨骼、义肢及其控制的研究。</a:t>
            </a:r>
          </a:p>
        </p:txBody>
      </p:sp>
      <p:sp>
        <p:nvSpPr>
          <p:cNvPr id="4" name="灯片编号占位符 3"/>
          <p:cNvSpPr>
            <a:spLocks noGrp="1"/>
          </p:cNvSpPr>
          <p:nvPr>
            <p:ph type="sldNum" sz="quarter" idx="5"/>
          </p:nvPr>
        </p:nvSpPr>
        <p:spPr/>
        <p:txBody>
          <a:bodyPr/>
          <a:lstStyle/>
          <a:p>
            <a:fld id="{0FE6B574-B806-4481-923F-AF7338AEF9C9}" type="slidenum">
              <a:rPr lang="zh-CN" altLang="en-US" smtClean="0"/>
              <a:t>3</a:t>
            </a:fld>
            <a:endParaRPr lang="zh-CN" altLang="en-US"/>
          </a:p>
        </p:txBody>
      </p:sp>
    </p:spTree>
    <p:extLst>
      <p:ext uri="{BB962C8B-B14F-4D97-AF65-F5344CB8AC3E}">
        <p14:creationId xmlns:p14="http://schemas.microsoft.com/office/powerpoint/2010/main" val="3330179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功能性电刺激</a:t>
            </a:r>
            <a:r>
              <a:rPr lang="en-US" altLang="zh-CN" dirty="0"/>
              <a:t>FES</a:t>
            </a:r>
            <a:r>
              <a:rPr lang="zh-CN" altLang="en-US" dirty="0"/>
              <a:t>在当前应用的限制主要在于其募集顺序是更加无序的</a:t>
            </a:r>
            <a:r>
              <a:rPr lang="en-US" altLang="zh-CN" dirty="0"/>
              <a:t>——</a:t>
            </a:r>
            <a:r>
              <a:rPr lang="zh-CN" altLang="en-US" dirty="0"/>
              <a:t>在开启电刺激之后，电流会优先激活更大的、更易疲劳的运动单元。这就导致了</a:t>
            </a:r>
            <a:r>
              <a:rPr lang="en-US" altLang="zh-CN" dirty="0"/>
              <a:t>FES</a:t>
            </a:r>
            <a:r>
              <a:rPr lang="zh-CN" altLang="en-US" dirty="0"/>
              <a:t>很难实现精细控制，且极易导致肌肉疲劳。</a:t>
            </a:r>
            <a:endParaRPr lang="en-US" altLang="zh-CN" dirty="0"/>
          </a:p>
          <a:p>
            <a:r>
              <a:rPr lang="zh-CN" altLang="en-US" dirty="0"/>
              <a:t>而</a:t>
            </a:r>
            <a:r>
              <a:rPr lang="en-US" altLang="zh-CN" dirty="0"/>
              <a:t>2010</a:t>
            </a:r>
            <a:r>
              <a:rPr lang="zh-CN" altLang="en-US" dirty="0"/>
              <a:t>年的</a:t>
            </a:r>
            <a:r>
              <a:rPr lang="en-US" altLang="zh-CN" dirty="0"/>
              <a:t>Nature Medicine</a:t>
            </a:r>
            <a:r>
              <a:rPr lang="zh-CN" altLang="en-US" dirty="0"/>
              <a:t>上的一篇文章发现功能性光遗传学刺激</a:t>
            </a:r>
            <a:r>
              <a:rPr lang="en-US" altLang="zh-CN" dirty="0"/>
              <a:t>FOS</a:t>
            </a:r>
            <a:r>
              <a:rPr lang="zh-CN" altLang="en-US" dirty="0"/>
              <a:t>的募集会更加有序，一定程度上能够克服目前</a:t>
            </a:r>
            <a:r>
              <a:rPr lang="en-US" altLang="zh-CN" dirty="0"/>
              <a:t>FES</a:t>
            </a:r>
            <a:r>
              <a:rPr lang="zh-CN" altLang="en-US" dirty="0"/>
              <a:t>的短板。</a:t>
            </a:r>
            <a:endParaRPr lang="en-US" altLang="zh-CN" dirty="0"/>
          </a:p>
          <a:p>
            <a:endParaRPr lang="en-US" altLang="zh-CN" dirty="0"/>
          </a:p>
          <a:p>
            <a:r>
              <a:rPr lang="zh-CN" altLang="en-US" dirty="0"/>
              <a:t>本文中的功能性电刺激与我们常见的电刺激不太一样，使用的是有创的植入式电极，这也使得它跟体内的光遗传学调控有了可比性。以</a:t>
            </a:r>
            <a:r>
              <a:rPr lang="en-US" altLang="zh-CN" dirty="0"/>
              <a:t>FES</a:t>
            </a:r>
            <a:r>
              <a:rPr lang="zh-CN" altLang="en-US" dirty="0"/>
              <a:t>为抓手，我们能更好的理解</a:t>
            </a:r>
            <a:r>
              <a:rPr lang="en-US" altLang="zh-CN" dirty="0"/>
              <a:t>FOS</a:t>
            </a:r>
            <a:r>
              <a:rPr lang="zh-CN" altLang="en-US" dirty="0"/>
              <a:t>的肌肉控制过程。</a:t>
            </a:r>
          </a:p>
        </p:txBody>
      </p:sp>
      <p:sp>
        <p:nvSpPr>
          <p:cNvPr id="4" name="灯片编号占位符 3"/>
          <p:cNvSpPr>
            <a:spLocks noGrp="1"/>
          </p:cNvSpPr>
          <p:nvPr>
            <p:ph type="sldNum" sz="quarter" idx="5"/>
          </p:nvPr>
        </p:nvSpPr>
        <p:spPr/>
        <p:txBody>
          <a:bodyPr/>
          <a:lstStyle/>
          <a:p>
            <a:fld id="{0FE6B574-B806-4481-923F-AF7338AEF9C9}" type="slidenum">
              <a:rPr lang="zh-CN" altLang="en-US" smtClean="0"/>
              <a:t>4</a:t>
            </a:fld>
            <a:endParaRPr lang="zh-CN" altLang="en-US"/>
          </a:p>
        </p:txBody>
      </p:sp>
    </p:spTree>
    <p:extLst>
      <p:ext uri="{BB962C8B-B14F-4D97-AF65-F5344CB8AC3E}">
        <p14:creationId xmlns:p14="http://schemas.microsoft.com/office/powerpoint/2010/main" val="324675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作者在老鼠身上进行了一系列的动物实验。</a:t>
            </a:r>
          </a:p>
        </p:txBody>
      </p:sp>
      <p:sp>
        <p:nvSpPr>
          <p:cNvPr id="4" name="灯片编号占位符 3"/>
          <p:cNvSpPr>
            <a:spLocks noGrp="1"/>
          </p:cNvSpPr>
          <p:nvPr>
            <p:ph type="sldNum" sz="quarter" idx="5"/>
          </p:nvPr>
        </p:nvSpPr>
        <p:spPr/>
        <p:txBody>
          <a:bodyPr/>
          <a:lstStyle/>
          <a:p>
            <a:fld id="{0FE6B574-B806-4481-923F-AF7338AEF9C9}" type="slidenum">
              <a:rPr lang="zh-CN" altLang="en-US" smtClean="0"/>
              <a:t>5</a:t>
            </a:fld>
            <a:endParaRPr lang="zh-CN" altLang="en-US"/>
          </a:p>
        </p:txBody>
      </p:sp>
    </p:spTree>
    <p:extLst>
      <p:ext uri="{BB962C8B-B14F-4D97-AF65-F5344CB8AC3E}">
        <p14:creationId xmlns:p14="http://schemas.microsoft.com/office/powerpoint/2010/main" val="609543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首先铺垫一些背景知识，</a:t>
            </a:r>
            <a:endParaRPr lang="en-US" altLang="zh-CN" dirty="0"/>
          </a:p>
          <a:p>
            <a:r>
              <a:rPr lang="en-US" altLang="zh-CN" dirty="0"/>
              <a:t>ChR2</a:t>
            </a:r>
            <a:r>
              <a:rPr lang="zh-CN" altLang="en-US" dirty="0"/>
              <a:t>在接收光照后，蛋白质异构化，离子通道开放。膜外阳离子进入细胞内导致细胞膜电位去极化，膜电流在</a:t>
            </a:r>
            <a:r>
              <a:rPr lang="en-US" altLang="zh-CN" dirty="0"/>
              <a:t>50us</a:t>
            </a:r>
            <a:r>
              <a:rPr lang="zh-CN" altLang="en-US" dirty="0"/>
              <a:t>内响应，动作电位在</a:t>
            </a:r>
            <a:r>
              <a:rPr lang="en-US" altLang="zh-CN" dirty="0"/>
              <a:t>1-3ms</a:t>
            </a:r>
            <a:r>
              <a:rPr lang="zh-CN" altLang="en-US" dirty="0"/>
              <a:t>诱发，响应速度很快。作者提到，多项针对哺乳动物细胞实验发现类似的光电流特性与表达载体无关，揭示了</a:t>
            </a:r>
            <a:r>
              <a:rPr lang="en-US" altLang="zh-CN" dirty="0"/>
              <a:t>ChR2</a:t>
            </a:r>
            <a:r>
              <a:rPr lang="zh-CN" altLang="en-US" dirty="0"/>
              <a:t>蛋白可能在多种哺乳动物身上有较大的应用潜力。</a:t>
            </a:r>
            <a:endParaRPr lang="en-US" altLang="zh-CN" dirty="0"/>
          </a:p>
          <a:p>
            <a:endParaRPr lang="en-US" altLang="zh-CN" dirty="0"/>
          </a:p>
          <a:p>
            <a:r>
              <a:rPr lang="zh-CN" altLang="en-US" dirty="0"/>
              <a:t>为了进行研究，作者搭建了这样一套实验平台，在老师体内植入勾状电极用于</a:t>
            </a:r>
            <a:r>
              <a:rPr lang="en-US" altLang="zh-CN" dirty="0"/>
              <a:t>FES</a:t>
            </a:r>
            <a:r>
              <a:rPr lang="zh-CN" altLang="en-US" dirty="0"/>
              <a:t>刺激，将力学传感器放置在肌腱上进行数据的采集。</a:t>
            </a:r>
          </a:p>
        </p:txBody>
      </p:sp>
      <p:sp>
        <p:nvSpPr>
          <p:cNvPr id="4" name="灯片编号占位符 3"/>
          <p:cNvSpPr>
            <a:spLocks noGrp="1"/>
          </p:cNvSpPr>
          <p:nvPr>
            <p:ph type="sldNum" sz="quarter" idx="5"/>
          </p:nvPr>
        </p:nvSpPr>
        <p:spPr/>
        <p:txBody>
          <a:bodyPr/>
          <a:lstStyle/>
          <a:p>
            <a:fld id="{0FE6B574-B806-4481-923F-AF7338AEF9C9}" type="slidenum">
              <a:rPr lang="zh-CN" altLang="en-US" smtClean="0"/>
              <a:t>6</a:t>
            </a:fld>
            <a:endParaRPr lang="zh-CN" altLang="en-US"/>
          </a:p>
        </p:txBody>
      </p:sp>
    </p:spTree>
    <p:extLst>
      <p:ext uri="{BB962C8B-B14F-4D97-AF65-F5344CB8AC3E}">
        <p14:creationId xmlns:p14="http://schemas.microsoft.com/office/powerpoint/2010/main" val="1884498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C8DAC-5969-0CA5-CBDE-314DF5EFB4C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525895C-43E7-B632-C350-86A3AD31F48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5145A01-FE57-CC60-4181-C7A75F49BC30}"/>
              </a:ext>
            </a:extLst>
          </p:cNvPr>
          <p:cNvSpPr>
            <a:spLocks noGrp="1"/>
          </p:cNvSpPr>
          <p:nvPr>
            <p:ph type="body" idx="1"/>
          </p:nvPr>
        </p:nvSpPr>
        <p:spPr/>
        <p:txBody>
          <a:bodyPr/>
          <a:lstStyle/>
          <a:p>
            <a:r>
              <a:rPr lang="zh-CN" altLang="en-US" dirty="0"/>
              <a:t>文章的第一部分完成了</a:t>
            </a:r>
            <a:r>
              <a:rPr lang="en-US" altLang="zh-CN" dirty="0"/>
              <a:t>FOS</a:t>
            </a:r>
            <a:r>
              <a:rPr lang="zh-CN" altLang="en-US" dirty="0"/>
              <a:t>力调制特性的表征</a:t>
            </a:r>
            <a:endParaRPr lang="en-US" altLang="zh-CN" dirty="0"/>
          </a:p>
          <a:p>
            <a:endParaRPr lang="en-US" altLang="zh-CN" dirty="0"/>
          </a:p>
          <a:p>
            <a:r>
              <a:rPr lang="zh-CN" altLang="en-US" dirty="0"/>
              <a:t>更线性的力调制特性代表更有序的募集，更小的曲线斜率为实际刺激和控制提供更大的参数分辨率，有利于实现精准控制。</a:t>
            </a:r>
            <a:endParaRPr lang="en-US" altLang="zh-CN" dirty="0"/>
          </a:p>
          <a:p>
            <a:r>
              <a:rPr lang="zh-CN" altLang="en-US" dirty="0"/>
              <a:t>肌肉力的产生受到两方面因素的影响：被募集的运动单元的数量和编码速率（即运动单元的放电率）。结论一反应了</a:t>
            </a:r>
            <a:r>
              <a:rPr lang="en-US" altLang="zh-CN" dirty="0"/>
              <a:t>FOS</a:t>
            </a:r>
            <a:r>
              <a:rPr lang="zh-CN" altLang="en-US" dirty="0"/>
              <a:t>先募集小运动单元后募集大运动单元的有序募集模式；结论二则体现了编码速率。虽然在高频（</a:t>
            </a:r>
            <a:r>
              <a:rPr lang="en-US" altLang="zh-CN" dirty="0"/>
              <a:t>&gt;40Hz</a:t>
            </a:r>
            <a:r>
              <a:rPr lang="zh-CN" altLang="en-US" dirty="0"/>
              <a:t>）时</a:t>
            </a:r>
            <a:r>
              <a:rPr lang="en-US" altLang="zh-CN" dirty="0"/>
              <a:t>FOS</a:t>
            </a:r>
            <a:r>
              <a:rPr lang="zh-CN" altLang="en-US" dirty="0"/>
              <a:t>的稳态力开始下降，但作者认为这是由于</a:t>
            </a:r>
            <a:r>
              <a:rPr lang="en-US" altLang="zh-CN" dirty="0"/>
              <a:t>ChR2</a:t>
            </a:r>
            <a:r>
              <a:rPr lang="zh-CN" altLang="en-US" dirty="0"/>
              <a:t>蛋白开关的频率限制导致的，可以通过对蛋白进行改造加以优化。在大于</a:t>
            </a:r>
            <a:r>
              <a:rPr lang="en-US" altLang="zh-CN" dirty="0"/>
              <a:t>40Hz</a:t>
            </a:r>
            <a:r>
              <a:rPr lang="zh-CN" altLang="en-US" dirty="0"/>
              <a:t>时，</a:t>
            </a:r>
            <a:r>
              <a:rPr lang="en-US" altLang="zh-CN" dirty="0"/>
              <a:t>FOS</a:t>
            </a:r>
            <a:r>
              <a:rPr lang="zh-CN" altLang="en-US" dirty="0"/>
              <a:t>稳态力下降，</a:t>
            </a:r>
            <a:r>
              <a:rPr lang="en-US" altLang="zh-CN" dirty="0"/>
              <a:t>FES</a:t>
            </a:r>
            <a:r>
              <a:rPr lang="zh-CN" altLang="en-US" dirty="0"/>
              <a:t>稳态力不再增加；但在</a:t>
            </a:r>
            <a:r>
              <a:rPr lang="en-US" altLang="zh-CN" dirty="0"/>
              <a:t>0-100Hz</a:t>
            </a:r>
            <a:r>
              <a:rPr lang="zh-CN" altLang="en-US" dirty="0"/>
              <a:t>范围内，尤其是小于</a:t>
            </a:r>
            <a:r>
              <a:rPr lang="en-US" altLang="zh-CN" dirty="0"/>
              <a:t>40Hz</a:t>
            </a:r>
            <a:r>
              <a:rPr lang="zh-CN" altLang="en-US" dirty="0"/>
              <a:t>时，</a:t>
            </a:r>
            <a:r>
              <a:rPr lang="en-US" altLang="zh-CN" dirty="0"/>
              <a:t>FOS</a:t>
            </a:r>
            <a:r>
              <a:rPr lang="zh-CN" altLang="en-US" dirty="0"/>
              <a:t>能够提供更高的力响应，作者认为这是</a:t>
            </a:r>
            <a:r>
              <a:rPr lang="en-US" altLang="zh-CN" dirty="0"/>
              <a:t>FOS</a:t>
            </a:r>
            <a:r>
              <a:rPr lang="zh-CN" altLang="en-US" dirty="0"/>
              <a:t>的优势。</a:t>
            </a:r>
          </a:p>
        </p:txBody>
      </p:sp>
      <p:sp>
        <p:nvSpPr>
          <p:cNvPr id="4" name="灯片编号占位符 3">
            <a:extLst>
              <a:ext uri="{FF2B5EF4-FFF2-40B4-BE49-F238E27FC236}">
                <a16:creationId xmlns:a16="http://schemas.microsoft.com/office/drawing/2014/main" id="{A2E47570-6A27-3EBE-6CCA-65FA25885B72}"/>
              </a:ext>
            </a:extLst>
          </p:cNvPr>
          <p:cNvSpPr>
            <a:spLocks noGrp="1"/>
          </p:cNvSpPr>
          <p:nvPr>
            <p:ph type="sldNum" sz="quarter" idx="5"/>
          </p:nvPr>
        </p:nvSpPr>
        <p:spPr/>
        <p:txBody>
          <a:bodyPr/>
          <a:lstStyle/>
          <a:p>
            <a:fld id="{0FE6B574-B806-4481-923F-AF7338AEF9C9}" type="slidenum">
              <a:rPr lang="zh-CN" altLang="en-US" smtClean="0"/>
              <a:t>7</a:t>
            </a:fld>
            <a:endParaRPr lang="zh-CN" altLang="en-US"/>
          </a:p>
        </p:txBody>
      </p:sp>
    </p:spTree>
    <p:extLst>
      <p:ext uri="{BB962C8B-B14F-4D97-AF65-F5344CB8AC3E}">
        <p14:creationId xmlns:p14="http://schemas.microsoft.com/office/powerpoint/2010/main" val="417513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4DA54-64BF-10D8-ABC5-118FE4EFB25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30BF2BE-5671-3E99-089C-B478C479506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634B7E1-E421-960F-9688-D6EF871BBA3A}"/>
              </a:ext>
            </a:extLst>
          </p:cNvPr>
          <p:cNvSpPr>
            <a:spLocks noGrp="1"/>
          </p:cNvSpPr>
          <p:nvPr>
            <p:ph type="body" idx="1"/>
          </p:nvPr>
        </p:nvSpPr>
        <p:spPr/>
        <p:txBody>
          <a:bodyPr/>
          <a:lstStyle/>
          <a:p>
            <a:r>
              <a:rPr lang="zh-CN" altLang="en-US" dirty="0"/>
              <a:t>即使从力调制特性上看，</a:t>
            </a:r>
            <a:r>
              <a:rPr lang="en-US" altLang="zh-CN" dirty="0"/>
              <a:t>FOS</a:t>
            </a:r>
            <a:r>
              <a:rPr lang="zh-CN" altLang="en-US" dirty="0"/>
              <a:t>表现出更好的线性，但其力学响应依旧表现出很强的非线性衰减（如图）。作者将非线性归因于</a:t>
            </a:r>
            <a:r>
              <a:rPr lang="en-US" altLang="zh-CN" dirty="0"/>
              <a:t>ChR2</a:t>
            </a:r>
            <a:r>
              <a:rPr lang="zh-CN" altLang="en-US" dirty="0"/>
              <a:t>，也就是是视蛋白动力学。经典的</a:t>
            </a:r>
            <a:r>
              <a:rPr lang="en-US" altLang="zh-CN" dirty="0"/>
              <a:t>FES</a:t>
            </a:r>
            <a:r>
              <a:rPr lang="zh-CN" altLang="en-US" dirty="0"/>
              <a:t>肌肉模型主要由募集机制和肌肉动力学组成，即一个静态非线性环节和一个线性二阶系统环节；作者在其中加入了视蛋白动力学环节用于体现上述发现的非线性特征。</a:t>
            </a:r>
            <a:endParaRPr lang="en-US" altLang="zh-CN" dirty="0"/>
          </a:p>
          <a:p>
            <a:endParaRPr lang="en-US" altLang="zh-CN" dirty="0"/>
          </a:p>
          <a:p>
            <a:r>
              <a:rPr lang="zh-CN" altLang="en-US" dirty="0"/>
              <a:t>静态非线性环节本质上是一个</a:t>
            </a:r>
            <a:r>
              <a:rPr lang="en-US" altLang="zh-CN" dirty="0"/>
              <a:t>logistics</a:t>
            </a:r>
            <a:r>
              <a:rPr lang="zh-CN" altLang="en-US" dirty="0"/>
              <a:t>函数，其中</a:t>
            </a:r>
            <a:r>
              <a:rPr lang="en-US" altLang="zh-CN" dirty="0"/>
              <a:t>FOS</a:t>
            </a:r>
            <a:r>
              <a:rPr lang="zh-CN" altLang="en-US" dirty="0"/>
              <a:t>的大纤维激活阈值</a:t>
            </a:r>
            <a:r>
              <a:rPr lang="en-US" altLang="zh-CN" dirty="0"/>
              <a:t>delta</a:t>
            </a:r>
            <a:r>
              <a:rPr lang="zh-CN" altLang="en-US" dirty="0"/>
              <a:t>要显著高于</a:t>
            </a:r>
            <a:r>
              <a:rPr lang="en-US" altLang="zh-CN" dirty="0"/>
              <a:t>FES</a:t>
            </a:r>
            <a:r>
              <a:rPr lang="zh-CN" altLang="en-US" dirty="0"/>
              <a:t>，这也是有序募集的体现之一。</a:t>
            </a:r>
            <a:endParaRPr lang="en-US" altLang="zh-CN" dirty="0"/>
          </a:p>
          <a:p>
            <a:endParaRPr lang="zh-CN" altLang="en-US" dirty="0"/>
          </a:p>
        </p:txBody>
      </p:sp>
      <p:sp>
        <p:nvSpPr>
          <p:cNvPr id="4" name="灯片编号占位符 3">
            <a:extLst>
              <a:ext uri="{FF2B5EF4-FFF2-40B4-BE49-F238E27FC236}">
                <a16:creationId xmlns:a16="http://schemas.microsoft.com/office/drawing/2014/main" id="{70FDC782-3C6C-EBF5-0F2A-1E3A611ECBFA}"/>
              </a:ext>
            </a:extLst>
          </p:cNvPr>
          <p:cNvSpPr>
            <a:spLocks noGrp="1"/>
          </p:cNvSpPr>
          <p:nvPr>
            <p:ph type="sldNum" sz="quarter" idx="5"/>
          </p:nvPr>
        </p:nvSpPr>
        <p:spPr/>
        <p:txBody>
          <a:bodyPr/>
          <a:lstStyle/>
          <a:p>
            <a:fld id="{0FE6B574-B806-4481-923F-AF7338AEF9C9}" type="slidenum">
              <a:rPr lang="zh-CN" altLang="en-US" smtClean="0"/>
              <a:t>8</a:t>
            </a:fld>
            <a:endParaRPr lang="zh-CN" altLang="en-US"/>
          </a:p>
        </p:txBody>
      </p:sp>
    </p:spTree>
    <p:extLst>
      <p:ext uri="{BB962C8B-B14F-4D97-AF65-F5344CB8AC3E}">
        <p14:creationId xmlns:p14="http://schemas.microsoft.com/office/powerpoint/2010/main" val="129630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035C5-93D0-AAD2-137F-2E4A4557BB1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4DE7618-96E2-415A-9DD6-88883E9AED9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AF16245-8270-1EA3-22FD-D5709E2D8E0D}"/>
              </a:ext>
            </a:extLst>
          </p:cNvPr>
          <p:cNvSpPr>
            <a:spLocks noGrp="1"/>
          </p:cNvSpPr>
          <p:nvPr>
            <p:ph type="body" idx="1"/>
          </p:nvPr>
        </p:nvSpPr>
        <p:spPr/>
        <p:txBody>
          <a:bodyPr/>
          <a:lstStyle/>
          <a:p>
            <a:r>
              <a:rPr lang="zh-CN" altLang="en-US" dirty="0"/>
              <a:t>肌肉动力学环节是一个二阶系统，在控制理论当中已经对这样的简单系统有了充分的研究。</a:t>
            </a:r>
            <a:endParaRPr lang="en-US" altLang="zh-CN" dirty="0"/>
          </a:p>
          <a:p>
            <a:endParaRPr lang="en-US" altLang="zh-CN" dirty="0"/>
          </a:p>
          <a:p>
            <a:r>
              <a:rPr lang="zh-CN" altLang="en-US" dirty="0"/>
              <a:t>最后来看看作者对视蛋白动力学环节的处理，他发现</a:t>
            </a:r>
            <a:r>
              <a:rPr lang="en-US" altLang="zh-CN" dirty="0"/>
              <a:t>FOS</a:t>
            </a:r>
            <a:r>
              <a:rPr lang="zh-CN" altLang="en-US" dirty="0"/>
              <a:t>体现出来的衰减可以被指数很好的拟合，同时这种衰减与刺激的脉宽和刺激时长基本无关，因此指数模型是拟合视蛋白动力学的一个不错的选择。</a:t>
            </a:r>
            <a:endParaRPr lang="en-US" altLang="zh-CN" dirty="0"/>
          </a:p>
          <a:p>
            <a:endParaRPr lang="en-US" altLang="zh-CN" dirty="0"/>
          </a:p>
          <a:p>
            <a:r>
              <a:rPr lang="zh-CN" altLang="en-US" dirty="0"/>
              <a:t>落实到具体的模型建构，作者应用了伪随机二进制信号进行刺激，获得丰富的肌肉响应结果，进行系统辨识，实现了对前面讲到的三个环节的参数确定。</a:t>
            </a:r>
            <a:endParaRPr lang="en-US" altLang="zh-CN" dirty="0"/>
          </a:p>
          <a:p>
            <a:endParaRPr lang="en-US" altLang="zh-CN" dirty="0"/>
          </a:p>
          <a:p>
            <a:r>
              <a:rPr lang="zh-CN" altLang="en-US" dirty="0"/>
              <a:t>至此，模型的建构就完成了。</a:t>
            </a:r>
          </a:p>
        </p:txBody>
      </p:sp>
      <p:sp>
        <p:nvSpPr>
          <p:cNvPr id="4" name="灯片编号占位符 3">
            <a:extLst>
              <a:ext uri="{FF2B5EF4-FFF2-40B4-BE49-F238E27FC236}">
                <a16:creationId xmlns:a16="http://schemas.microsoft.com/office/drawing/2014/main" id="{37C0BFD4-05AA-97CC-92FF-FAF5B5782A84}"/>
              </a:ext>
            </a:extLst>
          </p:cNvPr>
          <p:cNvSpPr>
            <a:spLocks noGrp="1"/>
          </p:cNvSpPr>
          <p:nvPr>
            <p:ph type="sldNum" sz="quarter" idx="5"/>
          </p:nvPr>
        </p:nvSpPr>
        <p:spPr/>
        <p:txBody>
          <a:bodyPr/>
          <a:lstStyle/>
          <a:p>
            <a:fld id="{0FE6B574-B806-4481-923F-AF7338AEF9C9}" type="slidenum">
              <a:rPr lang="zh-CN" altLang="en-US" smtClean="0"/>
              <a:t>9</a:t>
            </a:fld>
            <a:endParaRPr lang="zh-CN" altLang="en-US"/>
          </a:p>
        </p:txBody>
      </p:sp>
    </p:spTree>
    <p:extLst>
      <p:ext uri="{BB962C8B-B14F-4D97-AF65-F5344CB8AC3E}">
        <p14:creationId xmlns:p14="http://schemas.microsoft.com/office/powerpoint/2010/main" val="3946792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AA41D7AC-52EB-466F-83D5-5D3E51925819}"/>
              </a:ext>
            </a:extLst>
          </p:cNvPr>
          <p:cNvSpPr>
            <a:spLocks noGrp="1"/>
          </p:cNvSpPr>
          <p:nvPr>
            <p:ph sz="quarter" idx="10"/>
          </p:nvPr>
        </p:nvSpPr>
        <p:spPr>
          <a:xfrm>
            <a:off x="335365" y="2204864"/>
            <a:ext cx="9120153" cy="864096"/>
          </a:xfrm>
          <a:prstGeom prst="rect">
            <a:avLst/>
          </a:prstGeom>
        </p:spPr>
        <p:txBody>
          <a:bodyPr/>
          <a:lstStyle>
            <a:lvl1pPr marL="0" indent="0">
              <a:buNone/>
              <a:defRPr lang="zh-CN" altLang="en-US" sz="4800" kern="1200" dirty="0">
                <a:solidFill>
                  <a:schemeClr val="tx1"/>
                </a:solidFill>
                <a:effectLst/>
                <a:latin typeface="黑体" panose="02010609060101010101" pitchFamily="49" charset="-122"/>
                <a:ea typeface="黑体" panose="02010609060101010101" pitchFamily="49" charset="-122"/>
                <a:cs typeface="Times New Roman" pitchFamily="18" charset="0"/>
              </a:defRPr>
            </a:lvl1pPr>
          </a:lstStyle>
          <a:p>
            <a:pPr lvl="0"/>
            <a:r>
              <a:rPr lang="zh-CN" altLang="en-US" dirty="0"/>
              <a:t>单击此处编辑母版文本样式</a:t>
            </a:r>
          </a:p>
        </p:txBody>
      </p:sp>
      <p:sp>
        <p:nvSpPr>
          <p:cNvPr id="6" name="内容占位符 4">
            <a:extLst>
              <a:ext uri="{FF2B5EF4-FFF2-40B4-BE49-F238E27FC236}">
                <a16:creationId xmlns:a16="http://schemas.microsoft.com/office/drawing/2014/main" id="{0AEEFFC1-7317-4949-9A6D-ECD27CE82F17}"/>
              </a:ext>
            </a:extLst>
          </p:cNvPr>
          <p:cNvSpPr>
            <a:spLocks noGrp="1"/>
          </p:cNvSpPr>
          <p:nvPr>
            <p:ph sz="quarter" idx="11" hasCustomPrompt="1"/>
          </p:nvPr>
        </p:nvSpPr>
        <p:spPr>
          <a:xfrm>
            <a:off x="6600056" y="4365110"/>
            <a:ext cx="4366525" cy="584775"/>
          </a:xfrm>
          <a:prstGeom prst="rect">
            <a:avLst/>
          </a:prstGeom>
          <a:noFill/>
        </p:spPr>
        <p:txBody>
          <a:bodyPr wrap="square" rtlCol="0">
            <a:spAutoFit/>
          </a:bodyPr>
          <a:lstStyle>
            <a:lvl1pPr marL="0" indent="0" algn="r">
              <a:buNone/>
              <a:defRPr lang="zh-CN" altLang="en-US" sz="3200" dirty="0">
                <a:solidFill>
                  <a:schemeClr val="tx1"/>
                </a:solidFill>
                <a:effectLst/>
                <a:latin typeface="黑体" panose="02010609060101010101" pitchFamily="49" charset="-122"/>
                <a:ea typeface="黑体" panose="02010609060101010101" pitchFamily="49" charset="-122"/>
              </a:defRPr>
            </a:lvl1pPr>
          </a:lstStyle>
          <a:p>
            <a:pPr marL="0" lvl="0" algn="r"/>
            <a:r>
              <a:rPr lang="zh-CN" altLang="en-US" dirty="0"/>
              <a:t>姓名</a:t>
            </a:r>
            <a:endParaRPr lang="en-US" altLang="zh-CN" dirty="0"/>
          </a:p>
        </p:txBody>
      </p:sp>
      <p:sp>
        <p:nvSpPr>
          <p:cNvPr id="7" name="内容占位符 9">
            <a:extLst>
              <a:ext uri="{FF2B5EF4-FFF2-40B4-BE49-F238E27FC236}">
                <a16:creationId xmlns:a16="http://schemas.microsoft.com/office/drawing/2014/main" id="{4F00AD56-3B94-47D2-81CF-5C4DE86218CE}"/>
              </a:ext>
            </a:extLst>
          </p:cNvPr>
          <p:cNvSpPr>
            <a:spLocks noGrp="1"/>
          </p:cNvSpPr>
          <p:nvPr>
            <p:ph sz="quarter" idx="12" hasCustomPrompt="1"/>
          </p:nvPr>
        </p:nvSpPr>
        <p:spPr>
          <a:xfrm>
            <a:off x="8181048" y="5150416"/>
            <a:ext cx="2785533" cy="388560"/>
          </a:xfrm>
          <a:prstGeom prst="rect">
            <a:avLst/>
          </a:prstGeom>
        </p:spPr>
        <p:txBody>
          <a:bodyPr/>
          <a:lstStyle>
            <a:lvl1pPr marL="0" indent="0" algn="r" defTabSz="914354" rtl="0" eaLnBrk="1" latinLnBrk="0" hangingPunct="1">
              <a:buNone/>
              <a:defRPr lang="zh-CN" altLang="en-US" sz="2800" kern="1200" dirty="0">
                <a:solidFill>
                  <a:schemeClr val="tx1"/>
                </a:solidFill>
                <a:effectLst/>
                <a:latin typeface="Arial" panose="020B0604020202020204" pitchFamily="34" charset="0"/>
                <a:ea typeface="黑体" pitchFamily="49" charset="-122"/>
                <a:cs typeface="Arial" panose="020B0604020202020204" pitchFamily="34" charset="0"/>
              </a:defRPr>
            </a:lvl1pPr>
          </a:lstStyle>
          <a:p>
            <a:pPr lvl="0"/>
            <a:r>
              <a:rPr lang="en-US" altLang="zh-CN" dirty="0"/>
              <a:t>Date</a:t>
            </a:r>
            <a:endParaRPr lang="zh-CN" altLang="en-US" dirty="0"/>
          </a:p>
        </p:txBody>
      </p:sp>
    </p:spTree>
    <p:extLst>
      <p:ext uri="{BB962C8B-B14F-4D97-AF65-F5344CB8AC3E}">
        <p14:creationId xmlns:p14="http://schemas.microsoft.com/office/powerpoint/2010/main" val="324342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41DD182-0D54-49D8-BF24-ADA7BC74430E}"/>
              </a:ext>
            </a:extLst>
          </p:cNvPr>
          <p:cNvSpPr>
            <a:spLocks noGrp="1"/>
          </p:cNvSpPr>
          <p:nvPr>
            <p:ph type="sldNum" sz="quarter" idx="14"/>
          </p:nvPr>
        </p:nvSpPr>
        <p:spPr/>
        <p:txBody>
          <a:bodyPr/>
          <a:lstStyle/>
          <a:p>
            <a:fld id="{EE00F0DF-33EF-44AA-A705-087FFAD5005A}" type="slidenum">
              <a:rPr lang="zh-CN" altLang="en-US" smtClean="0"/>
              <a:t>‹#›</a:t>
            </a:fld>
            <a:endParaRPr lang="zh-CN" altLang="en-US"/>
          </a:p>
        </p:txBody>
      </p:sp>
      <p:sp>
        <p:nvSpPr>
          <p:cNvPr id="5" name="标题 1">
            <a:extLst>
              <a:ext uri="{FF2B5EF4-FFF2-40B4-BE49-F238E27FC236}">
                <a16:creationId xmlns:a16="http://schemas.microsoft.com/office/drawing/2014/main" id="{98E85859-7579-452C-9234-C60BEA68DD66}"/>
              </a:ext>
            </a:extLst>
          </p:cNvPr>
          <p:cNvSpPr>
            <a:spLocks noGrp="1"/>
          </p:cNvSpPr>
          <p:nvPr>
            <p:ph type="ctrTitle"/>
          </p:nvPr>
        </p:nvSpPr>
        <p:spPr>
          <a:xfrm>
            <a:off x="254531" y="944730"/>
            <a:ext cx="11665296" cy="504055"/>
          </a:xfrm>
          <a:prstGeom prst="rect">
            <a:avLst/>
          </a:prstGeom>
        </p:spPr>
        <p:txBody>
          <a:bodyPr anchor="b"/>
          <a:lstStyle>
            <a:lvl1pPr algn="l">
              <a:defRPr sz="3200">
                <a:latin typeface="+mj-ea"/>
                <a:ea typeface="+mj-ea"/>
              </a:defRPr>
            </a:lvl1pPr>
          </a:lstStyle>
          <a:p>
            <a:r>
              <a:rPr lang="zh-CN" altLang="en-US" dirty="0"/>
              <a:t>单击此处编辑母版标题样式</a:t>
            </a:r>
          </a:p>
        </p:txBody>
      </p:sp>
      <p:sp>
        <p:nvSpPr>
          <p:cNvPr id="7" name="内容占位符 13">
            <a:extLst>
              <a:ext uri="{FF2B5EF4-FFF2-40B4-BE49-F238E27FC236}">
                <a16:creationId xmlns:a16="http://schemas.microsoft.com/office/drawing/2014/main" id="{00F57893-6C0D-4EC4-8372-CCBE091C5568}"/>
              </a:ext>
            </a:extLst>
          </p:cNvPr>
          <p:cNvSpPr>
            <a:spLocks noGrp="1"/>
          </p:cNvSpPr>
          <p:nvPr>
            <p:ph sz="quarter" idx="13"/>
          </p:nvPr>
        </p:nvSpPr>
        <p:spPr>
          <a:xfrm>
            <a:off x="263352" y="1556792"/>
            <a:ext cx="11665296" cy="511256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Tree>
    <p:extLst>
      <p:ext uri="{BB962C8B-B14F-4D97-AF65-F5344CB8AC3E}">
        <p14:creationId xmlns:p14="http://schemas.microsoft.com/office/powerpoint/2010/main" val="1315688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_两栏">
    <p:spTree>
      <p:nvGrpSpPr>
        <p:cNvPr id="1" name=""/>
        <p:cNvGrpSpPr/>
        <p:nvPr/>
      </p:nvGrpSpPr>
      <p:grpSpPr>
        <a:xfrm>
          <a:off x="0" y="0"/>
          <a:ext cx="0" cy="0"/>
          <a:chOff x="0" y="0"/>
          <a:chExt cx="0" cy="0"/>
        </a:xfrm>
      </p:grpSpPr>
      <p:sp>
        <p:nvSpPr>
          <p:cNvPr id="16" name="标题 1">
            <a:extLst>
              <a:ext uri="{FF2B5EF4-FFF2-40B4-BE49-F238E27FC236}">
                <a16:creationId xmlns:a16="http://schemas.microsoft.com/office/drawing/2014/main" id="{B13D5353-B739-4B67-BA12-B948E67318C0}"/>
              </a:ext>
            </a:extLst>
          </p:cNvPr>
          <p:cNvSpPr>
            <a:spLocks noGrp="1"/>
          </p:cNvSpPr>
          <p:nvPr>
            <p:ph type="ctrTitle"/>
          </p:nvPr>
        </p:nvSpPr>
        <p:spPr>
          <a:xfrm>
            <a:off x="254533" y="968766"/>
            <a:ext cx="5694921" cy="504055"/>
          </a:xfrm>
          <a:prstGeom prst="rect">
            <a:avLst/>
          </a:prstGeom>
        </p:spPr>
        <p:txBody>
          <a:bodyPr anchor="b"/>
          <a:lstStyle>
            <a:lvl1pPr algn="l">
              <a:defRPr sz="3200"/>
            </a:lvl1pPr>
          </a:lstStyle>
          <a:p>
            <a:r>
              <a:rPr lang="zh-CN" altLang="en-US" dirty="0"/>
              <a:t>单击此处编辑母版标题样式</a:t>
            </a:r>
          </a:p>
        </p:txBody>
      </p:sp>
      <p:sp>
        <p:nvSpPr>
          <p:cNvPr id="17" name="文本占位符 9">
            <a:extLst>
              <a:ext uri="{FF2B5EF4-FFF2-40B4-BE49-F238E27FC236}">
                <a16:creationId xmlns:a16="http://schemas.microsoft.com/office/drawing/2014/main" id="{20294C16-ED8C-42C2-9DFD-C2962424B5CD}"/>
              </a:ext>
            </a:extLst>
          </p:cNvPr>
          <p:cNvSpPr>
            <a:spLocks noGrp="1"/>
          </p:cNvSpPr>
          <p:nvPr>
            <p:ph type="body" sz="quarter" idx="11" hasCustomPrompt="1"/>
          </p:nvPr>
        </p:nvSpPr>
        <p:spPr>
          <a:xfrm>
            <a:off x="6239777" y="968766"/>
            <a:ext cx="5694923" cy="504055"/>
          </a:xfrm>
          <a:prstGeom prst="rect">
            <a:avLst/>
          </a:prstGeom>
        </p:spPr>
        <p:txBody>
          <a:bodyPr/>
          <a:lstStyle>
            <a:lvl1pPr marL="0" indent="0" algn="l">
              <a:buNone/>
              <a:defRPr sz="3200">
                <a:latin typeface="+mj-ea"/>
                <a:ea typeface="+mj-ea"/>
              </a:defRPr>
            </a:lvl1pPr>
          </a:lstStyle>
          <a:p>
            <a:pPr lvl="0"/>
            <a:r>
              <a:rPr lang="zh-CN" altLang="en-US" dirty="0"/>
              <a:t>单击此处编辑母版标题样式</a:t>
            </a:r>
          </a:p>
        </p:txBody>
      </p:sp>
      <p:sp>
        <p:nvSpPr>
          <p:cNvPr id="18" name="内容占位符 13">
            <a:extLst>
              <a:ext uri="{FF2B5EF4-FFF2-40B4-BE49-F238E27FC236}">
                <a16:creationId xmlns:a16="http://schemas.microsoft.com/office/drawing/2014/main" id="{F4FCC12E-CBD0-4847-838E-DE4DB8878D57}"/>
              </a:ext>
            </a:extLst>
          </p:cNvPr>
          <p:cNvSpPr>
            <a:spLocks noGrp="1"/>
          </p:cNvSpPr>
          <p:nvPr>
            <p:ph sz="quarter" idx="13"/>
          </p:nvPr>
        </p:nvSpPr>
        <p:spPr>
          <a:xfrm>
            <a:off x="263355" y="1616832"/>
            <a:ext cx="5685860" cy="5090010"/>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9" name="内容占位符 13">
            <a:extLst>
              <a:ext uri="{FF2B5EF4-FFF2-40B4-BE49-F238E27FC236}">
                <a16:creationId xmlns:a16="http://schemas.microsoft.com/office/drawing/2014/main" id="{89BCE78F-058D-4D49-8C65-F0584061A3D1}"/>
              </a:ext>
            </a:extLst>
          </p:cNvPr>
          <p:cNvSpPr>
            <a:spLocks noGrp="1"/>
          </p:cNvSpPr>
          <p:nvPr>
            <p:ph sz="quarter" idx="14"/>
          </p:nvPr>
        </p:nvSpPr>
        <p:spPr>
          <a:xfrm>
            <a:off x="6240016" y="1616832"/>
            <a:ext cx="5685861" cy="5090010"/>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3" name="灯片编号占位符 2">
            <a:extLst>
              <a:ext uri="{FF2B5EF4-FFF2-40B4-BE49-F238E27FC236}">
                <a16:creationId xmlns:a16="http://schemas.microsoft.com/office/drawing/2014/main" id="{107E57CB-9326-4FB3-BB20-5D554813BF33}"/>
              </a:ext>
            </a:extLst>
          </p:cNvPr>
          <p:cNvSpPr>
            <a:spLocks noGrp="1"/>
          </p:cNvSpPr>
          <p:nvPr>
            <p:ph type="sldNum" sz="quarter" idx="15"/>
          </p:nvPr>
        </p:nvSpPr>
        <p:spPr/>
        <p:txBody>
          <a:bodyPr/>
          <a:lstStyle/>
          <a:p>
            <a:fld id="{EE00F0DF-33EF-44AA-A705-087FFAD5005A}" type="slidenum">
              <a:rPr lang="zh-CN" altLang="en-US" smtClean="0"/>
              <a:t>‹#›</a:t>
            </a:fld>
            <a:endParaRPr lang="zh-CN" altLang="en-US"/>
          </a:p>
        </p:txBody>
      </p:sp>
    </p:spTree>
    <p:extLst>
      <p:ext uri="{BB962C8B-B14F-4D97-AF65-F5344CB8AC3E}">
        <p14:creationId xmlns:p14="http://schemas.microsoft.com/office/powerpoint/2010/main" val="352161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A4DAB805-85BC-4332-8509-06F366B3A1F3}"/>
              </a:ext>
            </a:extLst>
          </p:cNvPr>
          <p:cNvSpPr>
            <a:spLocks noGrp="1"/>
          </p:cNvSpPr>
          <p:nvPr>
            <p:ph type="ctrTitle"/>
          </p:nvPr>
        </p:nvSpPr>
        <p:spPr>
          <a:xfrm>
            <a:off x="254531" y="944730"/>
            <a:ext cx="11665296" cy="504055"/>
          </a:xfrm>
          <a:prstGeom prst="rect">
            <a:avLst/>
          </a:prstGeom>
        </p:spPr>
        <p:txBody>
          <a:bodyPr anchor="b"/>
          <a:lstStyle>
            <a:lvl1pPr algn="l">
              <a:defRPr sz="3200">
                <a:latin typeface="+mj-ea"/>
                <a:ea typeface="+mj-ea"/>
              </a:defRPr>
            </a:lvl1pPr>
          </a:lstStyle>
          <a:p>
            <a:r>
              <a:rPr lang="zh-CN" altLang="en-US" dirty="0"/>
              <a:t>单击此处编辑母版标题样式</a:t>
            </a:r>
          </a:p>
        </p:txBody>
      </p:sp>
      <p:sp>
        <p:nvSpPr>
          <p:cNvPr id="10" name="内容占位符 13">
            <a:extLst>
              <a:ext uri="{FF2B5EF4-FFF2-40B4-BE49-F238E27FC236}">
                <a16:creationId xmlns:a16="http://schemas.microsoft.com/office/drawing/2014/main" id="{F8E1C157-BAD7-4F44-AD48-54B85671CE4E}"/>
              </a:ext>
            </a:extLst>
          </p:cNvPr>
          <p:cNvSpPr>
            <a:spLocks noGrp="1"/>
          </p:cNvSpPr>
          <p:nvPr>
            <p:ph sz="quarter" idx="13"/>
          </p:nvPr>
        </p:nvSpPr>
        <p:spPr>
          <a:xfrm>
            <a:off x="263352" y="1556792"/>
            <a:ext cx="11665296" cy="511256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2" name="灯片编号占位符 1">
            <a:extLst>
              <a:ext uri="{FF2B5EF4-FFF2-40B4-BE49-F238E27FC236}">
                <a16:creationId xmlns:a16="http://schemas.microsoft.com/office/drawing/2014/main" id="{C2058485-285D-4510-9D78-22CA0B0F0CA7}"/>
              </a:ext>
            </a:extLst>
          </p:cNvPr>
          <p:cNvSpPr>
            <a:spLocks noGrp="1"/>
          </p:cNvSpPr>
          <p:nvPr>
            <p:ph type="sldNum" sz="quarter" idx="14"/>
          </p:nvPr>
        </p:nvSpPr>
        <p:spPr/>
        <p:txBody>
          <a:bodyPr/>
          <a:lstStyle/>
          <a:p>
            <a:fld id="{EE00F0DF-33EF-44AA-A705-087FFAD5005A}" type="slidenum">
              <a:rPr lang="zh-CN" altLang="en-US" smtClean="0"/>
              <a:t>‹#›</a:t>
            </a:fld>
            <a:endParaRPr lang="zh-CN" altLang="en-US"/>
          </a:p>
        </p:txBody>
      </p:sp>
    </p:spTree>
    <p:extLst>
      <p:ext uri="{BB962C8B-B14F-4D97-AF65-F5344CB8AC3E}">
        <p14:creationId xmlns:p14="http://schemas.microsoft.com/office/powerpoint/2010/main" val="2135947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_两栏">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775B87C2-B68B-4DE0-B656-5F37DAAC8AF9}"/>
              </a:ext>
            </a:extLst>
          </p:cNvPr>
          <p:cNvSpPr>
            <a:spLocks noGrp="1"/>
          </p:cNvSpPr>
          <p:nvPr>
            <p:ph type="ctrTitle"/>
          </p:nvPr>
        </p:nvSpPr>
        <p:spPr>
          <a:xfrm>
            <a:off x="254533" y="925404"/>
            <a:ext cx="5694921" cy="504055"/>
          </a:xfrm>
          <a:prstGeom prst="rect">
            <a:avLst/>
          </a:prstGeom>
        </p:spPr>
        <p:txBody>
          <a:bodyPr anchor="b"/>
          <a:lstStyle>
            <a:lvl1pPr algn="l">
              <a:defRPr sz="3200">
                <a:latin typeface="黑体" panose="02010609060101010101" pitchFamily="49" charset="-122"/>
                <a:ea typeface="黑体" panose="02010609060101010101" pitchFamily="49" charset="-122"/>
              </a:defRPr>
            </a:lvl1pPr>
          </a:lstStyle>
          <a:p>
            <a:r>
              <a:rPr lang="zh-CN" altLang="en-US" dirty="0"/>
              <a:t>单击此处编辑母版标题样式</a:t>
            </a:r>
          </a:p>
        </p:txBody>
      </p:sp>
      <p:sp>
        <p:nvSpPr>
          <p:cNvPr id="8" name="文本占位符 9">
            <a:extLst>
              <a:ext uri="{FF2B5EF4-FFF2-40B4-BE49-F238E27FC236}">
                <a16:creationId xmlns:a16="http://schemas.microsoft.com/office/drawing/2014/main" id="{A3D90940-74D0-40D0-9407-C67B7827FE40}"/>
              </a:ext>
            </a:extLst>
          </p:cNvPr>
          <p:cNvSpPr>
            <a:spLocks noGrp="1"/>
          </p:cNvSpPr>
          <p:nvPr>
            <p:ph type="body" sz="quarter" idx="11" hasCustomPrompt="1"/>
          </p:nvPr>
        </p:nvSpPr>
        <p:spPr>
          <a:xfrm>
            <a:off x="6239777" y="925404"/>
            <a:ext cx="5694923" cy="504055"/>
          </a:xfrm>
          <a:prstGeom prst="rect">
            <a:avLst/>
          </a:prstGeom>
        </p:spPr>
        <p:txBody>
          <a:bodyPr/>
          <a:lstStyle>
            <a:lvl1pPr marL="0" indent="0" algn="l">
              <a:buNone/>
              <a:defRPr lang="zh-CN" altLang="en-US" sz="3200" kern="1200" dirty="0" smtClean="0">
                <a:solidFill>
                  <a:schemeClr val="tx1"/>
                </a:solidFill>
                <a:latin typeface="+mn-ea"/>
                <a:ea typeface="+mn-ea"/>
                <a:cs typeface="+mj-cs"/>
              </a:defRPr>
            </a:lvl1pPr>
          </a:lstStyle>
          <a:p>
            <a:pPr lvl="0"/>
            <a:r>
              <a:rPr lang="zh-CN" altLang="en-US" dirty="0"/>
              <a:t>单击此处编辑母版标题样式</a:t>
            </a:r>
          </a:p>
        </p:txBody>
      </p:sp>
      <p:sp>
        <p:nvSpPr>
          <p:cNvPr id="9" name="内容占位符 13">
            <a:extLst>
              <a:ext uri="{FF2B5EF4-FFF2-40B4-BE49-F238E27FC236}">
                <a16:creationId xmlns:a16="http://schemas.microsoft.com/office/drawing/2014/main" id="{DEB62D95-F8BE-480C-8ACC-F3F05685955B}"/>
              </a:ext>
            </a:extLst>
          </p:cNvPr>
          <p:cNvSpPr>
            <a:spLocks noGrp="1"/>
          </p:cNvSpPr>
          <p:nvPr>
            <p:ph sz="quarter" idx="13"/>
          </p:nvPr>
        </p:nvSpPr>
        <p:spPr>
          <a:xfrm>
            <a:off x="263355" y="1573470"/>
            <a:ext cx="5685860" cy="5133372"/>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10" name="内容占位符 13">
            <a:extLst>
              <a:ext uri="{FF2B5EF4-FFF2-40B4-BE49-F238E27FC236}">
                <a16:creationId xmlns:a16="http://schemas.microsoft.com/office/drawing/2014/main" id="{6C66B0AB-E17F-47C0-9038-BE506D6ED742}"/>
              </a:ext>
            </a:extLst>
          </p:cNvPr>
          <p:cNvSpPr>
            <a:spLocks noGrp="1"/>
          </p:cNvSpPr>
          <p:nvPr>
            <p:ph sz="quarter" idx="14"/>
          </p:nvPr>
        </p:nvSpPr>
        <p:spPr>
          <a:xfrm>
            <a:off x="6240016" y="1573470"/>
            <a:ext cx="5685861" cy="513337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 name="灯片编号占位符 1">
            <a:extLst>
              <a:ext uri="{FF2B5EF4-FFF2-40B4-BE49-F238E27FC236}">
                <a16:creationId xmlns:a16="http://schemas.microsoft.com/office/drawing/2014/main" id="{2DBF7575-A68D-40EE-97E0-E6B463EAD985}"/>
              </a:ext>
            </a:extLst>
          </p:cNvPr>
          <p:cNvSpPr>
            <a:spLocks noGrp="1"/>
          </p:cNvSpPr>
          <p:nvPr>
            <p:ph type="sldNum" sz="quarter" idx="15"/>
          </p:nvPr>
        </p:nvSpPr>
        <p:spPr/>
        <p:txBody>
          <a:bodyPr/>
          <a:lstStyle/>
          <a:p>
            <a:fld id="{EE00F0DF-33EF-44AA-A705-087FFAD5005A}" type="slidenum">
              <a:rPr lang="zh-CN" altLang="en-US" smtClean="0"/>
              <a:t>‹#›</a:t>
            </a:fld>
            <a:endParaRPr lang="zh-CN" altLang="en-US"/>
          </a:p>
        </p:txBody>
      </p:sp>
    </p:spTree>
    <p:extLst>
      <p:ext uri="{BB962C8B-B14F-4D97-AF65-F5344CB8AC3E}">
        <p14:creationId xmlns:p14="http://schemas.microsoft.com/office/powerpoint/2010/main" val="25815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AA41D7AC-52EB-466F-83D5-5D3E51925819}"/>
              </a:ext>
            </a:extLst>
          </p:cNvPr>
          <p:cNvSpPr>
            <a:spLocks noGrp="1"/>
          </p:cNvSpPr>
          <p:nvPr>
            <p:ph sz="quarter" idx="10"/>
          </p:nvPr>
        </p:nvSpPr>
        <p:spPr>
          <a:xfrm>
            <a:off x="335365" y="2204864"/>
            <a:ext cx="9120153" cy="864096"/>
          </a:xfrm>
          <a:prstGeom prst="rect">
            <a:avLst/>
          </a:prstGeom>
        </p:spPr>
        <p:txBody>
          <a:bodyPr/>
          <a:lstStyle>
            <a:lvl1pPr marL="0" indent="0">
              <a:buNone/>
              <a:defRPr lang="zh-CN" altLang="en-US" sz="4800" kern="1200" dirty="0">
                <a:solidFill>
                  <a:schemeClr val="tx1"/>
                </a:solidFill>
                <a:effectLst/>
                <a:latin typeface="黑体" panose="02010609060101010101" pitchFamily="49" charset="-122"/>
                <a:ea typeface="黑体" panose="02010609060101010101" pitchFamily="49" charset="-122"/>
                <a:cs typeface="Times New Roman" pitchFamily="18" charset="0"/>
              </a:defRPr>
            </a:lvl1pPr>
          </a:lstStyle>
          <a:p>
            <a:pPr lvl="0"/>
            <a:r>
              <a:rPr lang="zh-CN" altLang="en-US" dirty="0"/>
              <a:t>单击此处编辑母版文本样式</a:t>
            </a:r>
          </a:p>
        </p:txBody>
      </p:sp>
      <p:sp>
        <p:nvSpPr>
          <p:cNvPr id="6" name="内容占位符 4">
            <a:extLst>
              <a:ext uri="{FF2B5EF4-FFF2-40B4-BE49-F238E27FC236}">
                <a16:creationId xmlns:a16="http://schemas.microsoft.com/office/drawing/2014/main" id="{0AEEFFC1-7317-4949-9A6D-ECD27CE82F17}"/>
              </a:ext>
            </a:extLst>
          </p:cNvPr>
          <p:cNvSpPr>
            <a:spLocks noGrp="1"/>
          </p:cNvSpPr>
          <p:nvPr>
            <p:ph sz="quarter" idx="11" hasCustomPrompt="1"/>
          </p:nvPr>
        </p:nvSpPr>
        <p:spPr>
          <a:xfrm>
            <a:off x="6600056" y="4365110"/>
            <a:ext cx="4366525" cy="584775"/>
          </a:xfrm>
          <a:prstGeom prst="rect">
            <a:avLst/>
          </a:prstGeom>
          <a:noFill/>
        </p:spPr>
        <p:txBody>
          <a:bodyPr wrap="square" rtlCol="0">
            <a:spAutoFit/>
          </a:bodyPr>
          <a:lstStyle>
            <a:lvl1pPr marL="0" indent="0" algn="r">
              <a:buNone/>
              <a:defRPr lang="zh-CN" altLang="en-US" sz="3200" dirty="0">
                <a:solidFill>
                  <a:schemeClr val="tx1"/>
                </a:solidFill>
                <a:effectLst/>
                <a:latin typeface="黑体" panose="02010609060101010101" pitchFamily="49" charset="-122"/>
                <a:ea typeface="黑体" panose="02010609060101010101" pitchFamily="49" charset="-122"/>
              </a:defRPr>
            </a:lvl1pPr>
          </a:lstStyle>
          <a:p>
            <a:pPr marL="0" lvl="0" algn="r"/>
            <a:r>
              <a:rPr lang="zh-CN" altLang="en-US" dirty="0"/>
              <a:t>姓名</a:t>
            </a:r>
            <a:endParaRPr lang="en-US" altLang="zh-CN" dirty="0"/>
          </a:p>
        </p:txBody>
      </p:sp>
      <p:sp>
        <p:nvSpPr>
          <p:cNvPr id="7" name="内容占位符 9">
            <a:extLst>
              <a:ext uri="{FF2B5EF4-FFF2-40B4-BE49-F238E27FC236}">
                <a16:creationId xmlns:a16="http://schemas.microsoft.com/office/drawing/2014/main" id="{4F00AD56-3B94-47D2-81CF-5C4DE86218CE}"/>
              </a:ext>
            </a:extLst>
          </p:cNvPr>
          <p:cNvSpPr>
            <a:spLocks noGrp="1"/>
          </p:cNvSpPr>
          <p:nvPr>
            <p:ph sz="quarter" idx="12" hasCustomPrompt="1"/>
          </p:nvPr>
        </p:nvSpPr>
        <p:spPr>
          <a:xfrm>
            <a:off x="8181048" y="5150416"/>
            <a:ext cx="2785533" cy="388560"/>
          </a:xfrm>
          <a:prstGeom prst="rect">
            <a:avLst/>
          </a:prstGeom>
        </p:spPr>
        <p:txBody>
          <a:bodyPr/>
          <a:lstStyle>
            <a:lvl1pPr marL="0" indent="0" algn="r" defTabSz="914354" rtl="0" eaLnBrk="1" latinLnBrk="0" hangingPunct="1">
              <a:buNone/>
              <a:defRPr lang="zh-CN" altLang="en-US" sz="2800" kern="1200" dirty="0">
                <a:solidFill>
                  <a:schemeClr val="tx1"/>
                </a:solidFill>
                <a:effectLst/>
                <a:latin typeface="Arial" panose="020B0604020202020204" pitchFamily="34" charset="0"/>
                <a:ea typeface="黑体" pitchFamily="49" charset="-122"/>
                <a:cs typeface="Arial" panose="020B0604020202020204" pitchFamily="34" charset="0"/>
              </a:defRPr>
            </a:lvl1pPr>
          </a:lstStyle>
          <a:p>
            <a:pPr lvl="0"/>
            <a:r>
              <a:rPr lang="en-US" altLang="zh-CN" dirty="0"/>
              <a:t>Date</a:t>
            </a:r>
            <a:endParaRPr lang="zh-CN" altLang="en-US" dirty="0"/>
          </a:p>
        </p:txBody>
      </p:sp>
    </p:spTree>
    <p:extLst>
      <p:ext uri="{BB962C8B-B14F-4D97-AF65-F5344CB8AC3E}">
        <p14:creationId xmlns:p14="http://schemas.microsoft.com/office/powerpoint/2010/main" val="28068534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8.jpe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8.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1035780B-25A7-4A10-8C02-16916BB2A8CF}"/>
              </a:ext>
            </a:extLst>
          </p:cNvPr>
          <p:cNvGrpSpPr/>
          <p:nvPr userDrawn="1"/>
        </p:nvGrpSpPr>
        <p:grpSpPr>
          <a:xfrm>
            <a:off x="0" y="1350753"/>
            <a:ext cx="12072664" cy="159133"/>
            <a:chOff x="232" y="1628800"/>
            <a:chExt cx="12072664" cy="159133"/>
          </a:xfrm>
        </p:grpSpPr>
        <p:sp>
          <p:nvSpPr>
            <p:cNvPr id="18" name="矩形 17">
              <a:extLst>
                <a:ext uri="{FF2B5EF4-FFF2-40B4-BE49-F238E27FC236}">
                  <a16:creationId xmlns:a16="http://schemas.microsoft.com/office/drawing/2014/main" id="{B7818050-B75E-4EDF-8144-16DD64C82B7F}"/>
                </a:ext>
              </a:extLst>
            </p:cNvPr>
            <p:cNvSpPr/>
            <p:nvPr userDrawn="1"/>
          </p:nvSpPr>
          <p:spPr>
            <a:xfrm>
              <a:off x="232" y="1628800"/>
              <a:ext cx="12072664" cy="63654"/>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6" name="矩形 25">
              <a:extLst>
                <a:ext uri="{FF2B5EF4-FFF2-40B4-BE49-F238E27FC236}">
                  <a16:creationId xmlns:a16="http://schemas.microsoft.com/office/drawing/2014/main" id="{F82550BF-EE04-4322-A323-4DC1C7C7CA65}"/>
                </a:ext>
              </a:extLst>
            </p:cNvPr>
            <p:cNvSpPr/>
            <p:nvPr userDrawn="1"/>
          </p:nvSpPr>
          <p:spPr>
            <a:xfrm flipV="1">
              <a:off x="232" y="1736827"/>
              <a:ext cx="12072664" cy="51106"/>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27" name="矩形 26">
            <a:extLst>
              <a:ext uri="{FF2B5EF4-FFF2-40B4-BE49-F238E27FC236}">
                <a16:creationId xmlns:a16="http://schemas.microsoft.com/office/drawing/2014/main" id="{22228349-4196-4BAB-BA8C-E0A2C9889EC9}"/>
              </a:ext>
            </a:extLst>
          </p:cNvPr>
          <p:cNvSpPr/>
          <p:nvPr userDrawn="1"/>
        </p:nvSpPr>
        <p:spPr>
          <a:xfrm>
            <a:off x="0" y="3861048"/>
            <a:ext cx="12072664" cy="63654"/>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8" name="矩形 27">
            <a:extLst>
              <a:ext uri="{FF2B5EF4-FFF2-40B4-BE49-F238E27FC236}">
                <a16:creationId xmlns:a16="http://schemas.microsoft.com/office/drawing/2014/main" id="{3B651E7D-72CA-4D76-B64D-9CE8C353342F}"/>
              </a:ext>
            </a:extLst>
          </p:cNvPr>
          <p:cNvSpPr/>
          <p:nvPr userDrawn="1"/>
        </p:nvSpPr>
        <p:spPr>
          <a:xfrm flipV="1">
            <a:off x="0" y="3969075"/>
            <a:ext cx="12072664" cy="51106"/>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9" name="组合 28">
            <a:extLst>
              <a:ext uri="{FF2B5EF4-FFF2-40B4-BE49-F238E27FC236}">
                <a16:creationId xmlns:a16="http://schemas.microsoft.com/office/drawing/2014/main" id="{BC2ECF14-B088-47E6-87FD-C3D0CF58A3DD}"/>
              </a:ext>
            </a:extLst>
          </p:cNvPr>
          <p:cNvGrpSpPr/>
          <p:nvPr userDrawn="1"/>
        </p:nvGrpSpPr>
        <p:grpSpPr>
          <a:xfrm>
            <a:off x="119336" y="165896"/>
            <a:ext cx="7651707" cy="1081652"/>
            <a:chOff x="94595" y="0"/>
            <a:chExt cx="6001405" cy="848364"/>
          </a:xfrm>
        </p:grpSpPr>
        <p:pic>
          <p:nvPicPr>
            <p:cNvPr id="30" name="图片 29">
              <a:extLst>
                <a:ext uri="{FF2B5EF4-FFF2-40B4-BE49-F238E27FC236}">
                  <a16:creationId xmlns:a16="http://schemas.microsoft.com/office/drawing/2014/main" id="{1FE187CB-E10F-4D4B-8F17-F8A6219529E4}"/>
                </a:ext>
              </a:extLst>
            </p:cNvPr>
            <p:cNvPicPr>
              <a:picLocks noChangeAspect="1"/>
            </p:cNvPicPr>
            <p:nvPr/>
          </p:nvPicPr>
          <p:blipFill rotWithShape="1">
            <a:blip r:embed="rId3">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31" name="图片 30">
              <a:extLst>
                <a:ext uri="{FF2B5EF4-FFF2-40B4-BE49-F238E27FC236}">
                  <a16:creationId xmlns:a16="http://schemas.microsoft.com/office/drawing/2014/main" id="{0D32C77E-CD37-427D-BB27-1EEDC13380DD}"/>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32" name="图片 31">
              <a:extLst>
                <a:ext uri="{FF2B5EF4-FFF2-40B4-BE49-F238E27FC236}">
                  <a16:creationId xmlns:a16="http://schemas.microsoft.com/office/drawing/2014/main" id="{0CF1F251-E649-4869-92A2-8EC5FF18ED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pic>
        <p:nvPicPr>
          <p:cNvPr id="33" name="图片 32">
            <a:extLst>
              <a:ext uri="{FF2B5EF4-FFF2-40B4-BE49-F238E27FC236}">
                <a16:creationId xmlns:a16="http://schemas.microsoft.com/office/drawing/2014/main" id="{2381F81B-5537-4501-AA6A-94BA292DBEDB}"/>
              </a:ext>
            </a:extLst>
          </p:cNvPr>
          <p:cNvPicPr>
            <a:picLocks noChangeAspect="1"/>
          </p:cNvPicPr>
          <p:nvPr userDrawn="1"/>
        </p:nvPicPr>
        <p:blipFill rotWithShape="1">
          <a:blip r:embed="rId6"/>
          <a:srcRect t="6171" r="202"/>
          <a:stretch/>
        </p:blipFill>
        <p:spPr>
          <a:xfrm>
            <a:off x="0" y="5712354"/>
            <a:ext cx="12192000" cy="1145646"/>
          </a:xfrm>
          <a:prstGeom prst="rect">
            <a:avLst/>
          </a:prstGeom>
        </p:spPr>
      </p:pic>
    </p:spTree>
    <p:extLst>
      <p:ext uri="{BB962C8B-B14F-4D97-AF65-F5344CB8AC3E}">
        <p14:creationId xmlns:p14="http://schemas.microsoft.com/office/powerpoint/2010/main" val="3860626253"/>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灯片编号占位符 1">
            <a:extLst>
              <a:ext uri="{FF2B5EF4-FFF2-40B4-BE49-F238E27FC236}">
                <a16:creationId xmlns:a16="http://schemas.microsoft.com/office/drawing/2014/main" id="{9E0839F4-817E-4B42-9280-327B8538CA56}"/>
              </a:ext>
            </a:extLst>
          </p:cNvPr>
          <p:cNvSpPr>
            <a:spLocks noGrp="1"/>
          </p:cNvSpPr>
          <p:nvPr>
            <p:ph type="sldNum" sz="quarter" idx="4"/>
          </p:nvPr>
        </p:nvSpPr>
        <p:spPr>
          <a:xfrm>
            <a:off x="11640616" y="6341717"/>
            <a:ext cx="40334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0F0DF-33EF-44AA-A705-087FFAD5005A}" type="slidenum">
              <a:rPr lang="zh-CN" altLang="en-US" smtClean="0"/>
              <a:t>‹#›</a:t>
            </a:fld>
            <a:endParaRPr lang="zh-CN" altLang="en-US"/>
          </a:p>
        </p:txBody>
      </p:sp>
      <p:grpSp>
        <p:nvGrpSpPr>
          <p:cNvPr id="14" name="组合 13">
            <a:extLst>
              <a:ext uri="{FF2B5EF4-FFF2-40B4-BE49-F238E27FC236}">
                <a16:creationId xmlns:a16="http://schemas.microsoft.com/office/drawing/2014/main" id="{EBCA8F26-22E9-491C-8217-50AD2508CDE3}"/>
              </a:ext>
            </a:extLst>
          </p:cNvPr>
          <p:cNvGrpSpPr/>
          <p:nvPr userDrawn="1"/>
        </p:nvGrpSpPr>
        <p:grpSpPr>
          <a:xfrm>
            <a:off x="73785" y="6529"/>
            <a:ext cx="5374143" cy="759694"/>
            <a:chOff x="94595" y="0"/>
            <a:chExt cx="6001405" cy="848364"/>
          </a:xfrm>
        </p:grpSpPr>
        <p:pic>
          <p:nvPicPr>
            <p:cNvPr id="15" name="图片 14">
              <a:extLst>
                <a:ext uri="{FF2B5EF4-FFF2-40B4-BE49-F238E27FC236}">
                  <a16:creationId xmlns:a16="http://schemas.microsoft.com/office/drawing/2014/main" id="{FDF2A271-8F3B-4774-948B-3BB5CE0F2826}"/>
                </a:ext>
              </a:extLst>
            </p:cNvPr>
            <p:cNvPicPr>
              <a:picLocks noChangeAspect="1"/>
            </p:cNvPicPr>
            <p:nvPr/>
          </p:nvPicPr>
          <p:blipFill rotWithShape="1">
            <a:blip r:embed="rId5"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16" name="图片 15">
              <a:extLst>
                <a:ext uri="{FF2B5EF4-FFF2-40B4-BE49-F238E27FC236}">
                  <a16:creationId xmlns:a16="http://schemas.microsoft.com/office/drawing/2014/main" id="{2793ED71-8A29-44EB-86B5-851EF1C06DE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20" name="图片 19">
              <a:extLst>
                <a:ext uri="{FF2B5EF4-FFF2-40B4-BE49-F238E27FC236}">
                  <a16:creationId xmlns:a16="http://schemas.microsoft.com/office/drawing/2014/main" id="{A3EEBF27-3509-42A6-B086-DB931D7BAB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grpSp>
        <p:nvGrpSpPr>
          <p:cNvPr id="10" name="组合 9">
            <a:extLst>
              <a:ext uri="{FF2B5EF4-FFF2-40B4-BE49-F238E27FC236}">
                <a16:creationId xmlns:a16="http://schemas.microsoft.com/office/drawing/2014/main" id="{09EFC65F-9946-44FE-B250-FB3FA228B926}"/>
              </a:ext>
            </a:extLst>
          </p:cNvPr>
          <p:cNvGrpSpPr/>
          <p:nvPr userDrawn="1"/>
        </p:nvGrpSpPr>
        <p:grpSpPr>
          <a:xfrm>
            <a:off x="0" y="776085"/>
            <a:ext cx="8040216" cy="90477"/>
            <a:chOff x="29" y="904277"/>
            <a:chExt cx="12072664" cy="141583"/>
          </a:xfrm>
        </p:grpSpPr>
        <p:sp>
          <p:nvSpPr>
            <p:cNvPr id="11" name="矩形 10">
              <a:extLst>
                <a:ext uri="{FF2B5EF4-FFF2-40B4-BE49-F238E27FC236}">
                  <a16:creationId xmlns:a16="http://schemas.microsoft.com/office/drawing/2014/main" id="{FA4D10F6-E3ED-456A-B84E-2691C8ACC534}"/>
                </a:ext>
              </a:extLst>
            </p:cNvPr>
            <p:cNvSpPr/>
            <p:nvPr userDrawn="1"/>
          </p:nvSpPr>
          <p:spPr>
            <a:xfrm>
              <a:off x="29" y="904277"/>
              <a:ext cx="12072664" cy="63654"/>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0AAEE05-E5B7-41D1-A231-6CA72BE52792}"/>
                </a:ext>
              </a:extLst>
            </p:cNvPr>
            <p:cNvSpPr/>
            <p:nvPr userDrawn="1"/>
          </p:nvSpPr>
          <p:spPr>
            <a:xfrm flipV="1">
              <a:off x="29" y="994754"/>
              <a:ext cx="12072664" cy="51106"/>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531185438"/>
      </p:ext>
    </p:extLst>
  </p:cSld>
  <p:clrMap bg1="lt1" tx1="dk1" bg2="lt2" tx2="dk2" accent1="accent1" accent2="accent2" accent3="accent3" accent4="accent4" accent5="accent5" accent6="accent6" hlink="hlink" folHlink="folHlink"/>
  <p:sldLayoutIdLst>
    <p:sldLayoutId id="2147483663" r:id="rId1"/>
    <p:sldLayoutId id="2147483664" r:id="rId2"/>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3A895ACC-568E-4BFD-876C-670562B0BA70}"/>
              </a:ext>
            </a:extLst>
          </p:cNvPr>
          <p:cNvGrpSpPr/>
          <p:nvPr userDrawn="1"/>
        </p:nvGrpSpPr>
        <p:grpSpPr>
          <a:xfrm>
            <a:off x="73785" y="6529"/>
            <a:ext cx="5374143" cy="759694"/>
            <a:chOff x="94595" y="0"/>
            <a:chExt cx="6001405" cy="848364"/>
          </a:xfrm>
        </p:grpSpPr>
        <p:pic>
          <p:nvPicPr>
            <p:cNvPr id="24" name="图片 23">
              <a:extLst>
                <a:ext uri="{FF2B5EF4-FFF2-40B4-BE49-F238E27FC236}">
                  <a16:creationId xmlns:a16="http://schemas.microsoft.com/office/drawing/2014/main" id="{8142A41E-BFD4-4E5C-AE38-5FEDD446F540}"/>
                </a:ext>
              </a:extLst>
            </p:cNvPr>
            <p:cNvPicPr>
              <a:picLocks noChangeAspect="1"/>
            </p:cNvPicPr>
            <p:nvPr/>
          </p:nvPicPr>
          <p:blipFill rotWithShape="1">
            <a:blip r:embed="rId5" cstate="print">
              <a:clrChange>
                <a:clrFrom>
                  <a:srgbClr val="FDFFFE"/>
                </a:clrFrom>
                <a:clrTo>
                  <a:srgbClr val="FDFFFE">
                    <a:alpha val="0"/>
                  </a:srgbClr>
                </a:clrTo>
              </a:clrChange>
              <a:extLst>
                <a:ext uri="{28A0092B-C50C-407E-A947-70E740481C1C}">
                  <a14:useLocalDpi xmlns:a14="http://schemas.microsoft.com/office/drawing/2010/main" val="0"/>
                </a:ext>
              </a:extLst>
            </a:blip>
            <a:srcRect l="1652" t="27855" r="66733" b="30349"/>
            <a:stretch/>
          </p:blipFill>
          <p:spPr>
            <a:xfrm>
              <a:off x="94595" y="47476"/>
              <a:ext cx="759077" cy="753412"/>
            </a:xfrm>
            <a:prstGeom prst="rect">
              <a:avLst/>
            </a:prstGeom>
          </p:spPr>
        </p:pic>
        <p:pic>
          <p:nvPicPr>
            <p:cNvPr id="25" name="图片 24">
              <a:extLst>
                <a:ext uri="{FF2B5EF4-FFF2-40B4-BE49-F238E27FC236}">
                  <a16:creationId xmlns:a16="http://schemas.microsoft.com/office/drawing/2014/main" id="{4CC3309B-36B3-46FD-A014-1E8857A8BE8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3877" t="14469" r="18566" b="63632"/>
            <a:stretch/>
          </p:blipFill>
          <p:spPr>
            <a:xfrm>
              <a:off x="2280745" y="0"/>
              <a:ext cx="3815255" cy="848364"/>
            </a:xfrm>
            <a:prstGeom prst="rect">
              <a:avLst/>
            </a:prstGeom>
          </p:spPr>
        </p:pic>
        <p:pic>
          <p:nvPicPr>
            <p:cNvPr id="26" name="图片 25">
              <a:extLst>
                <a:ext uri="{FF2B5EF4-FFF2-40B4-BE49-F238E27FC236}">
                  <a16:creationId xmlns:a16="http://schemas.microsoft.com/office/drawing/2014/main" id="{B39D2271-7C2F-4454-9258-AC1DC9257F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098" t="27855" r="2323" b="30349"/>
            <a:stretch/>
          </p:blipFill>
          <p:spPr>
            <a:xfrm>
              <a:off x="933205" y="131391"/>
              <a:ext cx="1140574" cy="581211"/>
            </a:xfrm>
            <a:prstGeom prst="rect">
              <a:avLst/>
            </a:prstGeom>
          </p:spPr>
        </p:pic>
      </p:grpSp>
      <p:sp>
        <p:nvSpPr>
          <p:cNvPr id="27" name="灯片编号占位符 1">
            <a:extLst>
              <a:ext uri="{FF2B5EF4-FFF2-40B4-BE49-F238E27FC236}">
                <a16:creationId xmlns:a16="http://schemas.microsoft.com/office/drawing/2014/main" id="{ED72EC35-27DA-41AD-B1E4-53B64706DEB0}"/>
              </a:ext>
            </a:extLst>
          </p:cNvPr>
          <p:cNvSpPr>
            <a:spLocks noGrp="1"/>
          </p:cNvSpPr>
          <p:nvPr>
            <p:ph type="sldNum" sz="quarter" idx="4"/>
          </p:nvPr>
        </p:nvSpPr>
        <p:spPr>
          <a:xfrm>
            <a:off x="11640616" y="6341717"/>
            <a:ext cx="40334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00F0DF-33EF-44AA-A705-087FFAD5005A}" type="slidenum">
              <a:rPr lang="zh-CN" altLang="en-US" smtClean="0"/>
              <a:t>‹#›</a:t>
            </a:fld>
            <a:endParaRPr lang="zh-CN" altLang="en-US"/>
          </a:p>
        </p:txBody>
      </p:sp>
      <p:grpSp>
        <p:nvGrpSpPr>
          <p:cNvPr id="2" name="组合 1">
            <a:extLst>
              <a:ext uri="{FF2B5EF4-FFF2-40B4-BE49-F238E27FC236}">
                <a16:creationId xmlns:a16="http://schemas.microsoft.com/office/drawing/2014/main" id="{D14BB47D-60CF-4815-AB9A-C7A3C224D12F}"/>
              </a:ext>
            </a:extLst>
          </p:cNvPr>
          <p:cNvGrpSpPr/>
          <p:nvPr userDrawn="1"/>
        </p:nvGrpSpPr>
        <p:grpSpPr>
          <a:xfrm>
            <a:off x="0" y="776085"/>
            <a:ext cx="12072664" cy="90477"/>
            <a:chOff x="29" y="904277"/>
            <a:chExt cx="12072664" cy="141583"/>
          </a:xfrm>
        </p:grpSpPr>
        <p:sp>
          <p:nvSpPr>
            <p:cNvPr id="12" name="矩形 11">
              <a:extLst>
                <a:ext uri="{FF2B5EF4-FFF2-40B4-BE49-F238E27FC236}">
                  <a16:creationId xmlns:a16="http://schemas.microsoft.com/office/drawing/2014/main" id="{0E3469ED-E95D-4B75-956A-CBFAD5999696}"/>
                </a:ext>
              </a:extLst>
            </p:cNvPr>
            <p:cNvSpPr/>
            <p:nvPr userDrawn="1"/>
          </p:nvSpPr>
          <p:spPr>
            <a:xfrm>
              <a:off x="29" y="904277"/>
              <a:ext cx="12072664" cy="63654"/>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3" name="矩形 12">
              <a:extLst>
                <a:ext uri="{FF2B5EF4-FFF2-40B4-BE49-F238E27FC236}">
                  <a16:creationId xmlns:a16="http://schemas.microsoft.com/office/drawing/2014/main" id="{6218FF42-A96A-4352-B789-261C5A15C42A}"/>
                </a:ext>
              </a:extLst>
            </p:cNvPr>
            <p:cNvSpPr/>
            <p:nvPr userDrawn="1"/>
          </p:nvSpPr>
          <p:spPr>
            <a:xfrm flipV="1">
              <a:off x="29" y="994754"/>
              <a:ext cx="12072664" cy="51106"/>
            </a:xfrm>
            <a:prstGeom prst="rect">
              <a:avLst/>
            </a:prstGeom>
            <a:gradFill flip="none" rotWithShape="1">
              <a:gsLst>
                <a:gs pos="0">
                  <a:schemeClr val="accent4">
                    <a:lumMod val="0"/>
                    <a:lumOff val="100000"/>
                  </a:schemeClr>
                </a:gs>
                <a:gs pos="84000">
                  <a:srgbClr val="7F468C"/>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32896618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hf hdr="0" ft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5.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F31F027B-58C6-6F9F-AAC9-CB1F8B6DCC9C}"/>
              </a:ext>
            </a:extLst>
          </p:cNvPr>
          <p:cNvSpPr txBox="1"/>
          <p:nvPr/>
        </p:nvSpPr>
        <p:spPr>
          <a:xfrm>
            <a:off x="882869" y="2054772"/>
            <a:ext cx="10426262" cy="1077218"/>
          </a:xfrm>
          <a:prstGeom prst="rect">
            <a:avLst/>
          </a:prstGeom>
          <a:noFill/>
        </p:spPr>
        <p:txBody>
          <a:bodyPr wrap="square" rtlCol="0">
            <a:spAutoFit/>
          </a:bodyPr>
          <a:lstStyle/>
          <a:p>
            <a:r>
              <a:rPr lang="zh-CN" altLang="en-US" sz="3200" dirty="0"/>
              <a:t>文献分享：</a:t>
            </a:r>
            <a:r>
              <a:rPr lang="en-US" altLang="zh-CN" sz="3200" b="1" i="0" dirty="0">
                <a:solidFill>
                  <a:srgbClr val="880A82"/>
                </a:solidFill>
                <a:effectLst/>
                <a:latin typeface="roboto" panose="02000000000000000000" pitchFamily="2" charset="0"/>
              </a:rPr>
              <a:t>Closed-loop optogenetic neuromodulation </a:t>
            </a:r>
            <a:r>
              <a:rPr lang="en-US" altLang="zh-CN" sz="3200" b="1" i="0" dirty="0">
                <a:solidFill>
                  <a:srgbClr val="1A1A1A"/>
                </a:solidFill>
                <a:effectLst/>
                <a:latin typeface="roboto" panose="02000000000000000000" pitchFamily="2" charset="0"/>
              </a:rPr>
              <a:t>enables high-fidelity fatigue-resistant muscle control</a:t>
            </a:r>
          </a:p>
        </p:txBody>
      </p:sp>
      <p:sp>
        <p:nvSpPr>
          <p:cNvPr id="9" name="文本框 8">
            <a:extLst>
              <a:ext uri="{FF2B5EF4-FFF2-40B4-BE49-F238E27FC236}">
                <a16:creationId xmlns:a16="http://schemas.microsoft.com/office/drawing/2014/main" id="{1FB3F2DD-ECA9-6489-D6BE-6BEA42DE3518}"/>
              </a:ext>
            </a:extLst>
          </p:cNvPr>
          <p:cNvSpPr txBox="1"/>
          <p:nvPr/>
        </p:nvSpPr>
        <p:spPr>
          <a:xfrm>
            <a:off x="4663556" y="4340773"/>
            <a:ext cx="2864887" cy="954107"/>
          </a:xfrm>
          <a:prstGeom prst="rect">
            <a:avLst/>
          </a:prstGeom>
          <a:noFill/>
        </p:spPr>
        <p:txBody>
          <a:bodyPr wrap="none" rtlCol="0">
            <a:spAutoFit/>
          </a:bodyPr>
          <a:lstStyle/>
          <a:p>
            <a:pPr algn="ctr"/>
            <a:r>
              <a:rPr lang="zh-CN" altLang="en-US" sz="2800" dirty="0"/>
              <a:t>谢浩轩</a:t>
            </a:r>
            <a:endParaRPr lang="en-US" altLang="zh-CN" sz="2800" dirty="0"/>
          </a:p>
          <a:p>
            <a:pPr algn="ctr"/>
            <a:r>
              <a:rPr lang="en-US" altLang="zh-CN" sz="2800" dirty="0"/>
              <a:t>2024</a:t>
            </a:r>
            <a:r>
              <a:rPr lang="zh-CN" altLang="en-US" sz="2800" dirty="0"/>
              <a:t>年</a:t>
            </a:r>
            <a:r>
              <a:rPr lang="en-US" altLang="zh-CN" sz="2800" dirty="0"/>
              <a:t>12</a:t>
            </a:r>
            <a:r>
              <a:rPr lang="zh-CN" altLang="en-US" sz="2800" dirty="0"/>
              <a:t>月</a:t>
            </a:r>
            <a:r>
              <a:rPr lang="en-US" altLang="zh-CN" sz="2800" dirty="0"/>
              <a:t>30</a:t>
            </a:r>
            <a:r>
              <a:rPr lang="zh-CN" altLang="en-US" sz="2800" dirty="0"/>
              <a:t>日</a:t>
            </a:r>
          </a:p>
        </p:txBody>
      </p:sp>
    </p:spTree>
    <p:extLst>
      <p:ext uri="{BB962C8B-B14F-4D97-AF65-F5344CB8AC3E}">
        <p14:creationId xmlns:p14="http://schemas.microsoft.com/office/powerpoint/2010/main" val="2166757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5AEE-BEE0-0B46-D173-95FD884EAA61}"/>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41E7541F-F703-A0D8-38DC-FBCF88CA836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611B0ECE-E31D-8E04-9EA3-3453E2B2FDCA}"/>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D83DE349-E26E-4012-7BD1-4CB8D0724B56}"/>
              </a:ext>
            </a:extLst>
          </p:cNvPr>
          <p:cNvSpPr/>
          <p:nvPr/>
        </p:nvSpPr>
        <p:spPr>
          <a:xfrm>
            <a:off x="7829299" y="139846"/>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rPr>
              <a:t>内容</a:t>
            </a:r>
            <a:r>
              <a:rPr lang="en-US" altLang="zh-CN" sz="2400" dirty="0">
                <a:solidFill>
                  <a:schemeClr val="bg1"/>
                </a:solidFill>
              </a:rPr>
              <a:t>&amp;</a:t>
            </a:r>
            <a:r>
              <a:rPr lang="zh-CN" altLang="en-US" sz="2400" dirty="0">
                <a:solidFill>
                  <a:schemeClr val="bg1"/>
                </a:solidFill>
              </a:rPr>
              <a:t>结论</a:t>
            </a:r>
          </a:p>
        </p:txBody>
      </p:sp>
      <p:sp>
        <p:nvSpPr>
          <p:cNvPr id="10" name="矩形 9">
            <a:extLst>
              <a:ext uri="{FF2B5EF4-FFF2-40B4-BE49-F238E27FC236}">
                <a16:creationId xmlns:a16="http://schemas.microsoft.com/office/drawing/2014/main" id="{C7B1CF99-E2CE-BB40-70B3-7118926993B7}"/>
              </a:ext>
            </a:extLst>
          </p:cNvPr>
          <p:cNvSpPr/>
          <p:nvPr/>
        </p:nvSpPr>
        <p:spPr>
          <a:xfrm>
            <a:off x="9957044" y="139845"/>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思考</a:t>
            </a:r>
          </a:p>
        </p:txBody>
      </p:sp>
      <p:sp>
        <p:nvSpPr>
          <p:cNvPr id="2" name="文本框 1">
            <a:extLst>
              <a:ext uri="{FF2B5EF4-FFF2-40B4-BE49-F238E27FC236}">
                <a16:creationId xmlns:a16="http://schemas.microsoft.com/office/drawing/2014/main" id="{8E8995D8-FD16-09A2-782A-6CA0E22D0160}"/>
              </a:ext>
            </a:extLst>
          </p:cNvPr>
          <p:cNvSpPr txBox="1"/>
          <p:nvPr/>
        </p:nvSpPr>
        <p:spPr>
          <a:xfrm>
            <a:off x="492481" y="1056042"/>
            <a:ext cx="2303837" cy="461665"/>
          </a:xfrm>
          <a:prstGeom prst="rect">
            <a:avLst/>
          </a:prstGeom>
          <a:solidFill>
            <a:srgbClr val="880A82"/>
          </a:solidFill>
        </p:spPr>
        <p:txBody>
          <a:bodyPr wrap="none" rtlCol="0">
            <a:spAutoFit/>
          </a:bodyPr>
          <a:lstStyle/>
          <a:p>
            <a:pPr algn="ctr"/>
            <a:r>
              <a:rPr lang="en-US" altLang="zh-CN" sz="2400" dirty="0">
                <a:solidFill>
                  <a:schemeClr val="bg1"/>
                </a:solidFill>
              </a:rPr>
              <a:t>2 FOS</a:t>
            </a:r>
            <a:r>
              <a:rPr lang="zh-CN" altLang="en-US" sz="2400" dirty="0">
                <a:solidFill>
                  <a:schemeClr val="bg1"/>
                </a:solidFill>
              </a:rPr>
              <a:t>肌肉建模</a:t>
            </a:r>
          </a:p>
        </p:txBody>
      </p:sp>
      <p:pic>
        <p:nvPicPr>
          <p:cNvPr id="17" name="图片 16">
            <a:extLst>
              <a:ext uri="{FF2B5EF4-FFF2-40B4-BE49-F238E27FC236}">
                <a16:creationId xmlns:a16="http://schemas.microsoft.com/office/drawing/2014/main" id="{4A9B6528-30A8-181D-3C6F-A92AEC71A6BB}"/>
              </a:ext>
            </a:extLst>
          </p:cNvPr>
          <p:cNvPicPr>
            <a:picLocks noChangeAspect="1"/>
          </p:cNvPicPr>
          <p:nvPr/>
        </p:nvPicPr>
        <p:blipFill>
          <a:blip r:embed="rId3"/>
          <a:stretch>
            <a:fillRect/>
          </a:stretch>
        </p:blipFill>
        <p:spPr>
          <a:xfrm>
            <a:off x="1376083" y="2020764"/>
            <a:ext cx="4991172" cy="989242"/>
          </a:xfrm>
          <a:prstGeom prst="rect">
            <a:avLst/>
          </a:prstGeom>
        </p:spPr>
      </p:pic>
      <p:sp>
        <p:nvSpPr>
          <p:cNvPr id="19" name="文本框 18">
            <a:extLst>
              <a:ext uri="{FF2B5EF4-FFF2-40B4-BE49-F238E27FC236}">
                <a16:creationId xmlns:a16="http://schemas.microsoft.com/office/drawing/2014/main" id="{5905D797-DCFC-C76D-4AB1-5D842527AC8A}"/>
              </a:ext>
            </a:extLst>
          </p:cNvPr>
          <p:cNvSpPr txBox="1"/>
          <p:nvPr/>
        </p:nvSpPr>
        <p:spPr>
          <a:xfrm>
            <a:off x="492481" y="2231573"/>
            <a:ext cx="712054" cy="400110"/>
          </a:xfrm>
          <a:prstGeom prst="rect">
            <a:avLst/>
          </a:prstGeom>
          <a:noFill/>
        </p:spPr>
        <p:txBody>
          <a:bodyPr wrap="none" rtlCol="0">
            <a:spAutoFit/>
          </a:bodyPr>
          <a:lstStyle/>
          <a:p>
            <a:r>
              <a:rPr lang="en-US" altLang="zh-CN" sz="2000" b="1" dirty="0"/>
              <a:t>FOS</a:t>
            </a:r>
            <a:endParaRPr lang="zh-CN" altLang="en-US" sz="2000" b="1" dirty="0"/>
          </a:p>
        </p:txBody>
      </p:sp>
      <p:pic>
        <p:nvPicPr>
          <p:cNvPr id="24" name="图片 23">
            <a:extLst>
              <a:ext uri="{FF2B5EF4-FFF2-40B4-BE49-F238E27FC236}">
                <a16:creationId xmlns:a16="http://schemas.microsoft.com/office/drawing/2014/main" id="{6BD5EBDE-654E-CEC0-EB4E-24872D468701}"/>
              </a:ext>
            </a:extLst>
          </p:cNvPr>
          <p:cNvPicPr>
            <a:picLocks noChangeAspect="1"/>
          </p:cNvPicPr>
          <p:nvPr/>
        </p:nvPicPr>
        <p:blipFill>
          <a:blip r:embed="rId4"/>
          <a:stretch>
            <a:fillRect/>
          </a:stretch>
        </p:blipFill>
        <p:spPr>
          <a:xfrm>
            <a:off x="6490449" y="1517707"/>
            <a:ext cx="4093039" cy="1995357"/>
          </a:xfrm>
          <a:prstGeom prst="rect">
            <a:avLst/>
          </a:prstGeom>
        </p:spPr>
      </p:pic>
      <p:sp>
        <p:nvSpPr>
          <p:cNvPr id="26" name="文本框 25">
            <a:extLst>
              <a:ext uri="{FF2B5EF4-FFF2-40B4-BE49-F238E27FC236}">
                <a16:creationId xmlns:a16="http://schemas.microsoft.com/office/drawing/2014/main" id="{DEB9821E-6E7F-B4AB-9B86-92F2B14EC4E1}"/>
              </a:ext>
            </a:extLst>
          </p:cNvPr>
          <p:cNvSpPr txBox="1"/>
          <p:nvPr/>
        </p:nvSpPr>
        <p:spPr>
          <a:xfrm>
            <a:off x="506106" y="4359732"/>
            <a:ext cx="684803" cy="400110"/>
          </a:xfrm>
          <a:prstGeom prst="rect">
            <a:avLst/>
          </a:prstGeom>
          <a:noFill/>
        </p:spPr>
        <p:txBody>
          <a:bodyPr wrap="none" rtlCol="0">
            <a:spAutoFit/>
          </a:bodyPr>
          <a:lstStyle/>
          <a:p>
            <a:r>
              <a:rPr lang="en-US" altLang="zh-CN" sz="2000" b="1" dirty="0"/>
              <a:t>FES</a:t>
            </a:r>
            <a:endParaRPr lang="zh-CN" altLang="en-US" sz="2000" b="1" dirty="0"/>
          </a:p>
        </p:txBody>
      </p:sp>
      <p:pic>
        <p:nvPicPr>
          <p:cNvPr id="27" name="图片 26">
            <a:extLst>
              <a:ext uri="{FF2B5EF4-FFF2-40B4-BE49-F238E27FC236}">
                <a16:creationId xmlns:a16="http://schemas.microsoft.com/office/drawing/2014/main" id="{35CAA3EF-3734-1E83-7D90-2EB47EA5BF10}"/>
              </a:ext>
            </a:extLst>
          </p:cNvPr>
          <p:cNvPicPr>
            <a:picLocks noChangeAspect="1"/>
          </p:cNvPicPr>
          <p:nvPr/>
        </p:nvPicPr>
        <p:blipFill>
          <a:blip r:embed="rId5"/>
          <a:stretch>
            <a:fillRect/>
          </a:stretch>
        </p:blipFill>
        <p:spPr>
          <a:xfrm>
            <a:off x="1845575" y="4185557"/>
            <a:ext cx="3760723" cy="949677"/>
          </a:xfrm>
          <a:prstGeom prst="rect">
            <a:avLst/>
          </a:prstGeom>
        </p:spPr>
      </p:pic>
      <p:pic>
        <p:nvPicPr>
          <p:cNvPr id="28" name="图片 27">
            <a:extLst>
              <a:ext uri="{FF2B5EF4-FFF2-40B4-BE49-F238E27FC236}">
                <a16:creationId xmlns:a16="http://schemas.microsoft.com/office/drawing/2014/main" id="{27160062-4E02-A91D-23A6-746906828C86}"/>
              </a:ext>
            </a:extLst>
          </p:cNvPr>
          <p:cNvPicPr>
            <a:picLocks noChangeAspect="1"/>
          </p:cNvPicPr>
          <p:nvPr/>
        </p:nvPicPr>
        <p:blipFill>
          <a:blip r:embed="rId6"/>
          <a:stretch>
            <a:fillRect/>
          </a:stretch>
        </p:blipFill>
        <p:spPr>
          <a:xfrm>
            <a:off x="6585703" y="3680211"/>
            <a:ext cx="3902529" cy="1908447"/>
          </a:xfrm>
          <a:prstGeom prst="rect">
            <a:avLst/>
          </a:prstGeom>
        </p:spPr>
      </p:pic>
      <p:sp>
        <p:nvSpPr>
          <p:cNvPr id="29" name="矩形 28">
            <a:extLst>
              <a:ext uri="{FF2B5EF4-FFF2-40B4-BE49-F238E27FC236}">
                <a16:creationId xmlns:a16="http://schemas.microsoft.com/office/drawing/2014/main" id="{0E50E6E2-4EEE-F28C-8DD0-E140A02ADCF1}"/>
              </a:ext>
            </a:extLst>
          </p:cNvPr>
          <p:cNvSpPr/>
          <p:nvPr/>
        </p:nvSpPr>
        <p:spPr>
          <a:xfrm>
            <a:off x="506107" y="5458132"/>
            <a:ext cx="4642836" cy="461665"/>
          </a:xfrm>
          <a:prstGeom prst="rect">
            <a:avLst/>
          </a:prstGeom>
          <a:noFill/>
          <a:ln w="38100">
            <a:solidFill>
              <a:srgbClr val="880A8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rPr>
              <a:t>结论三：证明了构建的</a:t>
            </a:r>
            <a:r>
              <a:rPr lang="en-US" altLang="zh-CN" sz="2000" dirty="0">
                <a:solidFill>
                  <a:schemeClr val="tx1"/>
                </a:solidFill>
              </a:rPr>
              <a:t>FOS</a:t>
            </a:r>
            <a:r>
              <a:rPr lang="zh-CN" altLang="en-US" sz="2000" dirty="0">
                <a:solidFill>
                  <a:schemeClr val="tx1"/>
                </a:solidFill>
              </a:rPr>
              <a:t>模型有效性</a:t>
            </a:r>
          </a:p>
        </p:txBody>
      </p:sp>
      <p:sp>
        <p:nvSpPr>
          <p:cNvPr id="30" name="矩形 29">
            <a:extLst>
              <a:ext uri="{FF2B5EF4-FFF2-40B4-BE49-F238E27FC236}">
                <a16:creationId xmlns:a16="http://schemas.microsoft.com/office/drawing/2014/main" id="{277C93E1-EC4F-2B4E-F016-47663BF40B38}"/>
              </a:ext>
            </a:extLst>
          </p:cNvPr>
          <p:cNvSpPr/>
          <p:nvPr/>
        </p:nvSpPr>
        <p:spPr>
          <a:xfrm>
            <a:off x="506107" y="6120722"/>
            <a:ext cx="5861148" cy="461665"/>
          </a:xfrm>
          <a:prstGeom prst="rect">
            <a:avLst/>
          </a:prstGeom>
          <a:noFill/>
          <a:ln w="38100">
            <a:solidFill>
              <a:srgbClr val="880A8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zh-CN" altLang="en-US" sz="2000" dirty="0">
                <a:solidFill>
                  <a:schemeClr val="tx1"/>
                </a:solidFill>
              </a:rPr>
              <a:t>结论四：</a:t>
            </a:r>
            <a:r>
              <a:rPr lang="en-US" altLang="zh-CN" sz="2000" dirty="0">
                <a:solidFill>
                  <a:schemeClr val="tx1"/>
                </a:solidFill>
              </a:rPr>
              <a:t>FOS</a:t>
            </a:r>
            <a:r>
              <a:rPr lang="zh-CN" altLang="en-US" sz="2000" dirty="0">
                <a:solidFill>
                  <a:schemeClr val="tx1"/>
                </a:solidFill>
              </a:rPr>
              <a:t>与</a:t>
            </a:r>
            <a:r>
              <a:rPr lang="en-US" altLang="zh-CN" sz="2000" dirty="0">
                <a:solidFill>
                  <a:schemeClr val="tx1"/>
                </a:solidFill>
              </a:rPr>
              <a:t>FES</a:t>
            </a:r>
            <a:r>
              <a:rPr lang="zh-CN" altLang="en-US" sz="2000" dirty="0">
                <a:solidFill>
                  <a:schemeClr val="tx1"/>
                </a:solidFill>
              </a:rPr>
              <a:t>力响应差异仅为视蛋白动力学</a:t>
            </a:r>
          </a:p>
        </p:txBody>
      </p:sp>
      <p:sp>
        <p:nvSpPr>
          <p:cNvPr id="31" name="文本框 30">
            <a:extLst>
              <a:ext uri="{FF2B5EF4-FFF2-40B4-BE49-F238E27FC236}">
                <a16:creationId xmlns:a16="http://schemas.microsoft.com/office/drawing/2014/main" id="{E96A1D86-791B-512A-78DE-430D48436445}"/>
              </a:ext>
            </a:extLst>
          </p:cNvPr>
          <p:cNvSpPr txBox="1"/>
          <p:nvPr/>
        </p:nvSpPr>
        <p:spPr>
          <a:xfrm>
            <a:off x="7628833" y="5919797"/>
            <a:ext cx="2954655" cy="461665"/>
          </a:xfrm>
          <a:prstGeom prst="rect">
            <a:avLst/>
          </a:prstGeom>
          <a:noFill/>
        </p:spPr>
        <p:txBody>
          <a:bodyPr wrap="none" rtlCol="0">
            <a:spAutoFit/>
          </a:bodyPr>
          <a:lstStyle/>
          <a:p>
            <a:r>
              <a:rPr lang="zh-CN" altLang="en-US" sz="2400" dirty="0">
                <a:solidFill>
                  <a:srgbClr val="FF0000"/>
                </a:solidFill>
              </a:rPr>
              <a:t>为什么非得做建模？</a:t>
            </a:r>
          </a:p>
        </p:txBody>
      </p:sp>
    </p:spTree>
    <p:extLst>
      <p:ext uri="{BB962C8B-B14F-4D97-AF65-F5344CB8AC3E}">
        <p14:creationId xmlns:p14="http://schemas.microsoft.com/office/powerpoint/2010/main" val="3030493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3EF02-A426-1EB6-4777-BFFC125E605C}"/>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2D6535CB-7AE0-1572-D431-FC5A3C9456F6}"/>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7A27EED1-F711-2F68-A989-D85000AC8990}"/>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92656B00-AABF-3DDC-1B95-952F0AB26524}"/>
              </a:ext>
            </a:extLst>
          </p:cNvPr>
          <p:cNvSpPr/>
          <p:nvPr/>
        </p:nvSpPr>
        <p:spPr>
          <a:xfrm>
            <a:off x="7829299" y="139846"/>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rPr>
              <a:t>内容</a:t>
            </a:r>
            <a:r>
              <a:rPr lang="en-US" altLang="zh-CN" sz="2400" dirty="0">
                <a:solidFill>
                  <a:schemeClr val="bg1"/>
                </a:solidFill>
              </a:rPr>
              <a:t>&amp;</a:t>
            </a:r>
            <a:r>
              <a:rPr lang="zh-CN" altLang="en-US" sz="2400" dirty="0">
                <a:solidFill>
                  <a:schemeClr val="bg1"/>
                </a:solidFill>
              </a:rPr>
              <a:t>结论</a:t>
            </a:r>
          </a:p>
        </p:txBody>
      </p:sp>
      <p:sp>
        <p:nvSpPr>
          <p:cNvPr id="10" name="矩形 9">
            <a:extLst>
              <a:ext uri="{FF2B5EF4-FFF2-40B4-BE49-F238E27FC236}">
                <a16:creationId xmlns:a16="http://schemas.microsoft.com/office/drawing/2014/main" id="{BC5A2ADE-B81A-0460-5CE3-8CC524D4AF79}"/>
              </a:ext>
            </a:extLst>
          </p:cNvPr>
          <p:cNvSpPr/>
          <p:nvPr/>
        </p:nvSpPr>
        <p:spPr>
          <a:xfrm>
            <a:off x="9957044" y="139845"/>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思考</a:t>
            </a:r>
          </a:p>
        </p:txBody>
      </p:sp>
      <p:sp>
        <p:nvSpPr>
          <p:cNvPr id="2" name="文本框 1">
            <a:extLst>
              <a:ext uri="{FF2B5EF4-FFF2-40B4-BE49-F238E27FC236}">
                <a16:creationId xmlns:a16="http://schemas.microsoft.com/office/drawing/2014/main" id="{5FE1444F-9819-1196-FDB4-A6EBFAC39E79}"/>
              </a:ext>
            </a:extLst>
          </p:cNvPr>
          <p:cNvSpPr txBox="1"/>
          <p:nvPr/>
        </p:nvSpPr>
        <p:spPr>
          <a:xfrm>
            <a:off x="492481" y="1056042"/>
            <a:ext cx="2303837" cy="461665"/>
          </a:xfrm>
          <a:prstGeom prst="rect">
            <a:avLst/>
          </a:prstGeom>
          <a:solidFill>
            <a:srgbClr val="880A82"/>
          </a:solidFill>
        </p:spPr>
        <p:txBody>
          <a:bodyPr wrap="none" rtlCol="0">
            <a:spAutoFit/>
          </a:bodyPr>
          <a:lstStyle/>
          <a:p>
            <a:pPr algn="ctr"/>
            <a:r>
              <a:rPr lang="en-US" altLang="zh-CN" sz="2400" dirty="0">
                <a:solidFill>
                  <a:schemeClr val="bg1"/>
                </a:solidFill>
              </a:rPr>
              <a:t>3 FOS</a:t>
            </a:r>
            <a:r>
              <a:rPr lang="zh-CN" altLang="en-US" sz="2400" dirty="0">
                <a:solidFill>
                  <a:schemeClr val="bg1"/>
                </a:solidFill>
              </a:rPr>
              <a:t>肌肉控制</a:t>
            </a:r>
          </a:p>
        </p:txBody>
      </p:sp>
      <p:sp>
        <p:nvSpPr>
          <p:cNvPr id="31" name="文本框 30">
            <a:extLst>
              <a:ext uri="{FF2B5EF4-FFF2-40B4-BE49-F238E27FC236}">
                <a16:creationId xmlns:a16="http://schemas.microsoft.com/office/drawing/2014/main" id="{0E3960CB-815A-CE97-C98A-F0EBE4E73DB6}"/>
              </a:ext>
            </a:extLst>
          </p:cNvPr>
          <p:cNvSpPr txBox="1"/>
          <p:nvPr/>
        </p:nvSpPr>
        <p:spPr>
          <a:xfrm>
            <a:off x="3214676" y="1056041"/>
            <a:ext cx="2954655" cy="461665"/>
          </a:xfrm>
          <a:prstGeom prst="rect">
            <a:avLst/>
          </a:prstGeom>
          <a:noFill/>
        </p:spPr>
        <p:txBody>
          <a:bodyPr wrap="none" rtlCol="0">
            <a:spAutoFit/>
          </a:bodyPr>
          <a:lstStyle/>
          <a:p>
            <a:r>
              <a:rPr lang="zh-CN" altLang="en-US" sz="2400" dirty="0">
                <a:solidFill>
                  <a:srgbClr val="FF0000"/>
                </a:solidFill>
              </a:rPr>
              <a:t>为什么非得做建模？</a:t>
            </a:r>
          </a:p>
        </p:txBody>
      </p:sp>
      <p:pic>
        <p:nvPicPr>
          <p:cNvPr id="4" name="图片 3">
            <a:extLst>
              <a:ext uri="{FF2B5EF4-FFF2-40B4-BE49-F238E27FC236}">
                <a16:creationId xmlns:a16="http://schemas.microsoft.com/office/drawing/2014/main" id="{AEA47CB5-916E-97FB-6D6D-5EB52220990B}"/>
              </a:ext>
            </a:extLst>
          </p:cNvPr>
          <p:cNvPicPr>
            <a:picLocks noChangeAspect="1"/>
          </p:cNvPicPr>
          <p:nvPr/>
        </p:nvPicPr>
        <p:blipFill>
          <a:blip r:embed="rId3"/>
          <a:srcRect l="2939" t="20089"/>
          <a:stretch/>
        </p:blipFill>
        <p:spPr>
          <a:xfrm>
            <a:off x="411338" y="1846811"/>
            <a:ext cx="5757993" cy="2438400"/>
          </a:xfrm>
          <a:prstGeom prst="rect">
            <a:avLst/>
          </a:prstGeom>
        </p:spPr>
      </p:pic>
      <p:sp>
        <p:nvSpPr>
          <p:cNvPr id="6" name="文本框 5">
            <a:extLst>
              <a:ext uri="{FF2B5EF4-FFF2-40B4-BE49-F238E27FC236}">
                <a16:creationId xmlns:a16="http://schemas.microsoft.com/office/drawing/2014/main" id="{31B8C9CF-965D-8E56-EA02-15F302E4926C}"/>
              </a:ext>
            </a:extLst>
          </p:cNvPr>
          <p:cNvSpPr txBox="1"/>
          <p:nvPr/>
        </p:nvSpPr>
        <p:spPr>
          <a:xfrm>
            <a:off x="6890657" y="1866899"/>
            <a:ext cx="4963292" cy="1754326"/>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反馈控制是基于系统已经产生的偏差进行控制，导致始终存在跟踪误差</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加入</a:t>
            </a:r>
            <a:r>
              <a:rPr lang="zh-CN" altLang="en-US" dirty="0">
                <a:solidFill>
                  <a:srgbClr val="FF0000"/>
                </a:solidFill>
              </a:rPr>
              <a:t>前馈环节</a:t>
            </a:r>
            <a:r>
              <a:rPr lang="zh-CN" altLang="en-US" dirty="0"/>
              <a:t>，则在系统还未产生偏差时，就可以对控制量进行校正。理论上可能完全消除扰动引起的偏差。</a:t>
            </a:r>
          </a:p>
        </p:txBody>
      </p:sp>
      <p:sp>
        <p:nvSpPr>
          <p:cNvPr id="9" name="矩形 8">
            <a:extLst>
              <a:ext uri="{FF2B5EF4-FFF2-40B4-BE49-F238E27FC236}">
                <a16:creationId xmlns:a16="http://schemas.microsoft.com/office/drawing/2014/main" id="{1524C8CE-DCAD-21D2-B727-C37D1E23DC9C}"/>
              </a:ext>
            </a:extLst>
          </p:cNvPr>
          <p:cNvSpPr/>
          <p:nvPr/>
        </p:nvSpPr>
        <p:spPr>
          <a:xfrm>
            <a:off x="2477194" y="4727170"/>
            <a:ext cx="1651462" cy="6705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Muscle Model</a:t>
            </a:r>
            <a:endParaRPr lang="zh-CN" altLang="en-US" dirty="0">
              <a:solidFill>
                <a:schemeClr val="tx1"/>
              </a:solidFill>
            </a:endParaRPr>
          </a:p>
        </p:txBody>
      </p:sp>
      <p:cxnSp>
        <p:nvCxnSpPr>
          <p:cNvPr id="12" name="直接箭头连接符 11">
            <a:extLst>
              <a:ext uri="{FF2B5EF4-FFF2-40B4-BE49-F238E27FC236}">
                <a16:creationId xmlns:a16="http://schemas.microsoft.com/office/drawing/2014/main" id="{64967EAA-CEB9-45F0-70F0-2DED120908BA}"/>
              </a:ext>
            </a:extLst>
          </p:cNvPr>
          <p:cNvCxnSpPr>
            <a:cxnSpLocks/>
            <a:endCxn id="9" idx="1"/>
          </p:cNvCxnSpPr>
          <p:nvPr/>
        </p:nvCxnSpPr>
        <p:spPr>
          <a:xfrm>
            <a:off x="1463041" y="5062450"/>
            <a:ext cx="101415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直接箭头连接符 12">
            <a:extLst>
              <a:ext uri="{FF2B5EF4-FFF2-40B4-BE49-F238E27FC236}">
                <a16:creationId xmlns:a16="http://schemas.microsoft.com/office/drawing/2014/main" id="{73FD46B0-D59F-B4BC-8C35-236125B86F80}"/>
              </a:ext>
            </a:extLst>
          </p:cNvPr>
          <p:cNvCxnSpPr>
            <a:cxnSpLocks/>
          </p:cNvCxnSpPr>
          <p:nvPr/>
        </p:nvCxnSpPr>
        <p:spPr>
          <a:xfrm>
            <a:off x="4128656" y="5062450"/>
            <a:ext cx="105848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4" name="文本框 13">
            <a:extLst>
              <a:ext uri="{FF2B5EF4-FFF2-40B4-BE49-F238E27FC236}">
                <a16:creationId xmlns:a16="http://schemas.microsoft.com/office/drawing/2014/main" id="{1E0BD68D-5188-7916-9E5C-43DCA45F2FE0}"/>
              </a:ext>
            </a:extLst>
          </p:cNvPr>
          <p:cNvSpPr txBox="1"/>
          <p:nvPr/>
        </p:nvSpPr>
        <p:spPr>
          <a:xfrm>
            <a:off x="1662547" y="4710544"/>
            <a:ext cx="312906" cy="369332"/>
          </a:xfrm>
          <a:prstGeom prst="rect">
            <a:avLst/>
          </a:prstGeom>
          <a:noFill/>
        </p:spPr>
        <p:txBody>
          <a:bodyPr wrap="none" rtlCol="0">
            <a:spAutoFit/>
          </a:bodyPr>
          <a:lstStyle/>
          <a:p>
            <a:r>
              <a:rPr lang="en-US" altLang="zh-CN" dirty="0"/>
              <a:t>u</a:t>
            </a:r>
            <a:endParaRPr lang="zh-CN" altLang="en-US" dirty="0"/>
          </a:p>
        </p:txBody>
      </p:sp>
      <p:sp>
        <p:nvSpPr>
          <p:cNvPr id="15" name="文本框 14">
            <a:extLst>
              <a:ext uri="{FF2B5EF4-FFF2-40B4-BE49-F238E27FC236}">
                <a16:creationId xmlns:a16="http://schemas.microsoft.com/office/drawing/2014/main" id="{458C6A99-49F9-4916-CDEF-D5644A4781A6}"/>
              </a:ext>
            </a:extLst>
          </p:cNvPr>
          <p:cNvSpPr txBox="1"/>
          <p:nvPr/>
        </p:nvSpPr>
        <p:spPr>
          <a:xfrm>
            <a:off x="4501446" y="4693118"/>
            <a:ext cx="325730" cy="369332"/>
          </a:xfrm>
          <a:prstGeom prst="rect">
            <a:avLst/>
          </a:prstGeom>
          <a:noFill/>
        </p:spPr>
        <p:txBody>
          <a:bodyPr wrap="none" rtlCol="0">
            <a:spAutoFit/>
          </a:bodyPr>
          <a:lstStyle/>
          <a:p>
            <a:r>
              <a:rPr lang="en-US" altLang="zh-CN" dirty="0"/>
              <a:t>F</a:t>
            </a:r>
            <a:endParaRPr lang="zh-CN" altLang="en-US" dirty="0"/>
          </a:p>
        </p:txBody>
      </p:sp>
      <p:sp>
        <p:nvSpPr>
          <p:cNvPr id="16" name="矩形 15">
            <a:extLst>
              <a:ext uri="{FF2B5EF4-FFF2-40B4-BE49-F238E27FC236}">
                <a16:creationId xmlns:a16="http://schemas.microsoft.com/office/drawing/2014/main" id="{F1589CDF-877E-B239-B66C-541EFC4AFB24}"/>
              </a:ext>
            </a:extLst>
          </p:cNvPr>
          <p:cNvSpPr/>
          <p:nvPr/>
        </p:nvSpPr>
        <p:spPr>
          <a:xfrm flipH="1">
            <a:off x="2477193" y="5736582"/>
            <a:ext cx="1651462" cy="6705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0000"/>
                </a:solidFill>
              </a:rPr>
              <a:t>Inverse</a:t>
            </a:r>
          </a:p>
          <a:p>
            <a:pPr algn="ctr"/>
            <a:r>
              <a:rPr lang="en-US" altLang="zh-CN" dirty="0">
                <a:solidFill>
                  <a:schemeClr val="tx1"/>
                </a:solidFill>
              </a:rPr>
              <a:t>Muscle Model</a:t>
            </a:r>
            <a:endParaRPr lang="zh-CN" altLang="en-US" dirty="0">
              <a:solidFill>
                <a:schemeClr val="tx1"/>
              </a:solidFill>
            </a:endParaRPr>
          </a:p>
        </p:txBody>
      </p:sp>
      <p:cxnSp>
        <p:nvCxnSpPr>
          <p:cNvPr id="18" name="直接箭头连接符 17">
            <a:extLst>
              <a:ext uri="{FF2B5EF4-FFF2-40B4-BE49-F238E27FC236}">
                <a16:creationId xmlns:a16="http://schemas.microsoft.com/office/drawing/2014/main" id="{A2A2B9A3-5A3F-74A0-BDBB-AC4DE69839E6}"/>
              </a:ext>
            </a:extLst>
          </p:cNvPr>
          <p:cNvCxnSpPr>
            <a:cxnSpLocks/>
            <a:endCxn id="16" idx="1"/>
          </p:cNvCxnSpPr>
          <p:nvPr/>
        </p:nvCxnSpPr>
        <p:spPr>
          <a:xfrm flipH="1">
            <a:off x="4128655" y="6071862"/>
            <a:ext cx="1058488"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0" name="直接箭头连接符 19">
            <a:extLst>
              <a:ext uri="{FF2B5EF4-FFF2-40B4-BE49-F238E27FC236}">
                <a16:creationId xmlns:a16="http://schemas.microsoft.com/office/drawing/2014/main" id="{1581A5FC-9D6D-373F-8CC2-6D40AAC0F021}"/>
              </a:ext>
            </a:extLst>
          </p:cNvPr>
          <p:cNvCxnSpPr>
            <a:cxnSpLocks/>
          </p:cNvCxnSpPr>
          <p:nvPr/>
        </p:nvCxnSpPr>
        <p:spPr>
          <a:xfrm flipH="1">
            <a:off x="1463041" y="6071862"/>
            <a:ext cx="101415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1" name="文本框 20">
            <a:extLst>
              <a:ext uri="{FF2B5EF4-FFF2-40B4-BE49-F238E27FC236}">
                <a16:creationId xmlns:a16="http://schemas.microsoft.com/office/drawing/2014/main" id="{8E2BC2C7-2973-0BCC-3D18-CFF78EE04F4F}"/>
              </a:ext>
            </a:extLst>
          </p:cNvPr>
          <p:cNvSpPr txBox="1"/>
          <p:nvPr/>
        </p:nvSpPr>
        <p:spPr>
          <a:xfrm flipH="1">
            <a:off x="4630396" y="5719956"/>
            <a:ext cx="312906" cy="369332"/>
          </a:xfrm>
          <a:prstGeom prst="rect">
            <a:avLst/>
          </a:prstGeom>
          <a:noFill/>
        </p:spPr>
        <p:txBody>
          <a:bodyPr wrap="square" rtlCol="0">
            <a:spAutoFit/>
          </a:bodyPr>
          <a:lstStyle/>
          <a:p>
            <a:r>
              <a:rPr lang="en-US" altLang="zh-CN" dirty="0"/>
              <a:t>F</a:t>
            </a:r>
            <a:endParaRPr lang="zh-CN" altLang="en-US" dirty="0"/>
          </a:p>
        </p:txBody>
      </p:sp>
      <p:sp>
        <p:nvSpPr>
          <p:cNvPr id="22" name="文本框 21">
            <a:extLst>
              <a:ext uri="{FF2B5EF4-FFF2-40B4-BE49-F238E27FC236}">
                <a16:creationId xmlns:a16="http://schemas.microsoft.com/office/drawing/2014/main" id="{8CD2A4E2-BE44-ED9D-091C-1559294027E7}"/>
              </a:ext>
            </a:extLst>
          </p:cNvPr>
          <p:cNvSpPr txBox="1"/>
          <p:nvPr/>
        </p:nvSpPr>
        <p:spPr>
          <a:xfrm flipH="1">
            <a:off x="1778673" y="5702530"/>
            <a:ext cx="325730" cy="369332"/>
          </a:xfrm>
          <a:prstGeom prst="rect">
            <a:avLst/>
          </a:prstGeom>
          <a:noFill/>
        </p:spPr>
        <p:txBody>
          <a:bodyPr wrap="square" rtlCol="0">
            <a:spAutoFit/>
          </a:bodyPr>
          <a:lstStyle/>
          <a:p>
            <a:r>
              <a:rPr lang="en-US" altLang="zh-CN" dirty="0"/>
              <a:t>u</a:t>
            </a:r>
            <a:endParaRPr lang="zh-CN" altLang="en-US" dirty="0"/>
          </a:p>
        </p:txBody>
      </p:sp>
      <p:sp>
        <p:nvSpPr>
          <p:cNvPr id="34" name="文本框 33">
            <a:extLst>
              <a:ext uri="{FF2B5EF4-FFF2-40B4-BE49-F238E27FC236}">
                <a16:creationId xmlns:a16="http://schemas.microsoft.com/office/drawing/2014/main" id="{5711DBE3-BCC4-50B0-F290-01EDCF46643E}"/>
              </a:ext>
            </a:extLst>
          </p:cNvPr>
          <p:cNvSpPr txBox="1"/>
          <p:nvPr/>
        </p:nvSpPr>
        <p:spPr>
          <a:xfrm>
            <a:off x="6294017" y="1107111"/>
            <a:ext cx="5057795" cy="400110"/>
          </a:xfrm>
          <a:prstGeom prst="rect">
            <a:avLst/>
          </a:prstGeom>
          <a:noFill/>
        </p:spPr>
        <p:txBody>
          <a:bodyPr wrap="none" rtlCol="0">
            <a:spAutoFit/>
          </a:bodyPr>
          <a:lstStyle/>
          <a:p>
            <a:r>
              <a:rPr lang="zh-CN" altLang="en-US" sz="2000" dirty="0"/>
              <a:t>为了引入前馈环节，对系统滞后进行校正。</a:t>
            </a:r>
          </a:p>
        </p:txBody>
      </p:sp>
      <p:pic>
        <p:nvPicPr>
          <p:cNvPr id="35" name="图片 34">
            <a:extLst>
              <a:ext uri="{FF2B5EF4-FFF2-40B4-BE49-F238E27FC236}">
                <a16:creationId xmlns:a16="http://schemas.microsoft.com/office/drawing/2014/main" id="{B99D1B61-BD59-1492-8C21-95974F07AB90}"/>
              </a:ext>
            </a:extLst>
          </p:cNvPr>
          <p:cNvPicPr>
            <a:picLocks noChangeAspect="1"/>
          </p:cNvPicPr>
          <p:nvPr/>
        </p:nvPicPr>
        <p:blipFill>
          <a:blip r:embed="rId4"/>
          <a:stretch>
            <a:fillRect/>
          </a:stretch>
        </p:blipFill>
        <p:spPr>
          <a:xfrm>
            <a:off x="6783344" y="3670324"/>
            <a:ext cx="4991172" cy="989242"/>
          </a:xfrm>
          <a:prstGeom prst="rect">
            <a:avLst/>
          </a:prstGeom>
        </p:spPr>
      </p:pic>
      <p:sp>
        <p:nvSpPr>
          <p:cNvPr id="36" name="文本框 35">
            <a:extLst>
              <a:ext uri="{FF2B5EF4-FFF2-40B4-BE49-F238E27FC236}">
                <a16:creationId xmlns:a16="http://schemas.microsoft.com/office/drawing/2014/main" id="{957E2138-93AD-BC17-7A94-E900B0D46A78}"/>
              </a:ext>
            </a:extLst>
          </p:cNvPr>
          <p:cNvSpPr txBox="1"/>
          <p:nvPr/>
        </p:nvSpPr>
        <p:spPr>
          <a:xfrm>
            <a:off x="6686672" y="4600785"/>
            <a:ext cx="5184516" cy="923330"/>
          </a:xfrm>
          <a:prstGeom prst="rect">
            <a:avLst/>
          </a:prstGeom>
          <a:noFill/>
        </p:spPr>
        <p:txBody>
          <a:bodyPr wrap="square" rtlCol="0">
            <a:spAutoFit/>
          </a:bodyPr>
          <a:lstStyle/>
          <a:p>
            <a:r>
              <a:rPr lang="zh-CN" altLang="en-US" dirty="0"/>
              <a:t>视蛋白动力学环节是非线性环节，基于其逆系统的控制无法使用经典的线性控制理论进行，需要更为的复杂的非线性控制方法</a:t>
            </a:r>
          </a:p>
        </p:txBody>
      </p:sp>
      <p:sp>
        <p:nvSpPr>
          <p:cNvPr id="37" name="文本框 36">
            <a:extLst>
              <a:ext uri="{FF2B5EF4-FFF2-40B4-BE49-F238E27FC236}">
                <a16:creationId xmlns:a16="http://schemas.microsoft.com/office/drawing/2014/main" id="{14FCB6DA-E8B0-DAD2-D3FB-2FEF15711EAE}"/>
              </a:ext>
            </a:extLst>
          </p:cNvPr>
          <p:cNvSpPr txBox="1"/>
          <p:nvPr/>
        </p:nvSpPr>
        <p:spPr>
          <a:xfrm>
            <a:off x="8417155" y="5736582"/>
            <a:ext cx="1723549" cy="461665"/>
          </a:xfrm>
          <a:prstGeom prst="rect">
            <a:avLst/>
          </a:prstGeom>
          <a:noFill/>
        </p:spPr>
        <p:txBody>
          <a:bodyPr wrap="none" rtlCol="0">
            <a:spAutoFit/>
          </a:bodyPr>
          <a:lstStyle/>
          <a:p>
            <a:r>
              <a:rPr lang="zh-CN" altLang="en-US" sz="2400" dirty="0">
                <a:solidFill>
                  <a:srgbClr val="FF0000"/>
                </a:solidFill>
              </a:rPr>
              <a:t>巧妙的做法</a:t>
            </a:r>
          </a:p>
        </p:txBody>
      </p:sp>
    </p:spTree>
    <p:extLst>
      <p:ext uri="{BB962C8B-B14F-4D97-AF65-F5344CB8AC3E}">
        <p14:creationId xmlns:p14="http://schemas.microsoft.com/office/powerpoint/2010/main" val="307514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102BE-59A9-10B4-61CC-0F00AE710DD4}"/>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A204A8A7-5D6C-F69B-C1AB-BB2CCEC0037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B1E41456-C6B3-9B7B-E779-27295144B0F9}"/>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071C457F-E9BF-E0A0-46EF-40624639E0F5}"/>
              </a:ext>
            </a:extLst>
          </p:cNvPr>
          <p:cNvSpPr/>
          <p:nvPr/>
        </p:nvSpPr>
        <p:spPr>
          <a:xfrm>
            <a:off x="7829299" y="139846"/>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rPr>
              <a:t>内容</a:t>
            </a:r>
            <a:r>
              <a:rPr lang="en-US" altLang="zh-CN" sz="2400" dirty="0">
                <a:solidFill>
                  <a:schemeClr val="bg1"/>
                </a:solidFill>
              </a:rPr>
              <a:t>&amp;</a:t>
            </a:r>
            <a:r>
              <a:rPr lang="zh-CN" altLang="en-US" sz="2400" dirty="0">
                <a:solidFill>
                  <a:schemeClr val="bg1"/>
                </a:solidFill>
              </a:rPr>
              <a:t>结论</a:t>
            </a:r>
          </a:p>
        </p:txBody>
      </p:sp>
      <p:sp>
        <p:nvSpPr>
          <p:cNvPr id="10" name="矩形 9">
            <a:extLst>
              <a:ext uri="{FF2B5EF4-FFF2-40B4-BE49-F238E27FC236}">
                <a16:creationId xmlns:a16="http://schemas.microsoft.com/office/drawing/2014/main" id="{D4B6A6EC-8DFE-827D-2A45-F5671F4314B2}"/>
              </a:ext>
            </a:extLst>
          </p:cNvPr>
          <p:cNvSpPr/>
          <p:nvPr/>
        </p:nvSpPr>
        <p:spPr>
          <a:xfrm>
            <a:off x="9957044" y="139845"/>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思考</a:t>
            </a:r>
          </a:p>
        </p:txBody>
      </p:sp>
      <p:sp>
        <p:nvSpPr>
          <p:cNvPr id="2" name="文本框 1">
            <a:extLst>
              <a:ext uri="{FF2B5EF4-FFF2-40B4-BE49-F238E27FC236}">
                <a16:creationId xmlns:a16="http://schemas.microsoft.com/office/drawing/2014/main" id="{38D04806-3408-EB11-C87C-EB89448F3B4F}"/>
              </a:ext>
            </a:extLst>
          </p:cNvPr>
          <p:cNvSpPr txBox="1"/>
          <p:nvPr/>
        </p:nvSpPr>
        <p:spPr>
          <a:xfrm>
            <a:off x="492481" y="1056042"/>
            <a:ext cx="2303837" cy="461665"/>
          </a:xfrm>
          <a:prstGeom prst="rect">
            <a:avLst/>
          </a:prstGeom>
          <a:solidFill>
            <a:srgbClr val="880A82"/>
          </a:solidFill>
        </p:spPr>
        <p:txBody>
          <a:bodyPr wrap="none" rtlCol="0">
            <a:spAutoFit/>
          </a:bodyPr>
          <a:lstStyle/>
          <a:p>
            <a:pPr algn="ctr"/>
            <a:r>
              <a:rPr lang="en-US" altLang="zh-CN" sz="2400" dirty="0">
                <a:solidFill>
                  <a:schemeClr val="bg1"/>
                </a:solidFill>
              </a:rPr>
              <a:t>3 FOS</a:t>
            </a:r>
            <a:r>
              <a:rPr lang="zh-CN" altLang="en-US" sz="2400" dirty="0">
                <a:solidFill>
                  <a:schemeClr val="bg1"/>
                </a:solidFill>
              </a:rPr>
              <a:t>肌肉控制</a:t>
            </a:r>
          </a:p>
        </p:txBody>
      </p:sp>
      <p:sp>
        <p:nvSpPr>
          <p:cNvPr id="37" name="文本框 36">
            <a:extLst>
              <a:ext uri="{FF2B5EF4-FFF2-40B4-BE49-F238E27FC236}">
                <a16:creationId xmlns:a16="http://schemas.microsoft.com/office/drawing/2014/main" id="{B231B5F0-4215-644D-2B15-654EEDF30600}"/>
              </a:ext>
            </a:extLst>
          </p:cNvPr>
          <p:cNvSpPr txBox="1"/>
          <p:nvPr/>
        </p:nvSpPr>
        <p:spPr>
          <a:xfrm>
            <a:off x="3117840" y="1056042"/>
            <a:ext cx="1723549" cy="461665"/>
          </a:xfrm>
          <a:prstGeom prst="rect">
            <a:avLst/>
          </a:prstGeom>
          <a:noFill/>
        </p:spPr>
        <p:txBody>
          <a:bodyPr wrap="none" rtlCol="0">
            <a:spAutoFit/>
          </a:bodyPr>
          <a:lstStyle/>
          <a:p>
            <a:r>
              <a:rPr lang="zh-CN" altLang="en-US" sz="2400" dirty="0">
                <a:solidFill>
                  <a:srgbClr val="FF0000"/>
                </a:solidFill>
              </a:rPr>
              <a:t>巧妙的做法</a:t>
            </a:r>
          </a:p>
        </p:txBody>
      </p:sp>
      <p:sp>
        <p:nvSpPr>
          <p:cNvPr id="7" name="文本框 6">
            <a:extLst>
              <a:ext uri="{FF2B5EF4-FFF2-40B4-BE49-F238E27FC236}">
                <a16:creationId xmlns:a16="http://schemas.microsoft.com/office/drawing/2014/main" id="{C8226561-25F6-8865-C9DD-1724A681DBC7}"/>
              </a:ext>
            </a:extLst>
          </p:cNvPr>
          <p:cNvSpPr txBox="1"/>
          <p:nvPr/>
        </p:nvSpPr>
        <p:spPr>
          <a:xfrm>
            <a:off x="702129" y="1785257"/>
            <a:ext cx="3446538" cy="707886"/>
          </a:xfrm>
          <a:prstGeom prst="rect">
            <a:avLst/>
          </a:prstGeom>
          <a:noFill/>
        </p:spPr>
        <p:txBody>
          <a:bodyPr wrap="square" rtlCol="0">
            <a:spAutoFit/>
          </a:bodyPr>
          <a:lstStyle/>
          <a:p>
            <a:r>
              <a:rPr lang="zh-CN" altLang="en-US" sz="2000" dirty="0"/>
              <a:t>基于</a:t>
            </a:r>
            <a:r>
              <a:rPr lang="en-US" altLang="zh-CN" sz="2000" dirty="0"/>
              <a:t>ChR2</a:t>
            </a:r>
            <a:r>
              <a:rPr lang="zh-CN" altLang="en-US" sz="2000" dirty="0"/>
              <a:t>的四态光循环模型，将指数的非线性环节线性化</a:t>
            </a:r>
          </a:p>
        </p:txBody>
      </p:sp>
      <p:pic>
        <p:nvPicPr>
          <p:cNvPr id="11" name="图片 10">
            <a:extLst>
              <a:ext uri="{FF2B5EF4-FFF2-40B4-BE49-F238E27FC236}">
                <a16:creationId xmlns:a16="http://schemas.microsoft.com/office/drawing/2014/main" id="{8E22B75C-A75B-D7A1-43A7-77FD4EB15248}"/>
              </a:ext>
            </a:extLst>
          </p:cNvPr>
          <p:cNvPicPr>
            <a:picLocks noChangeAspect="1"/>
          </p:cNvPicPr>
          <p:nvPr/>
        </p:nvPicPr>
        <p:blipFill>
          <a:blip r:embed="rId3"/>
          <a:stretch>
            <a:fillRect/>
          </a:stretch>
        </p:blipFill>
        <p:spPr>
          <a:xfrm>
            <a:off x="924326" y="2532393"/>
            <a:ext cx="4991172" cy="989242"/>
          </a:xfrm>
          <a:prstGeom prst="rect">
            <a:avLst/>
          </a:prstGeom>
        </p:spPr>
      </p:pic>
      <p:pic>
        <p:nvPicPr>
          <p:cNvPr id="19" name="图片 18">
            <a:extLst>
              <a:ext uri="{FF2B5EF4-FFF2-40B4-BE49-F238E27FC236}">
                <a16:creationId xmlns:a16="http://schemas.microsoft.com/office/drawing/2014/main" id="{8BDB252F-88B8-6C22-3A43-7830BFDD67FB}"/>
              </a:ext>
            </a:extLst>
          </p:cNvPr>
          <p:cNvPicPr>
            <a:picLocks noChangeAspect="1"/>
          </p:cNvPicPr>
          <p:nvPr/>
        </p:nvPicPr>
        <p:blipFill>
          <a:blip r:embed="rId4"/>
          <a:stretch>
            <a:fillRect/>
          </a:stretch>
        </p:blipFill>
        <p:spPr>
          <a:xfrm>
            <a:off x="7170494" y="2534541"/>
            <a:ext cx="3585301" cy="1029960"/>
          </a:xfrm>
          <a:prstGeom prst="rect">
            <a:avLst/>
          </a:prstGeom>
        </p:spPr>
      </p:pic>
      <p:pic>
        <p:nvPicPr>
          <p:cNvPr id="23" name="图片 22">
            <a:extLst>
              <a:ext uri="{FF2B5EF4-FFF2-40B4-BE49-F238E27FC236}">
                <a16:creationId xmlns:a16="http://schemas.microsoft.com/office/drawing/2014/main" id="{0A95204C-8E70-77D1-22D1-4EA8BBFE9FF0}"/>
              </a:ext>
            </a:extLst>
          </p:cNvPr>
          <p:cNvPicPr>
            <a:picLocks noChangeAspect="1"/>
          </p:cNvPicPr>
          <p:nvPr/>
        </p:nvPicPr>
        <p:blipFill>
          <a:blip r:embed="rId5"/>
          <a:srcRect r="52944"/>
          <a:stretch/>
        </p:blipFill>
        <p:spPr>
          <a:xfrm>
            <a:off x="1620831" y="3725630"/>
            <a:ext cx="3392736" cy="2658986"/>
          </a:xfrm>
          <a:prstGeom prst="rect">
            <a:avLst/>
          </a:prstGeom>
        </p:spPr>
      </p:pic>
      <p:pic>
        <p:nvPicPr>
          <p:cNvPr id="24" name="图片 23">
            <a:extLst>
              <a:ext uri="{FF2B5EF4-FFF2-40B4-BE49-F238E27FC236}">
                <a16:creationId xmlns:a16="http://schemas.microsoft.com/office/drawing/2014/main" id="{00DD7F51-8ED8-12D2-3048-0EEFE68D1FB8}"/>
              </a:ext>
            </a:extLst>
          </p:cNvPr>
          <p:cNvPicPr>
            <a:picLocks noChangeAspect="1"/>
          </p:cNvPicPr>
          <p:nvPr/>
        </p:nvPicPr>
        <p:blipFill>
          <a:blip r:embed="rId5"/>
          <a:srcRect l="47568"/>
          <a:stretch/>
        </p:blipFill>
        <p:spPr>
          <a:xfrm>
            <a:off x="6951688" y="3776325"/>
            <a:ext cx="3782295" cy="2660400"/>
          </a:xfrm>
          <a:prstGeom prst="rect">
            <a:avLst/>
          </a:prstGeom>
        </p:spPr>
      </p:pic>
      <p:sp>
        <p:nvSpPr>
          <p:cNvPr id="25" name="箭头: 右 24">
            <a:extLst>
              <a:ext uri="{FF2B5EF4-FFF2-40B4-BE49-F238E27FC236}">
                <a16:creationId xmlns:a16="http://schemas.microsoft.com/office/drawing/2014/main" id="{AF7C09FA-E74F-6F53-F7CD-B9A279E3099F}"/>
              </a:ext>
            </a:extLst>
          </p:cNvPr>
          <p:cNvSpPr/>
          <p:nvPr/>
        </p:nvSpPr>
        <p:spPr>
          <a:xfrm>
            <a:off x="6085796" y="2750008"/>
            <a:ext cx="914400" cy="51162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箭头: 右 25">
            <a:extLst>
              <a:ext uri="{FF2B5EF4-FFF2-40B4-BE49-F238E27FC236}">
                <a16:creationId xmlns:a16="http://schemas.microsoft.com/office/drawing/2014/main" id="{580AE079-8FC6-A9E3-4A20-A2279C4F3DE8}"/>
              </a:ext>
            </a:extLst>
          </p:cNvPr>
          <p:cNvSpPr/>
          <p:nvPr/>
        </p:nvSpPr>
        <p:spPr>
          <a:xfrm>
            <a:off x="6096000" y="4723434"/>
            <a:ext cx="914400" cy="511628"/>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B5C60A06-4320-E785-BEA9-B12DA584135C}"/>
              </a:ext>
            </a:extLst>
          </p:cNvPr>
          <p:cNvPicPr>
            <a:picLocks noChangeAspect="1"/>
          </p:cNvPicPr>
          <p:nvPr/>
        </p:nvPicPr>
        <p:blipFill>
          <a:blip r:embed="rId6"/>
          <a:stretch>
            <a:fillRect/>
          </a:stretch>
        </p:blipFill>
        <p:spPr>
          <a:xfrm>
            <a:off x="5102259" y="1245089"/>
            <a:ext cx="6740028" cy="1029960"/>
          </a:xfrm>
          <a:prstGeom prst="rect">
            <a:avLst/>
          </a:prstGeom>
        </p:spPr>
      </p:pic>
    </p:spTree>
    <p:extLst>
      <p:ext uri="{BB962C8B-B14F-4D97-AF65-F5344CB8AC3E}">
        <p14:creationId xmlns:p14="http://schemas.microsoft.com/office/powerpoint/2010/main" val="1734477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87DA-3394-AA6C-91FB-46D5B08C44E1}"/>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FCB81396-545E-7C44-3422-2A3D4157CAE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CC41F81A-3BA1-B3C7-143D-165935C0DDA8}"/>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3CA77C0E-D47C-F239-145B-66482E44DA7A}"/>
              </a:ext>
            </a:extLst>
          </p:cNvPr>
          <p:cNvSpPr/>
          <p:nvPr/>
        </p:nvSpPr>
        <p:spPr>
          <a:xfrm>
            <a:off x="7829299" y="139846"/>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内容</a:t>
            </a:r>
            <a:r>
              <a:rPr lang="en-US" altLang="zh-CN" sz="2400" dirty="0">
                <a:solidFill>
                  <a:schemeClr val="tx1"/>
                </a:solidFill>
              </a:rPr>
              <a:t>&amp;</a:t>
            </a:r>
            <a:r>
              <a:rPr lang="zh-CN" altLang="en-US" sz="2400" dirty="0">
                <a:solidFill>
                  <a:schemeClr val="tx1"/>
                </a:solidFill>
              </a:rPr>
              <a:t>结论</a:t>
            </a:r>
          </a:p>
        </p:txBody>
      </p:sp>
      <p:sp>
        <p:nvSpPr>
          <p:cNvPr id="10" name="矩形 9">
            <a:extLst>
              <a:ext uri="{FF2B5EF4-FFF2-40B4-BE49-F238E27FC236}">
                <a16:creationId xmlns:a16="http://schemas.microsoft.com/office/drawing/2014/main" id="{6558DB94-39EB-FE34-AD5C-0A7ED92A7C2B}"/>
              </a:ext>
            </a:extLst>
          </p:cNvPr>
          <p:cNvSpPr/>
          <p:nvPr/>
        </p:nvSpPr>
        <p:spPr>
          <a:xfrm>
            <a:off x="9957044" y="139845"/>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rPr>
              <a:t>思考</a:t>
            </a:r>
          </a:p>
        </p:txBody>
      </p:sp>
      <p:sp>
        <p:nvSpPr>
          <p:cNvPr id="13" name="文本框 12">
            <a:extLst>
              <a:ext uri="{FF2B5EF4-FFF2-40B4-BE49-F238E27FC236}">
                <a16:creationId xmlns:a16="http://schemas.microsoft.com/office/drawing/2014/main" id="{C28A980C-ABEF-6B3E-8896-50BBAECFE2F3}"/>
              </a:ext>
            </a:extLst>
          </p:cNvPr>
          <p:cNvSpPr txBox="1"/>
          <p:nvPr/>
        </p:nvSpPr>
        <p:spPr>
          <a:xfrm>
            <a:off x="356841" y="993272"/>
            <a:ext cx="10297885" cy="400110"/>
          </a:xfrm>
          <a:prstGeom prst="rect">
            <a:avLst/>
          </a:prstGeom>
          <a:noFill/>
        </p:spPr>
        <p:txBody>
          <a:bodyPr wrap="square">
            <a:spAutoFit/>
          </a:bodyPr>
          <a:lstStyle/>
          <a:p>
            <a:r>
              <a:rPr lang="en-US" altLang="zh-CN" sz="2000" b="1" i="1" dirty="0">
                <a:latin typeface="Harding"/>
              </a:rPr>
              <a:t>Wireless </a:t>
            </a:r>
            <a:r>
              <a:rPr lang="en-US" altLang="zh-CN" sz="2000" b="1" i="1" dirty="0">
                <a:solidFill>
                  <a:srgbClr val="FF0000"/>
                </a:solidFill>
                <a:latin typeface="Harding"/>
              </a:rPr>
              <a:t>closed-loop optogenetics </a:t>
            </a:r>
            <a:r>
              <a:rPr lang="en-US" altLang="zh-CN" sz="2000" b="1" i="1" dirty="0">
                <a:latin typeface="Harding"/>
              </a:rPr>
              <a:t>across the entire dorsoventral spinal cord in mice</a:t>
            </a:r>
            <a:r>
              <a:rPr lang="zh-CN" altLang="en-US" sz="2000" b="1" i="1" dirty="0">
                <a:latin typeface="Harding"/>
              </a:rPr>
              <a:t>，</a:t>
            </a:r>
            <a:r>
              <a:rPr lang="en-US" altLang="zh-CN" sz="2000" b="1" i="1" dirty="0">
                <a:latin typeface="Harding"/>
              </a:rPr>
              <a:t>2022</a:t>
            </a:r>
            <a:endParaRPr lang="zh-CN" altLang="en-US" sz="2000" b="1" i="1" dirty="0">
              <a:latin typeface="Harding"/>
            </a:endParaRPr>
          </a:p>
        </p:txBody>
      </p:sp>
      <p:grpSp>
        <p:nvGrpSpPr>
          <p:cNvPr id="9" name="组合 8">
            <a:extLst>
              <a:ext uri="{FF2B5EF4-FFF2-40B4-BE49-F238E27FC236}">
                <a16:creationId xmlns:a16="http://schemas.microsoft.com/office/drawing/2014/main" id="{4A5850AA-9702-A746-3DD3-669620DD2481}"/>
              </a:ext>
            </a:extLst>
          </p:cNvPr>
          <p:cNvGrpSpPr/>
          <p:nvPr/>
        </p:nvGrpSpPr>
        <p:grpSpPr>
          <a:xfrm>
            <a:off x="368273" y="4370637"/>
            <a:ext cx="5401479" cy="2112962"/>
            <a:chOff x="-753394" y="2626531"/>
            <a:chExt cx="5401479" cy="2112962"/>
          </a:xfrm>
        </p:grpSpPr>
        <p:pic>
          <p:nvPicPr>
            <p:cNvPr id="4" name="图片 3">
              <a:extLst>
                <a:ext uri="{FF2B5EF4-FFF2-40B4-BE49-F238E27FC236}">
                  <a16:creationId xmlns:a16="http://schemas.microsoft.com/office/drawing/2014/main" id="{1D489B12-7954-D40C-989A-34BB0709AC94}"/>
                </a:ext>
              </a:extLst>
            </p:cNvPr>
            <p:cNvPicPr>
              <a:picLocks noChangeAspect="1"/>
            </p:cNvPicPr>
            <p:nvPr/>
          </p:nvPicPr>
          <p:blipFill>
            <a:blip r:embed="rId3"/>
            <a:stretch>
              <a:fillRect/>
            </a:stretch>
          </p:blipFill>
          <p:spPr>
            <a:xfrm>
              <a:off x="-753394" y="2626531"/>
              <a:ext cx="2950861" cy="2112962"/>
            </a:xfrm>
            <a:prstGeom prst="rect">
              <a:avLst/>
            </a:prstGeom>
          </p:spPr>
        </p:pic>
        <p:sp>
          <p:nvSpPr>
            <p:cNvPr id="7" name="文本框 6">
              <a:extLst>
                <a:ext uri="{FF2B5EF4-FFF2-40B4-BE49-F238E27FC236}">
                  <a16:creationId xmlns:a16="http://schemas.microsoft.com/office/drawing/2014/main" id="{A4631644-E864-F8E8-C709-B37C6DC0056C}"/>
                </a:ext>
              </a:extLst>
            </p:cNvPr>
            <p:cNvSpPr txBox="1"/>
            <p:nvPr/>
          </p:nvSpPr>
          <p:spPr>
            <a:xfrm>
              <a:off x="2446841" y="3267513"/>
              <a:ext cx="2201244" cy="830997"/>
            </a:xfrm>
            <a:prstGeom prst="rect">
              <a:avLst/>
            </a:prstGeom>
            <a:noFill/>
          </p:spPr>
          <p:txBody>
            <a:bodyPr wrap="none" rtlCol="0">
              <a:spAutoFit/>
            </a:bodyPr>
            <a:lstStyle/>
            <a:p>
              <a:r>
                <a:rPr lang="zh-CN" altLang="en-US" sz="2400" dirty="0">
                  <a:solidFill>
                    <a:schemeClr val="bg1">
                      <a:lumMod val="50000"/>
                    </a:schemeClr>
                  </a:solidFill>
                </a:rPr>
                <a:t>激活 </a:t>
              </a:r>
              <a:r>
                <a:rPr lang="en-US" altLang="zh-CN" sz="2400" dirty="0">
                  <a:solidFill>
                    <a:schemeClr val="bg1">
                      <a:lumMod val="50000"/>
                    </a:schemeClr>
                  </a:solidFill>
                </a:rPr>
                <a:t>vs </a:t>
              </a:r>
              <a:r>
                <a:rPr lang="zh-CN" altLang="en-US" sz="2400" dirty="0">
                  <a:solidFill>
                    <a:schemeClr val="bg1">
                      <a:lumMod val="50000"/>
                    </a:schemeClr>
                  </a:solidFill>
                </a:rPr>
                <a:t>不激活</a:t>
              </a:r>
              <a:endParaRPr lang="en-US" altLang="zh-CN" sz="2400" dirty="0">
                <a:solidFill>
                  <a:schemeClr val="bg1">
                    <a:lumMod val="50000"/>
                  </a:schemeClr>
                </a:solidFill>
              </a:endParaRPr>
            </a:p>
            <a:p>
              <a:r>
                <a:rPr lang="zh-CN" altLang="en-US" sz="2400" b="1" dirty="0"/>
                <a:t>激活 </a:t>
              </a:r>
              <a:r>
                <a:rPr lang="en-US" altLang="zh-CN" sz="2400" b="1" dirty="0"/>
                <a:t>vs </a:t>
              </a:r>
              <a:r>
                <a:rPr lang="zh-CN" altLang="en-US" sz="2400" b="1" dirty="0"/>
                <a:t>抑制</a:t>
              </a:r>
            </a:p>
          </p:txBody>
        </p:sp>
      </p:grpSp>
      <p:pic>
        <p:nvPicPr>
          <p:cNvPr id="12" name="图片 11">
            <a:extLst>
              <a:ext uri="{FF2B5EF4-FFF2-40B4-BE49-F238E27FC236}">
                <a16:creationId xmlns:a16="http://schemas.microsoft.com/office/drawing/2014/main" id="{E698E4A6-2F1E-96C8-C634-55AFF336B1A6}"/>
              </a:ext>
            </a:extLst>
          </p:cNvPr>
          <p:cNvPicPr>
            <a:picLocks noChangeAspect="1"/>
          </p:cNvPicPr>
          <p:nvPr/>
        </p:nvPicPr>
        <p:blipFill>
          <a:blip r:embed="rId4"/>
          <a:stretch>
            <a:fillRect/>
          </a:stretch>
        </p:blipFill>
        <p:spPr>
          <a:xfrm>
            <a:off x="368273" y="1468979"/>
            <a:ext cx="2772665" cy="2525106"/>
          </a:xfrm>
          <a:prstGeom prst="rect">
            <a:avLst/>
          </a:prstGeom>
        </p:spPr>
      </p:pic>
      <p:pic>
        <p:nvPicPr>
          <p:cNvPr id="18" name="图片 17">
            <a:extLst>
              <a:ext uri="{FF2B5EF4-FFF2-40B4-BE49-F238E27FC236}">
                <a16:creationId xmlns:a16="http://schemas.microsoft.com/office/drawing/2014/main" id="{52E2F484-2BCB-3CF3-82C2-DB4D0F61A517}"/>
              </a:ext>
            </a:extLst>
          </p:cNvPr>
          <p:cNvPicPr>
            <a:picLocks noChangeAspect="1"/>
          </p:cNvPicPr>
          <p:nvPr/>
        </p:nvPicPr>
        <p:blipFill>
          <a:blip r:embed="rId5"/>
          <a:stretch>
            <a:fillRect/>
          </a:stretch>
        </p:blipFill>
        <p:spPr>
          <a:xfrm>
            <a:off x="6096000" y="1468979"/>
            <a:ext cx="5627483" cy="4872738"/>
          </a:xfrm>
          <a:prstGeom prst="rect">
            <a:avLst/>
          </a:prstGeom>
        </p:spPr>
      </p:pic>
      <p:pic>
        <p:nvPicPr>
          <p:cNvPr id="20" name="图片 19">
            <a:extLst>
              <a:ext uri="{FF2B5EF4-FFF2-40B4-BE49-F238E27FC236}">
                <a16:creationId xmlns:a16="http://schemas.microsoft.com/office/drawing/2014/main" id="{4D635BFA-6913-CB34-2E8B-598E939F1487}"/>
              </a:ext>
            </a:extLst>
          </p:cNvPr>
          <p:cNvPicPr>
            <a:picLocks noChangeAspect="1"/>
          </p:cNvPicPr>
          <p:nvPr/>
        </p:nvPicPr>
        <p:blipFill>
          <a:blip r:embed="rId6"/>
          <a:stretch>
            <a:fillRect/>
          </a:stretch>
        </p:blipFill>
        <p:spPr>
          <a:xfrm>
            <a:off x="3643536" y="1393382"/>
            <a:ext cx="1949866" cy="3085502"/>
          </a:xfrm>
          <a:prstGeom prst="rect">
            <a:avLst/>
          </a:prstGeom>
        </p:spPr>
      </p:pic>
    </p:spTree>
    <p:extLst>
      <p:ext uri="{BB962C8B-B14F-4D97-AF65-F5344CB8AC3E}">
        <p14:creationId xmlns:p14="http://schemas.microsoft.com/office/powerpoint/2010/main" val="354915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3F12D-833E-F2B8-2626-A212C2BA76CD}"/>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31146388-A079-CC1A-91E8-80233CCD99D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129DCBC2-7901-0D43-9250-D47365CC8AA2}"/>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46111AF3-B7D3-22B2-AE83-B3E72371C460}"/>
              </a:ext>
            </a:extLst>
          </p:cNvPr>
          <p:cNvSpPr/>
          <p:nvPr/>
        </p:nvSpPr>
        <p:spPr>
          <a:xfrm>
            <a:off x="7829299" y="139846"/>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内容</a:t>
            </a:r>
            <a:r>
              <a:rPr lang="en-US" altLang="zh-CN" sz="2400" dirty="0">
                <a:solidFill>
                  <a:schemeClr val="tx1"/>
                </a:solidFill>
              </a:rPr>
              <a:t>&amp;</a:t>
            </a:r>
            <a:r>
              <a:rPr lang="zh-CN" altLang="en-US" sz="2400" dirty="0">
                <a:solidFill>
                  <a:schemeClr val="tx1"/>
                </a:solidFill>
              </a:rPr>
              <a:t>结论</a:t>
            </a:r>
          </a:p>
        </p:txBody>
      </p:sp>
      <p:sp>
        <p:nvSpPr>
          <p:cNvPr id="10" name="矩形 9">
            <a:extLst>
              <a:ext uri="{FF2B5EF4-FFF2-40B4-BE49-F238E27FC236}">
                <a16:creationId xmlns:a16="http://schemas.microsoft.com/office/drawing/2014/main" id="{7B99C429-E204-D3EA-66DA-1FCF53F53916}"/>
              </a:ext>
            </a:extLst>
          </p:cNvPr>
          <p:cNvSpPr/>
          <p:nvPr/>
        </p:nvSpPr>
        <p:spPr>
          <a:xfrm>
            <a:off x="9957044" y="139845"/>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rPr>
              <a:t>思考</a:t>
            </a:r>
          </a:p>
        </p:txBody>
      </p:sp>
      <p:pic>
        <p:nvPicPr>
          <p:cNvPr id="28" name="图片 27">
            <a:extLst>
              <a:ext uri="{FF2B5EF4-FFF2-40B4-BE49-F238E27FC236}">
                <a16:creationId xmlns:a16="http://schemas.microsoft.com/office/drawing/2014/main" id="{9128D8A8-2E6E-9CFC-752B-A00E065A2E3A}"/>
              </a:ext>
            </a:extLst>
          </p:cNvPr>
          <p:cNvPicPr>
            <a:picLocks noChangeAspect="1"/>
          </p:cNvPicPr>
          <p:nvPr/>
        </p:nvPicPr>
        <p:blipFill>
          <a:blip r:embed="rId3"/>
          <a:srcRect t="25845"/>
          <a:stretch/>
        </p:blipFill>
        <p:spPr>
          <a:xfrm>
            <a:off x="7133543" y="1534285"/>
            <a:ext cx="3493395" cy="1948543"/>
          </a:xfrm>
          <a:prstGeom prst="rect">
            <a:avLst/>
          </a:prstGeom>
        </p:spPr>
      </p:pic>
      <p:sp>
        <p:nvSpPr>
          <p:cNvPr id="4" name="文本框 3">
            <a:extLst>
              <a:ext uri="{FF2B5EF4-FFF2-40B4-BE49-F238E27FC236}">
                <a16:creationId xmlns:a16="http://schemas.microsoft.com/office/drawing/2014/main" id="{B98249BD-D0D8-705C-AA9B-0CF0F041CC95}"/>
              </a:ext>
            </a:extLst>
          </p:cNvPr>
          <p:cNvSpPr txBox="1"/>
          <p:nvPr/>
        </p:nvSpPr>
        <p:spPr>
          <a:xfrm>
            <a:off x="584200" y="996043"/>
            <a:ext cx="5859296" cy="5632311"/>
          </a:xfrm>
          <a:prstGeom prst="rect">
            <a:avLst/>
          </a:prstGeom>
          <a:noFill/>
        </p:spPr>
        <p:txBody>
          <a:bodyPr wrap="none" rtlCol="0">
            <a:spAutoFit/>
          </a:bodyPr>
          <a:lstStyle/>
          <a:p>
            <a:pPr marL="285750" indent="-285750">
              <a:buFont typeface="Arial" panose="020B0604020202020204" pitchFamily="34" charset="0"/>
              <a:buChar char="•"/>
            </a:pPr>
            <a:r>
              <a:rPr lang="zh-CN" altLang="en-US" sz="2400" dirty="0"/>
              <a:t>光遗传调控刺激的空间精准性</a:t>
            </a:r>
            <a:endParaRPr lang="en-US" altLang="zh-CN" sz="2400" dirty="0"/>
          </a:p>
          <a:p>
            <a:pPr marL="742950" lvl="1" indent="-285750">
              <a:buFont typeface="Arial" panose="020B0604020202020204" pitchFamily="34" charset="0"/>
              <a:buChar char="•"/>
            </a:pPr>
            <a:r>
              <a:rPr lang="zh-CN" altLang="en-US" sz="2400" dirty="0"/>
              <a:t>避免无关靶点的激活</a:t>
            </a:r>
            <a:endParaRPr lang="en-US" altLang="zh-CN" sz="2400" dirty="0"/>
          </a:p>
          <a:p>
            <a:pPr marL="742950" lvl="1" indent="-285750">
              <a:buFont typeface="Arial" panose="020B0604020202020204" pitchFamily="34" charset="0"/>
              <a:buChar char="•"/>
            </a:pPr>
            <a:r>
              <a:rPr lang="zh-CN" altLang="en-US" sz="2400" dirty="0"/>
              <a:t>实现更精准的控制</a:t>
            </a:r>
            <a:endParaRPr lang="en-US" altLang="zh-CN" sz="2400" dirty="0"/>
          </a:p>
          <a:p>
            <a:pPr marL="742950" lvl="1" indent="-285750">
              <a:buFont typeface="Arial" panose="020B0604020202020204" pitchFamily="34" charset="0"/>
              <a:buChar char="•"/>
            </a:pPr>
            <a:r>
              <a:rPr lang="zh-CN" altLang="en-US" sz="2400" dirty="0"/>
              <a:t>更精细的靶点确定</a:t>
            </a:r>
            <a:endParaRPr lang="en-US" altLang="zh-CN" sz="2400" dirty="0"/>
          </a:p>
          <a:p>
            <a:pPr marL="742950" lvl="1" indent="-285750">
              <a:buFont typeface="Arial" panose="020B0604020202020204" pitchFamily="34" charset="0"/>
              <a:buChar char="•"/>
            </a:pPr>
            <a:endParaRPr lang="en-US" altLang="zh-CN" sz="2400" dirty="0"/>
          </a:p>
          <a:p>
            <a:pPr marL="285750" indent="-285750">
              <a:buFont typeface="Arial" panose="020B0604020202020204" pitchFamily="34" charset="0"/>
              <a:buChar char="•"/>
            </a:pPr>
            <a:r>
              <a:rPr lang="zh-CN" altLang="en-US" sz="2400" dirty="0"/>
              <a:t>更显著的抗疲劳特性</a:t>
            </a:r>
            <a:endParaRPr lang="en-US" altLang="zh-CN" sz="2400" dirty="0"/>
          </a:p>
          <a:p>
            <a:pPr marL="742950" lvl="1" indent="-285750">
              <a:buFont typeface="Arial" panose="020B0604020202020204" pitchFamily="34" charset="0"/>
              <a:buChar char="•"/>
            </a:pPr>
            <a:r>
              <a:rPr lang="zh-CN" altLang="en-US" sz="2400" dirty="0"/>
              <a:t>解决基于电刺激的肌肉疲劳难题</a:t>
            </a:r>
            <a:endParaRPr lang="en-US" altLang="zh-CN" sz="2400" dirty="0"/>
          </a:p>
          <a:p>
            <a:pPr marL="742950" lvl="1" indent="-285750">
              <a:buFont typeface="Arial" panose="020B0604020202020204" pitchFamily="34" charset="0"/>
              <a:buChar char="•"/>
            </a:pPr>
            <a:endParaRPr lang="en-US" altLang="zh-CN" sz="2400" dirty="0"/>
          </a:p>
          <a:p>
            <a:pPr marL="285750" indent="-285750">
              <a:buFont typeface="Arial" panose="020B0604020202020204" pitchFamily="34" charset="0"/>
              <a:buChar char="•"/>
            </a:pPr>
            <a:r>
              <a:rPr lang="zh-CN" altLang="en-US" sz="2400" dirty="0"/>
              <a:t>局限性</a:t>
            </a:r>
            <a:endParaRPr lang="en-US" altLang="zh-CN" sz="2400" dirty="0"/>
          </a:p>
          <a:p>
            <a:pPr marL="742950" lvl="1" indent="-285750">
              <a:buFont typeface="Arial" panose="020B0604020202020204" pitchFamily="34" charset="0"/>
              <a:buChar char="•"/>
            </a:pPr>
            <a:r>
              <a:rPr lang="en-US" altLang="zh-CN" sz="2400" dirty="0"/>
              <a:t>FOS</a:t>
            </a:r>
            <a:r>
              <a:rPr lang="zh-CN" altLang="en-US" sz="2400" dirty="0"/>
              <a:t>可能导致可控性的丧失</a:t>
            </a:r>
            <a:endParaRPr lang="en-US" altLang="zh-CN" sz="2400" dirty="0"/>
          </a:p>
          <a:p>
            <a:pPr marL="742950" lvl="1" indent="-285750">
              <a:buFont typeface="Arial" panose="020B0604020202020204" pitchFamily="34" charset="0"/>
              <a:buChar char="•"/>
            </a:pPr>
            <a:r>
              <a:rPr lang="zh-CN" altLang="en-US" sz="2400" dirty="0"/>
              <a:t>目前的研究仅能在动物进行尝试</a:t>
            </a:r>
            <a:endParaRPr lang="en-US" altLang="zh-CN" sz="2400" dirty="0"/>
          </a:p>
          <a:p>
            <a:pPr marL="742950" lvl="1" indent="-285750">
              <a:buFont typeface="Arial" panose="020B0604020202020204" pitchFamily="34" charset="0"/>
              <a:buChar char="•"/>
            </a:pPr>
            <a:endParaRPr lang="en-US" altLang="zh-CN" sz="2400" dirty="0"/>
          </a:p>
          <a:p>
            <a:pPr marL="285750" indent="-285750">
              <a:buFont typeface="Arial" panose="020B0604020202020204" pitchFamily="34" charset="0"/>
              <a:buChar char="•"/>
            </a:pPr>
            <a:r>
              <a:rPr lang="zh-CN" altLang="en-US" sz="2400" dirty="0"/>
              <a:t>反复出现的</a:t>
            </a:r>
            <a:r>
              <a:rPr lang="zh-CN" altLang="en-US" sz="2400" dirty="0">
                <a:solidFill>
                  <a:srgbClr val="FF0000"/>
                </a:solidFill>
              </a:rPr>
              <a:t>线性</a:t>
            </a:r>
            <a:r>
              <a:rPr lang="zh-CN" altLang="en-US" sz="2400" dirty="0"/>
              <a:t>？</a:t>
            </a:r>
            <a:endParaRPr lang="en-US" altLang="zh-CN" sz="2400" dirty="0"/>
          </a:p>
          <a:p>
            <a:pPr marL="742950" lvl="1" indent="-285750">
              <a:buFont typeface="Arial" panose="020B0604020202020204" pitchFamily="34" charset="0"/>
              <a:buChar char="•"/>
            </a:pPr>
            <a:r>
              <a:rPr lang="zh-CN" altLang="en-US" sz="2400" dirty="0"/>
              <a:t>力调制特性的</a:t>
            </a:r>
            <a:r>
              <a:rPr lang="zh-CN" altLang="en-US" sz="2400" u="sng" dirty="0"/>
              <a:t>线性</a:t>
            </a:r>
            <a:endParaRPr lang="en-US" altLang="zh-CN" sz="2400" u="sng" dirty="0"/>
          </a:p>
          <a:p>
            <a:pPr marL="742950" lvl="1" indent="-285750">
              <a:buFont typeface="Arial" panose="020B0604020202020204" pitchFamily="34" charset="0"/>
              <a:buChar char="•"/>
            </a:pPr>
            <a:r>
              <a:rPr lang="zh-CN" altLang="en-US" sz="2400" dirty="0"/>
              <a:t>肌肉模型中非</a:t>
            </a:r>
            <a:r>
              <a:rPr lang="zh-CN" altLang="en-US" sz="2400" u="sng" dirty="0"/>
              <a:t>线性</a:t>
            </a:r>
            <a:r>
              <a:rPr lang="zh-CN" altLang="en-US" sz="2400" dirty="0"/>
              <a:t>环节的</a:t>
            </a:r>
            <a:r>
              <a:rPr lang="zh-CN" altLang="en-US" sz="2400" u="sng" dirty="0"/>
              <a:t>线性</a:t>
            </a:r>
            <a:r>
              <a:rPr lang="zh-CN" altLang="en-US" sz="2400" dirty="0"/>
              <a:t>化处理</a:t>
            </a:r>
            <a:endParaRPr lang="en-US" altLang="zh-CN" sz="2400" dirty="0"/>
          </a:p>
        </p:txBody>
      </p:sp>
      <p:pic>
        <p:nvPicPr>
          <p:cNvPr id="12" name="图片 11">
            <a:extLst>
              <a:ext uri="{FF2B5EF4-FFF2-40B4-BE49-F238E27FC236}">
                <a16:creationId xmlns:a16="http://schemas.microsoft.com/office/drawing/2014/main" id="{152DA1B0-1CF9-B17F-9629-CDA026FAE290}"/>
              </a:ext>
            </a:extLst>
          </p:cNvPr>
          <p:cNvPicPr>
            <a:picLocks noChangeAspect="1"/>
          </p:cNvPicPr>
          <p:nvPr/>
        </p:nvPicPr>
        <p:blipFill>
          <a:blip r:embed="rId4"/>
          <a:stretch>
            <a:fillRect/>
          </a:stretch>
        </p:blipFill>
        <p:spPr>
          <a:xfrm>
            <a:off x="6809454" y="3898433"/>
            <a:ext cx="4141575" cy="2092470"/>
          </a:xfrm>
          <a:prstGeom prst="rect">
            <a:avLst/>
          </a:prstGeom>
        </p:spPr>
      </p:pic>
    </p:spTree>
    <p:extLst>
      <p:ext uri="{BB962C8B-B14F-4D97-AF65-F5344CB8AC3E}">
        <p14:creationId xmlns:p14="http://schemas.microsoft.com/office/powerpoint/2010/main" val="9614684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E7CF4-B826-6940-8DCE-BA595E6C97C1}"/>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E3D9DB5B-1278-3FDD-36C0-E166910D0A0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08029B05-6F76-F211-EC1E-48725DE1D49F}"/>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A34B7AF7-364F-8A92-7B48-C2454D4D5183}"/>
              </a:ext>
            </a:extLst>
          </p:cNvPr>
          <p:cNvSpPr/>
          <p:nvPr/>
        </p:nvSpPr>
        <p:spPr>
          <a:xfrm>
            <a:off x="7829299" y="139846"/>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内容</a:t>
            </a:r>
            <a:r>
              <a:rPr lang="en-US" altLang="zh-CN" sz="2400" dirty="0">
                <a:solidFill>
                  <a:schemeClr val="tx1"/>
                </a:solidFill>
              </a:rPr>
              <a:t>&amp;</a:t>
            </a:r>
            <a:r>
              <a:rPr lang="zh-CN" altLang="en-US" sz="2400" dirty="0">
                <a:solidFill>
                  <a:schemeClr val="tx1"/>
                </a:solidFill>
              </a:rPr>
              <a:t>结论</a:t>
            </a:r>
          </a:p>
        </p:txBody>
      </p:sp>
      <p:sp>
        <p:nvSpPr>
          <p:cNvPr id="10" name="矩形 9">
            <a:extLst>
              <a:ext uri="{FF2B5EF4-FFF2-40B4-BE49-F238E27FC236}">
                <a16:creationId xmlns:a16="http://schemas.microsoft.com/office/drawing/2014/main" id="{D9BAE4AE-F23C-DC95-28B1-8EE39680BDD9}"/>
              </a:ext>
            </a:extLst>
          </p:cNvPr>
          <p:cNvSpPr/>
          <p:nvPr/>
        </p:nvSpPr>
        <p:spPr>
          <a:xfrm>
            <a:off x="9957044" y="139845"/>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rPr>
              <a:t>思考</a:t>
            </a:r>
          </a:p>
        </p:txBody>
      </p:sp>
      <p:pic>
        <p:nvPicPr>
          <p:cNvPr id="2" name="图片 1">
            <a:extLst>
              <a:ext uri="{FF2B5EF4-FFF2-40B4-BE49-F238E27FC236}">
                <a16:creationId xmlns:a16="http://schemas.microsoft.com/office/drawing/2014/main" id="{892ADFB9-2D72-E73F-B18D-37BFC76FF327}"/>
              </a:ext>
            </a:extLst>
          </p:cNvPr>
          <p:cNvPicPr>
            <a:picLocks noChangeAspect="1"/>
          </p:cNvPicPr>
          <p:nvPr/>
        </p:nvPicPr>
        <p:blipFill>
          <a:blip r:embed="rId5"/>
          <a:srcRect r="56101" b="51790"/>
          <a:stretch/>
        </p:blipFill>
        <p:spPr>
          <a:xfrm>
            <a:off x="347982" y="4504263"/>
            <a:ext cx="3200418" cy="2045689"/>
          </a:xfrm>
          <a:prstGeom prst="rect">
            <a:avLst/>
          </a:prstGeom>
        </p:spPr>
      </p:pic>
      <p:pic>
        <p:nvPicPr>
          <p:cNvPr id="6" name="图片 5">
            <a:extLst>
              <a:ext uri="{FF2B5EF4-FFF2-40B4-BE49-F238E27FC236}">
                <a16:creationId xmlns:a16="http://schemas.microsoft.com/office/drawing/2014/main" id="{91F2F328-2020-DC4D-5CB4-6A5A17393173}"/>
              </a:ext>
            </a:extLst>
          </p:cNvPr>
          <p:cNvPicPr>
            <a:picLocks noChangeAspect="1"/>
          </p:cNvPicPr>
          <p:nvPr/>
        </p:nvPicPr>
        <p:blipFill>
          <a:blip r:embed="rId5"/>
          <a:srcRect l="49442" t="49182" r="24886"/>
          <a:stretch/>
        </p:blipFill>
        <p:spPr>
          <a:xfrm>
            <a:off x="3543776" y="4435499"/>
            <a:ext cx="1812960" cy="2088780"/>
          </a:xfrm>
          <a:prstGeom prst="rect">
            <a:avLst/>
          </a:prstGeom>
          <a:ln>
            <a:noFill/>
          </a:ln>
          <a:effectLst>
            <a:outerShdw blurRad="292100" dist="139700" dir="2700000" algn="tl" rotWithShape="0">
              <a:srgbClr val="333333">
                <a:alpha val="65000"/>
              </a:srgbClr>
            </a:outerShdw>
          </a:effectLst>
        </p:spPr>
      </p:pic>
      <p:sp>
        <p:nvSpPr>
          <p:cNvPr id="11" name="文本框 10">
            <a:extLst>
              <a:ext uri="{FF2B5EF4-FFF2-40B4-BE49-F238E27FC236}">
                <a16:creationId xmlns:a16="http://schemas.microsoft.com/office/drawing/2014/main" id="{4D837FBA-38E1-8BF5-F60A-D3B520826551}"/>
              </a:ext>
            </a:extLst>
          </p:cNvPr>
          <p:cNvSpPr txBox="1"/>
          <p:nvPr/>
        </p:nvSpPr>
        <p:spPr>
          <a:xfrm>
            <a:off x="356841" y="3771612"/>
            <a:ext cx="4818409" cy="707886"/>
          </a:xfrm>
          <a:prstGeom prst="rect">
            <a:avLst/>
          </a:prstGeom>
          <a:noFill/>
        </p:spPr>
        <p:txBody>
          <a:bodyPr wrap="square" rtlCol="0">
            <a:spAutoFit/>
          </a:bodyPr>
          <a:lstStyle/>
          <a:p>
            <a:r>
              <a:rPr lang="en-US" altLang="zh-CN" sz="2000" b="1" i="1" dirty="0">
                <a:solidFill>
                  <a:srgbClr val="222222"/>
                </a:solidFill>
                <a:effectLst/>
                <a:latin typeface="Harding"/>
              </a:rPr>
              <a:t>Targeted neurotechnology restores walking in humans with spinal cord injury</a:t>
            </a:r>
            <a:r>
              <a:rPr lang="en-US" altLang="zh-CN" sz="2000" b="1" i="1" dirty="0">
                <a:solidFill>
                  <a:srgbClr val="222222"/>
                </a:solidFill>
                <a:latin typeface="Harding"/>
              </a:rPr>
              <a:t>,</a:t>
            </a:r>
            <a:r>
              <a:rPr lang="zh-CN" altLang="en-US" sz="2000" b="1" i="1" dirty="0">
                <a:solidFill>
                  <a:srgbClr val="222222"/>
                </a:solidFill>
                <a:latin typeface="Harding"/>
              </a:rPr>
              <a:t> </a:t>
            </a:r>
            <a:r>
              <a:rPr lang="en-US" altLang="zh-CN" sz="2000" b="1" i="1" dirty="0">
                <a:solidFill>
                  <a:srgbClr val="222222"/>
                </a:solidFill>
                <a:latin typeface="Harding"/>
              </a:rPr>
              <a:t>2018</a:t>
            </a:r>
            <a:endParaRPr lang="en-US" altLang="zh-CN" sz="2000" b="1" i="1" dirty="0">
              <a:solidFill>
                <a:srgbClr val="222222"/>
              </a:solidFill>
              <a:effectLst/>
              <a:latin typeface="Harding"/>
            </a:endParaRPr>
          </a:p>
        </p:txBody>
      </p:sp>
      <p:sp>
        <p:nvSpPr>
          <p:cNvPr id="13" name="文本框 12">
            <a:extLst>
              <a:ext uri="{FF2B5EF4-FFF2-40B4-BE49-F238E27FC236}">
                <a16:creationId xmlns:a16="http://schemas.microsoft.com/office/drawing/2014/main" id="{5F84CFD5-178A-75DE-0CBC-30EBBE2FD1E4}"/>
              </a:ext>
            </a:extLst>
          </p:cNvPr>
          <p:cNvSpPr txBox="1"/>
          <p:nvPr/>
        </p:nvSpPr>
        <p:spPr>
          <a:xfrm>
            <a:off x="947058" y="993272"/>
            <a:ext cx="10297885" cy="707886"/>
          </a:xfrm>
          <a:prstGeom prst="rect">
            <a:avLst/>
          </a:prstGeom>
          <a:noFill/>
        </p:spPr>
        <p:txBody>
          <a:bodyPr wrap="square">
            <a:spAutoFit/>
          </a:bodyPr>
          <a:lstStyle/>
          <a:p>
            <a:r>
              <a:rPr lang="en-US" altLang="zh-CN" sz="2000" b="1" i="1" dirty="0">
                <a:solidFill>
                  <a:srgbClr val="FF0000"/>
                </a:solidFill>
                <a:latin typeface="Harding"/>
              </a:rPr>
              <a:t>Closed-loop</a:t>
            </a:r>
            <a:r>
              <a:rPr lang="en-US" altLang="zh-CN" sz="2000" b="1" i="1" dirty="0">
                <a:solidFill>
                  <a:srgbClr val="222222"/>
                </a:solidFill>
                <a:latin typeface="Harding"/>
              </a:rPr>
              <a:t> neuromodulation of spinal sensorimotor circuits controls refined locomotion after complete spinal cord injury</a:t>
            </a:r>
            <a:r>
              <a:rPr lang="zh-CN" altLang="en-US" sz="2000" b="1" i="1" dirty="0">
                <a:solidFill>
                  <a:srgbClr val="222222"/>
                </a:solidFill>
                <a:latin typeface="Harding"/>
              </a:rPr>
              <a:t>，</a:t>
            </a:r>
            <a:r>
              <a:rPr lang="en-US" altLang="zh-CN" sz="2000" b="1" i="1" dirty="0">
                <a:solidFill>
                  <a:srgbClr val="222222"/>
                </a:solidFill>
                <a:latin typeface="Harding"/>
              </a:rPr>
              <a:t>2014</a:t>
            </a:r>
            <a:endParaRPr lang="zh-CN" altLang="en-US" sz="2000" b="1" i="1" dirty="0">
              <a:solidFill>
                <a:srgbClr val="222222"/>
              </a:solidFill>
              <a:latin typeface="Harding"/>
            </a:endParaRPr>
          </a:p>
        </p:txBody>
      </p:sp>
      <p:pic>
        <p:nvPicPr>
          <p:cNvPr id="14" name="图片 13">
            <a:extLst>
              <a:ext uri="{FF2B5EF4-FFF2-40B4-BE49-F238E27FC236}">
                <a16:creationId xmlns:a16="http://schemas.microsoft.com/office/drawing/2014/main" id="{58E0F096-344E-DE07-7BD0-9B5958281497}"/>
              </a:ext>
            </a:extLst>
          </p:cNvPr>
          <p:cNvPicPr>
            <a:picLocks noChangeAspect="1"/>
          </p:cNvPicPr>
          <p:nvPr/>
        </p:nvPicPr>
        <p:blipFill>
          <a:blip r:embed="rId6"/>
          <a:stretch>
            <a:fillRect/>
          </a:stretch>
        </p:blipFill>
        <p:spPr>
          <a:xfrm>
            <a:off x="1662293" y="1714150"/>
            <a:ext cx="1819541" cy="2015191"/>
          </a:xfrm>
          <a:prstGeom prst="rect">
            <a:avLst/>
          </a:prstGeom>
          <a:ln>
            <a:noFill/>
          </a:ln>
          <a:effectLst>
            <a:outerShdw blurRad="292100" dist="139700" dir="2700000" algn="tl" rotWithShape="0">
              <a:srgbClr val="333333">
                <a:alpha val="65000"/>
              </a:srgbClr>
            </a:outerShdw>
          </a:effectLst>
        </p:spPr>
      </p:pic>
      <p:pic>
        <p:nvPicPr>
          <p:cNvPr id="15" name="图片 14">
            <a:extLst>
              <a:ext uri="{FF2B5EF4-FFF2-40B4-BE49-F238E27FC236}">
                <a16:creationId xmlns:a16="http://schemas.microsoft.com/office/drawing/2014/main" id="{B3CC541F-510B-BEA2-7002-D6E6FBDCC33D}"/>
              </a:ext>
            </a:extLst>
          </p:cNvPr>
          <p:cNvPicPr>
            <a:picLocks noChangeAspect="1"/>
          </p:cNvPicPr>
          <p:nvPr/>
        </p:nvPicPr>
        <p:blipFill>
          <a:blip r:embed="rId7"/>
          <a:stretch>
            <a:fillRect/>
          </a:stretch>
        </p:blipFill>
        <p:spPr>
          <a:xfrm>
            <a:off x="4172273" y="1677133"/>
            <a:ext cx="2982686" cy="2089224"/>
          </a:xfrm>
          <a:prstGeom prst="rect">
            <a:avLst/>
          </a:prstGeom>
        </p:spPr>
      </p:pic>
      <p:pic>
        <p:nvPicPr>
          <p:cNvPr id="17" name="GC视频">
            <a:hlinkClick r:id="" action="ppaction://media"/>
            <a:extLst>
              <a:ext uri="{FF2B5EF4-FFF2-40B4-BE49-F238E27FC236}">
                <a16:creationId xmlns:a16="http://schemas.microsoft.com/office/drawing/2014/main" id="{6F381CED-B7C4-CDD9-A28A-41269B4911C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808124" y="1676282"/>
            <a:ext cx="2787901" cy="2090926"/>
          </a:xfrm>
          <a:prstGeom prst="rect">
            <a:avLst/>
          </a:prstGeom>
        </p:spPr>
      </p:pic>
      <p:sp>
        <p:nvSpPr>
          <p:cNvPr id="4" name="文本框 3">
            <a:extLst>
              <a:ext uri="{FF2B5EF4-FFF2-40B4-BE49-F238E27FC236}">
                <a16:creationId xmlns:a16="http://schemas.microsoft.com/office/drawing/2014/main" id="{B0245C99-AC3A-E46C-A627-43D147F6370E}"/>
              </a:ext>
            </a:extLst>
          </p:cNvPr>
          <p:cNvSpPr txBox="1"/>
          <p:nvPr/>
        </p:nvSpPr>
        <p:spPr>
          <a:xfrm>
            <a:off x="5356736" y="3766357"/>
            <a:ext cx="6687222" cy="707886"/>
          </a:xfrm>
          <a:prstGeom prst="rect">
            <a:avLst/>
          </a:prstGeom>
          <a:noFill/>
        </p:spPr>
        <p:txBody>
          <a:bodyPr wrap="square" rtlCol="0">
            <a:spAutoFit/>
          </a:bodyPr>
          <a:lstStyle/>
          <a:p>
            <a:r>
              <a:rPr lang="en-US" altLang="zh-CN" sz="2000" b="1" i="1" dirty="0">
                <a:solidFill>
                  <a:srgbClr val="222222"/>
                </a:solidFill>
                <a:effectLst/>
                <a:latin typeface="Harding"/>
              </a:rPr>
              <a:t>Spatiotemporal neuromodulation therapies engaging muscle synergies improve motor control after spinal cord injury</a:t>
            </a:r>
            <a:r>
              <a:rPr lang="en-US" altLang="zh-CN" sz="2000" b="1" i="1" dirty="0">
                <a:solidFill>
                  <a:srgbClr val="222222"/>
                </a:solidFill>
                <a:latin typeface="Harding"/>
              </a:rPr>
              <a:t>,</a:t>
            </a:r>
            <a:r>
              <a:rPr lang="zh-CN" altLang="en-US" sz="2000" b="1" i="1" dirty="0">
                <a:solidFill>
                  <a:srgbClr val="222222"/>
                </a:solidFill>
                <a:latin typeface="Harding"/>
              </a:rPr>
              <a:t> </a:t>
            </a:r>
            <a:r>
              <a:rPr lang="en-US" altLang="zh-CN" sz="2000" b="1" i="1" dirty="0">
                <a:solidFill>
                  <a:srgbClr val="222222"/>
                </a:solidFill>
                <a:latin typeface="Harding"/>
              </a:rPr>
              <a:t>2016</a:t>
            </a:r>
            <a:endParaRPr lang="en-US" altLang="zh-CN" sz="2000" b="1" i="1" dirty="0">
              <a:solidFill>
                <a:srgbClr val="222222"/>
              </a:solidFill>
              <a:effectLst/>
              <a:latin typeface="Harding"/>
            </a:endParaRPr>
          </a:p>
        </p:txBody>
      </p:sp>
      <p:pic>
        <p:nvPicPr>
          <p:cNvPr id="7" name="图片 6">
            <a:extLst>
              <a:ext uri="{FF2B5EF4-FFF2-40B4-BE49-F238E27FC236}">
                <a16:creationId xmlns:a16="http://schemas.microsoft.com/office/drawing/2014/main" id="{AE775DAC-2718-F1CA-8D77-8FE33B019A84}"/>
              </a:ext>
            </a:extLst>
          </p:cNvPr>
          <p:cNvPicPr>
            <a:picLocks noChangeAspect="1"/>
          </p:cNvPicPr>
          <p:nvPr/>
        </p:nvPicPr>
        <p:blipFill>
          <a:blip r:embed="rId9"/>
          <a:stretch>
            <a:fillRect/>
          </a:stretch>
        </p:blipFill>
        <p:spPr>
          <a:xfrm>
            <a:off x="7509083" y="4504263"/>
            <a:ext cx="2708888" cy="20887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811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8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199B3-00E5-5703-BA86-7F7817861982}"/>
            </a:ext>
          </a:extLst>
        </p:cNvPr>
        <p:cNvGrpSpPr/>
        <p:nvPr/>
      </p:nvGrpSpPr>
      <p:grpSpPr>
        <a:xfrm>
          <a:off x="0" y="0"/>
          <a:ext cx="0" cy="0"/>
          <a:chOff x="0" y="0"/>
          <a:chExt cx="0" cy="0"/>
        </a:xfrm>
      </p:grpSpPr>
      <p:sp>
        <p:nvSpPr>
          <p:cNvPr id="8" name="文本框 7">
            <a:extLst>
              <a:ext uri="{FF2B5EF4-FFF2-40B4-BE49-F238E27FC236}">
                <a16:creationId xmlns:a16="http://schemas.microsoft.com/office/drawing/2014/main" id="{3492394C-9C4D-5040-6B59-EBA965381102}"/>
              </a:ext>
            </a:extLst>
          </p:cNvPr>
          <p:cNvSpPr txBox="1"/>
          <p:nvPr/>
        </p:nvSpPr>
        <p:spPr>
          <a:xfrm>
            <a:off x="774012" y="2562772"/>
            <a:ext cx="10426262" cy="646331"/>
          </a:xfrm>
          <a:prstGeom prst="rect">
            <a:avLst/>
          </a:prstGeom>
          <a:noFill/>
        </p:spPr>
        <p:txBody>
          <a:bodyPr wrap="square" rtlCol="0">
            <a:spAutoFit/>
          </a:bodyPr>
          <a:lstStyle/>
          <a:p>
            <a:pPr algn="ctr"/>
            <a:r>
              <a:rPr lang="zh-CN" altLang="en-US" sz="3600" dirty="0"/>
              <a:t>为建设世界一流实验室努力奋斗！</a:t>
            </a:r>
            <a:endParaRPr lang="en-US" altLang="zh-CN" sz="3600" b="1" i="0" dirty="0">
              <a:solidFill>
                <a:srgbClr val="1A1A1A"/>
              </a:solidFill>
              <a:effectLst/>
              <a:latin typeface="roboto" panose="02000000000000000000" pitchFamily="2" charset="0"/>
            </a:endParaRPr>
          </a:p>
        </p:txBody>
      </p:sp>
      <p:sp>
        <p:nvSpPr>
          <p:cNvPr id="2" name="文本框 1">
            <a:extLst>
              <a:ext uri="{FF2B5EF4-FFF2-40B4-BE49-F238E27FC236}">
                <a16:creationId xmlns:a16="http://schemas.microsoft.com/office/drawing/2014/main" id="{4B823D0F-99EF-8EE5-2707-E5F5FAD63364}"/>
              </a:ext>
            </a:extLst>
          </p:cNvPr>
          <p:cNvSpPr txBox="1"/>
          <p:nvPr/>
        </p:nvSpPr>
        <p:spPr>
          <a:xfrm>
            <a:off x="4855916" y="4340773"/>
            <a:ext cx="2480167" cy="830997"/>
          </a:xfrm>
          <a:prstGeom prst="rect">
            <a:avLst/>
          </a:prstGeom>
          <a:noFill/>
        </p:spPr>
        <p:txBody>
          <a:bodyPr wrap="none" rtlCol="0">
            <a:spAutoFit/>
          </a:bodyPr>
          <a:lstStyle/>
          <a:p>
            <a:pPr algn="ctr"/>
            <a:r>
              <a:rPr lang="zh-CN" altLang="en-US" sz="2400" dirty="0"/>
              <a:t>谢浩轩</a:t>
            </a:r>
            <a:endParaRPr lang="en-US" altLang="zh-CN" sz="2400" dirty="0"/>
          </a:p>
          <a:p>
            <a:pPr algn="ctr"/>
            <a:r>
              <a:rPr lang="en-US" altLang="zh-CN" sz="2400" dirty="0"/>
              <a:t>2024</a:t>
            </a:r>
            <a:r>
              <a:rPr lang="zh-CN" altLang="en-US" sz="2400" dirty="0"/>
              <a:t>年</a:t>
            </a:r>
            <a:r>
              <a:rPr lang="en-US" altLang="zh-CN" sz="2400" dirty="0"/>
              <a:t>12</a:t>
            </a:r>
            <a:r>
              <a:rPr lang="zh-CN" altLang="en-US" sz="2400" dirty="0"/>
              <a:t>月</a:t>
            </a:r>
            <a:r>
              <a:rPr lang="en-US" altLang="zh-CN" sz="2400" dirty="0"/>
              <a:t>30</a:t>
            </a:r>
            <a:r>
              <a:rPr lang="zh-CN" altLang="en-US" sz="2400" dirty="0"/>
              <a:t>日</a:t>
            </a:r>
          </a:p>
        </p:txBody>
      </p:sp>
    </p:spTree>
    <p:extLst>
      <p:ext uri="{BB962C8B-B14F-4D97-AF65-F5344CB8AC3E}">
        <p14:creationId xmlns:p14="http://schemas.microsoft.com/office/powerpoint/2010/main" val="2468082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757EF636-C7F9-4043-9D45-689D05CE3673}"/>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4" name="文本框 3">
            <a:extLst>
              <a:ext uri="{FF2B5EF4-FFF2-40B4-BE49-F238E27FC236}">
                <a16:creationId xmlns:a16="http://schemas.microsoft.com/office/drawing/2014/main" id="{68940592-BEA7-BE73-FDD9-AEA2392811C1}"/>
              </a:ext>
            </a:extLst>
          </p:cNvPr>
          <p:cNvSpPr txBox="1"/>
          <p:nvPr/>
        </p:nvSpPr>
        <p:spPr>
          <a:xfrm>
            <a:off x="378372" y="1298029"/>
            <a:ext cx="6410729" cy="461665"/>
          </a:xfrm>
          <a:prstGeom prst="rect">
            <a:avLst/>
          </a:prstGeom>
          <a:noFill/>
        </p:spPr>
        <p:txBody>
          <a:bodyPr wrap="none" rtlCol="0">
            <a:spAutoFit/>
          </a:bodyPr>
          <a:lstStyle/>
          <a:p>
            <a:r>
              <a:rPr lang="zh-CN" altLang="en-US" sz="2400" dirty="0"/>
              <a:t>中国医师协会</a:t>
            </a:r>
            <a:r>
              <a:rPr lang="en-US" altLang="zh-CN" sz="2400" dirty="0"/>
              <a:t>2024</a:t>
            </a:r>
            <a:r>
              <a:rPr lang="zh-CN" altLang="en-US" sz="2400" dirty="0"/>
              <a:t>年神经调控专业委员会年会</a:t>
            </a:r>
          </a:p>
        </p:txBody>
      </p:sp>
      <p:sp>
        <p:nvSpPr>
          <p:cNvPr id="6" name="文本框 5">
            <a:extLst>
              <a:ext uri="{FF2B5EF4-FFF2-40B4-BE49-F238E27FC236}">
                <a16:creationId xmlns:a16="http://schemas.microsoft.com/office/drawing/2014/main" id="{8AC720D6-F94B-4A70-AC5F-2F28D0095E07}"/>
              </a:ext>
            </a:extLst>
          </p:cNvPr>
          <p:cNvSpPr txBox="1"/>
          <p:nvPr/>
        </p:nvSpPr>
        <p:spPr>
          <a:xfrm>
            <a:off x="378372" y="2081048"/>
            <a:ext cx="3877985" cy="1200329"/>
          </a:xfrm>
          <a:prstGeom prst="rect">
            <a:avLst/>
          </a:prstGeom>
          <a:noFill/>
        </p:spPr>
        <p:txBody>
          <a:bodyPr wrap="none" rtlCol="0">
            <a:spAutoFit/>
          </a:bodyPr>
          <a:lstStyle/>
          <a:p>
            <a:r>
              <a:rPr lang="en-US" altLang="zh-CN" sz="2400" dirty="0"/>
              <a:t>Robert Levy</a:t>
            </a:r>
          </a:p>
          <a:p>
            <a:r>
              <a:rPr lang="zh-CN" altLang="en-US" sz="2400" dirty="0"/>
              <a:t>国际神经调控学会前任主席</a:t>
            </a:r>
            <a:endParaRPr lang="en-US" altLang="zh-CN" sz="2400" dirty="0"/>
          </a:p>
          <a:p>
            <a:r>
              <a:rPr lang="en-US" altLang="zh-CN" sz="2400" i="1" dirty="0"/>
              <a:t>Neuromodulation</a:t>
            </a:r>
            <a:r>
              <a:rPr lang="en-US" altLang="zh-CN" sz="2400" dirty="0"/>
              <a:t> </a:t>
            </a:r>
            <a:r>
              <a:rPr lang="zh-CN" altLang="en-US" sz="2400" dirty="0"/>
              <a:t>主编</a:t>
            </a:r>
          </a:p>
        </p:txBody>
      </p:sp>
      <p:pic>
        <p:nvPicPr>
          <p:cNvPr id="7" name="图片 6">
            <a:extLst>
              <a:ext uri="{FF2B5EF4-FFF2-40B4-BE49-F238E27FC236}">
                <a16:creationId xmlns:a16="http://schemas.microsoft.com/office/drawing/2014/main" id="{72E644CB-57A8-45F5-EF2F-641995EB50D3}"/>
              </a:ext>
            </a:extLst>
          </p:cNvPr>
          <p:cNvPicPr>
            <a:picLocks noChangeAspect="1"/>
          </p:cNvPicPr>
          <p:nvPr/>
        </p:nvPicPr>
        <p:blipFill>
          <a:blip r:embed="rId3"/>
          <a:srcRect l="13460" t="6706" r="16424" b="10306"/>
          <a:stretch/>
        </p:blipFill>
        <p:spPr>
          <a:xfrm rot="16200000">
            <a:off x="5584979" y="938130"/>
            <a:ext cx="4190912" cy="6616262"/>
          </a:xfrm>
          <a:prstGeom prst="rect">
            <a:avLst/>
          </a:prstGeom>
        </p:spPr>
      </p:pic>
      <p:sp>
        <p:nvSpPr>
          <p:cNvPr id="8" name="文本框 7">
            <a:extLst>
              <a:ext uri="{FF2B5EF4-FFF2-40B4-BE49-F238E27FC236}">
                <a16:creationId xmlns:a16="http://schemas.microsoft.com/office/drawing/2014/main" id="{303A3CE6-60ED-6933-F3A2-453839EB2293}"/>
              </a:ext>
            </a:extLst>
          </p:cNvPr>
          <p:cNvSpPr txBox="1"/>
          <p:nvPr/>
        </p:nvSpPr>
        <p:spPr>
          <a:xfrm>
            <a:off x="378372" y="3602731"/>
            <a:ext cx="3752564" cy="2308324"/>
          </a:xfrm>
          <a:prstGeom prst="rect">
            <a:avLst/>
          </a:prstGeom>
          <a:noFill/>
        </p:spPr>
        <p:txBody>
          <a:bodyPr wrap="square" rtlCol="0">
            <a:spAutoFit/>
          </a:bodyPr>
          <a:lstStyle/>
          <a:p>
            <a:r>
              <a:rPr lang="zh-CN" altLang="en-US" sz="2400" b="1" dirty="0"/>
              <a:t>光遗传学的神经调控应用</a:t>
            </a:r>
            <a:endParaRPr lang="en-US" altLang="zh-CN" sz="2400" b="1" dirty="0"/>
          </a:p>
          <a:p>
            <a:endParaRPr lang="en-US" altLang="zh-CN" sz="2400" dirty="0"/>
          </a:p>
          <a:p>
            <a:pPr marL="342900" indent="-342900">
              <a:buFont typeface="Arial" panose="020B0604020202020204" pitchFamily="34" charset="0"/>
              <a:buChar char="•"/>
            </a:pPr>
            <a:r>
              <a:rPr lang="zh-CN" altLang="en-US" sz="2400" dirty="0"/>
              <a:t>光遗传学的</a:t>
            </a:r>
            <a:r>
              <a:rPr lang="zh-CN" altLang="en-US" sz="2400" u="sng" dirty="0">
                <a:solidFill>
                  <a:srgbClr val="880A82"/>
                </a:solidFill>
              </a:rPr>
              <a:t>必要性</a:t>
            </a:r>
            <a:r>
              <a:rPr lang="zh-CN" altLang="en-US" sz="2400" dirty="0"/>
              <a:t>？</a:t>
            </a:r>
            <a:endParaRPr lang="en-US" altLang="zh-CN" sz="2400" dirty="0"/>
          </a:p>
          <a:p>
            <a:pPr marL="342900" indent="-342900">
              <a:buFont typeface="Arial" panose="020B0604020202020204" pitchFamily="34" charset="0"/>
              <a:buChar char="•"/>
            </a:pPr>
            <a:r>
              <a:rPr lang="zh-CN" altLang="en-US" sz="2400" dirty="0"/>
              <a:t>光遗传学调控</a:t>
            </a:r>
            <a:r>
              <a:rPr lang="zh-CN" altLang="en-US" sz="2400" u="sng" dirty="0">
                <a:solidFill>
                  <a:srgbClr val="880A82"/>
                </a:solidFill>
              </a:rPr>
              <a:t>如何实现</a:t>
            </a:r>
            <a:r>
              <a:rPr lang="zh-CN" altLang="en-US" sz="2400" dirty="0"/>
              <a:t>？</a:t>
            </a:r>
            <a:endParaRPr lang="en-US" altLang="zh-CN" sz="2400" dirty="0"/>
          </a:p>
          <a:p>
            <a:pPr marL="342900" indent="-342900">
              <a:buFont typeface="Arial" panose="020B0604020202020204" pitchFamily="34" charset="0"/>
              <a:buChar char="•"/>
            </a:pPr>
            <a:r>
              <a:rPr lang="zh-CN" altLang="en-US" sz="2400" dirty="0"/>
              <a:t>光遗传学的临床应用面临什么问题？</a:t>
            </a:r>
            <a:endParaRPr lang="en-US" altLang="zh-CN" sz="2400" dirty="0"/>
          </a:p>
        </p:txBody>
      </p:sp>
    </p:spTree>
    <p:extLst>
      <p:ext uri="{BB962C8B-B14F-4D97-AF65-F5344CB8AC3E}">
        <p14:creationId xmlns:p14="http://schemas.microsoft.com/office/powerpoint/2010/main" val="2023802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38AB0-5443-78A1-446E-643BA5BF6CDA}"/>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5EDF5FDD-1E54-6464-AC49-3B7F3874342F}"/>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pic>
        <p:nvPicPr>
          <p:cNvPr id="2" name="图片 1">
            <a:extLst>
              <a:ext uri="{FF2B5EF4-FFF2-40B4-BE49-F238E27FC236}">
                <a16:creationId xmlns:a16="http://schemas.microsoft.com/office/drawing/2014/main" id="{07C8E720-22B3-F13D-3649-10914BAFABD7}"/>
              </a:ext>
            </a:extLst>
          </p:cNvPr>
          <p:cNvPicPr>
            <a:picLocks noChangeAspect="1"/>
          </p:cNvPicPr>
          <p:nvPr/>
        </p:nvPicPr>
        <p:blipFill>
          <a:blip r:embed="rId3"/>
          <a:stretch>
            <a:fillRect/>
          </a:stretch>
        </p:blipFill>
        <p:spPr>
          <a:xfrm>
            <a:off x="554420" y="2171538"/>
            <a:ext cx="2425262" cy="3086146"/>
          </a:xfrm>
          <a:prstGeom prst="rect">
            <a:avLst/>
          </a:prstGeom>
        </p:spPr>
      </p:pic>
      <p:sp>
        <p:nvSpPr>
          <p:cNvPr id="4" name="文本框 3">
            <a:extLst>
              <a:ext uri="{FF2B5EF4-FFF2-40B4-BE49-F238E27FC236}">
                <a16:creationId xmlns:a16="http://schemas.microsoft.com/office/drawing/2014/main" id="{3A32C02F-25EB-8339-0B67-FF0EAD7435DC}"/>
              </a:ext>
            </a:extLst>
          </p:cNvPr>
          <p:cNvSpPr txBox="1"/>
          <p:nvPr/>
        </p:nvSpPr>
        <p:spPr>
          <a:xfrm>
            <a:off x="3415861" y="1367496"/>
            <a:ext cx="8502869" cy="954107"/>
          </a:xfrm>
          <a:prstGeom prst="rect">
            <a:avLst/>
          </a:prstGeom>
          <a:noFill/>
        </p:spPr>
        <p:txBody>
          <a:bodyPr wrap="square">
            <a:spAutoFit/>
          </a:bodyPr>
          <a:lstStyle/>
          <a:p>
            <a:r>
              <a:rPr lang="en-US" altLang="zh-CN" sz="2800" b="1" i="0" dirty="0">
                <a:effectLst/>
                <a:latin typeface="roboto" panose="02000000000000000000" pitchFamily="2" charset="0"/>
              </a:rPr>
              <a:t>Closed-loop optogenetic neuromodulation enables high-fidelity fatigue-resistant muscle control</a:t>
            </a:r>
            <a:endParaRPr lang="en-US" altLang="zh-CN" sz="2800" b="1" dirty="0">
              <a:latin typeface="roboto" panose="02000000000000000000" pitchFamily="2" charset="0"/>
            </a:endParaRPr>
          </a:p>
        </p:txBody>
      </p:sp>
      <p:sp>
        <p:nvSpPr>
          <p:cNvPr id="6" name="AutoShape 2" descr="作者 Hugh M. Herr 的图片">
            <a:extLst>
              <a:ext uri="{FF2B5EF4-FFF2-40B4-BE49-F238E27FC236}">
                <a16:creationId xmlns:a16="http://schemas.microsoft.com/office/drawing/2014/main" id="{9E050966-6D74-13EE-8278-9C074D4B8F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图片 6">
            <a:extLst>
              <a:ext uri="{FF2B5EF4-FFF2-40B4-BE49-F238E27FC236}">
                <a16:creationId xmlns:a16="http://schemas.microsoft.com/office/drawing/2014/main" id="{87BEA891-A85F-3CC0-995D-E32FFF57975C}"/>
              </a:ext>
            </a:extLst>
          </p:cNvPr>
          <p:cNvPicPr>
            <a:picLocks noChangeAspect="1"/>
          </p:cNvPicPr>
          <p:nvPr/>
        </p:nvPicPr>
        <p:blipFill>
          <a:blip r:embed="rId4"/>
          <a:stretch>
            <a:fillRect/>
          </a:stretch>
        </p:blipFill>
        <p:spPr>
          <a:xfrm>
            <a:off x="3785903" y="4897000"/>
            <a:ext cx="1332199" cy="1665249"/>
          </a:xfrm>
          <a:prstGeom prst="rect">
            <a:avLst/>
          </a:prstGeom>
        </p:spPr>
      </p:pic>
      <p:sp>
        <p:nvSpPr>
          <p:cNvPr id="9" name="文本框 8">
            <a:extLst>
              <a:ext uri="{FF2B5EF4-FFF2-40B4-BE49-F238E27FC236}">
                <a16:creationId xmlns:a16="http://schemas.microsoft.com/office/drawing/2014/main" id="{0B8BC6D9-54EC-1BF7-A4FB-B1F5D9882003}"/>
              </a:ext>
            </a:extLst>
          </p:cNvPr>
          <p:cNvSpPr txBox="1"/>
          <p:nvPr/>
        </p:nvSpPr>
        <p:spPr>
          <a:xfrm>
            <a:off x="6819900" y="5129459"/>
            <a:ext cx="5448108" cy="1200329"/>
          </a:xfrm>
          <a:prstGeom prst="rect">
            <a:avLst/>
          </a:prstGeom>
          <a:noFill/>
        </p:spPr>
        <p:txBody>
          <a:bodyPr wrap="square">
            <a:spAutoFit/>
          </a:bodyPr>
          <a:lstStyle/>
          <a:p>
            <a:r>
              <a:rPr lang="en-US" altLang="zh-CN" dirty="0"/>
              <a:t>Hugh Herr</a:t>
            </a:r>
          </a:p>
          <a:p>
            <a:r>
              <a:rPr lang="en-US" altLang="zh-CN" dirty="0"/>
              <a:t>McGovern Institute for Brain Research, MIT,USA</a:t>
            </a:r>
          </a:p>
          <a:p>
            <a:endParaRPr lang="en-US" altLang="zh-CN" dirty="0"/>
          </a:p>
          <a:p>
            <a:r>
              <a:rPr lang="zh-CN" altLang="en-US" dirty="0"/>
              <a:t>攀岩运动员、膝盖以下截肢</a:t>
            </a:r>
          </a:p>
        </p:txBody>
      </p:sp>
      <p:pic>
        <p:nvPicPr>
          <p:cNvPr id="1028" name="Picture 4" descr="Guillermo Herrera-Arcos">
            <a:extLst>
              <a:ext uri="{FF2B5EF4-FFF2-40B4-BE49-F238E27FC236}">
                <a16:creationId xmlns:a16="http://schemas.microsoft.com/office/drawing/2014/main" id="{1C622390-A47C-C207-F4CD-E0B672CA35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625" r="10625"/>
          <a:stretch/>
        </p:blipFill>
        <p:spPr bwMode="auto">
          <a:xfrm>
            <a:off x="3785903" y="3060267"/>
            <a:ext cx="1332199" cy="1665248"/>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988B4C77-34E5-FB41-1718-6674123EDF8E}"/>
              </a:ext>
            </a:extLst>
          </p:cNvPr>
          <p:cNvSpPr txBox="1"/>
          <p:nvPr/>
        </p:nvSpPr>
        <p:spPr>
          <a:xfrm>
            <a:off x="3527164" y="2332014"/>
            <a:ext cx="6193714" cy="461665"/>
          </a:xfrm>
          <a:prstGeom prst="rect">
            <a:avLst/>
          </a:prstGeom>
          <a:noFill/>
        </p:spPr>
        <p:txBody>
          <a:bodyPr wrap="square">
            <a:spAutoFit/>
          </a:bodyPr>
          <a:lstStyle/>
          <a:p>
            <a:r>
              <a:rPr lang="en-US" altLang="zh-CN" sz="2400" dirty="0">
                <a:latin typeface="roboto" panose="02000000000000000000" pitchFamily="2" charset="0"/>
              </a:rPr>
              <a:t>2024</a:t>
            </a:r>
            <a:r>
              <a:rPr lang="zh-CN" altLang="en-US" sz="2400" dirty="0">
                <a:latin typeface="roboto" panose="02000000000000000000" pitchFamily="2" charset="0"/>
              </a:rPr>
              <a:t>年</a:t>
            </a:r>
            <a:r>
              <a:rPr lang="en-US" altLang="zh-CN" sz="2400" dirty="0">
                <a:latin typeface="roboto" panose="02000000000000000000" pitchFamily="2" charset="0"/>
              </a:rPr>
              <a:t>5</a:t>
            </a:r>
            <a:r>
              <a:rPr lang="zh-CN" altLang="en-US" sz="2400" dirty="0">
                <a:latin typeface="roboto" panose="02000000000000000000" pitchFamily="2" charset="0"/>
              </a:rPr>
              <a:t>月</a:t>
            </a:r>
            <a:r>
              <a:rPr lang="en-US" altLang="zh-CN" sz="2400" dirty="0">
                <a:latin typeface="roboto" panose="02000000000000000000" pitchFamily="2" charset="0"/>
              </a:rPr>
              <a:t>	</a:t>
            </a:r>
            <a:endParaRPr lang="zh-CN" altLang="en-US" sz="2400" dirty="0"/>
          </a:p>
        </p:txBody>
      </p:sp>
      <p:sp>
        <p:nvSpPr>
          <p:cNvPr id="15" name="文本框 14">
            <a:extLst>
              <a:ext uri="{FF2B5EF4-FFF2-40B4-BE49-F238E27FC236}">
                <a16:creationId xmlns:a16="http://schemas.microsoft.com/office/drawing/2014/main" id="{D50F1758-8CD2-5E51-72D1-5267072F9AFB}"/>
              </a:ext>
            </a:extLst>
          </p:cNvPr>
          <p:cNvSpPr txBox="1"/>
          <p:nvPr/>
        </p:nvSpPr>
        <p:spPr>
          <a:xfrm>
            <a:off x="5242436" y="3142876"/>
            <a:ext cx="6138578" cy="1200329"/>
          </a:xfrm>
          <a:prstGeom prst="rect">
            <a:avLst/>
          </a:prstGeom>
          <a:noFill/>
        </p:spPr>
        <p:txBody>
          <a:bodyPr wrap="square">
            <a:spAutoFit/>
          </a:bodyPr>
          <a:lstStyle/>
          <a:p>
            <a:r>
              <a:rPr lang="en-US" altLang="zh-CN" b="0" i="0" dirty="0">
                <a:solidFill>
                  <a:srgbClr val="222222"/>
                </a:solidFill>
                <a:effectLst/>
                <a:latin typeface="Arial" panose="020B0604020202020204" pitchFamily="34" charset="0"/>
              </a:rPr>
              <a:t>Guillermo Herrera-Arcos</a:t>
            </a:r>
          </a:p>
          <a:p>
            <a:r>
              <a:rPr lang="zh-CN" altLang="en-US" dirty="0">
                <a:solidFill>
                  <a:srgbClr val="222222"/>
                </a:solidFill>
                <a:latin typeface="Arial" panose="020B0604020202020204" pitchFamily="34" charset="0"/>
              </a:rPr>
              <a:t>脑机接口、外骨骼的神经控制、光遗传分子与哺乳动物神经系统兼容</a:t>
            </a:r>
            <a:endParaRPr lang="en-US" altLang="zh-CN" dirty="0">
              <a:solidFill>
                <a:srgbClr val="222222"/>
              </a:solidFill>
              <a:latin typeface="Arial" panose="020B0604020202020204" pitchFamily="34" charset="0"/>
            </a:endParaRPr>
          </a:p>
          <a:p>
            <a:r>
              <a:rPr lang="zh-CN" altLang="en-US" dirty="0">
                <a:solidFill>
                  <a:srgbClr val="222222"/>
                </a:solidFill>
                <a:latin typeface="Arial" panose="020B0604020202020204" pitchFamily="34" charset="0"/>
              </a:rPr>
              <a:t>曾进入马斯克联合创办的</a:t>
            </a:r>
            <a:r>
              <a:rPr lang="en-US" altLang="zh-CN" b="0" i="0" dirty="0" err="1">
                <a:solidFill>
                  <a:srgbClr val="37352F"/>
                </a:solidFill>
                <a:effectLst/>
                <a:latin typeface="Default Notion Font"/>
              </a:rPr>
              <a:t>Neuralink</a:t>
            </a:r>
            <a:r>
              <a:rPr lang="zh-CN" altLang="en-US" b="0" i="0" dirty="0">
                <a:solidFill>
                  <a:srgbClr val="37352F"/>
                </a:solidFill>
                <a:effectLst/>
                <a:latin typeface="Default Notion Font"/>
              </a:rPr>
              <a:t>从事脊髓接口的研发工作</a:t>
            </a:r>
            <a:endParaRPr lang="zh-CN" altLang="en-US" dirty="0"/>
          </a:p>
        </p:txBody>
      </p:sp>
      <p:pic>
        <p:nvPicPr>
          <p:cNvPr id="3" name="图片 2">
            <a:extLst>
              <a:ext uri="{FF2B5EF4-FFF2-40B4-BE49-F238E27FC236}">
                <a16:creationId xmlns:a16="http://schemas.microsoft.com/office/drawing/2014/main" id="{987C2104-20D1-9ADC-A79D-CCAF556AEF8C}"/>
              </a:ext>
            </a:extLst>
          </p:cNvPr>
          <p:cNvPicPr>
            <a:picLocks noChangeAspect="1"/>
          </p:cNvPicPr>
          <p:nvPr/>
        </p:nvPicPr>
        <p:blipFill>
          <a:blip r:embed="rId6"/>
          <a:srcRect b="14523"/>
          <a:stretch/>
        </p:blipFill>
        <p:spPr>
          <a:xfrm>
            <a:off x="5245634" y="4920542"/>
            <a:ext cx="1332200" cy="1640607"/>
          </a:xfrm>
          <a:prstGeom prst="rect">
            <a:avLst/>
          </a:prstGeom>
        </p:spPr>
      </p:pic>
    </p:spTree>
    <p:extLst>
      <p:ext uri="{BB962C8B-B14F-4D97-AF65-F5344CB8AC3E}">
        <p14:creationId xmlns:p14="http://schemas.microsoft.com/office/powerpoint/2010/main" val="3278592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8EF5893-3A88-DAFF-C1E8-315370EEF180}"/>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BF801BBB-A800-2446-E5AD-C00C23BD14E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A13CCF6B-4AE4-A4CF-D34E-D75AFBBE1BBD}"/>
              </a:ext>
            </a:extLst>
          </p:cNvPr>
          <p:cNvSpPr/>
          <p:nvPr/>
        </p:nvSpPr>
        <p:spPr>
          <a:xfrm>
            <a:off x="5701553" y="139847"/>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bg1"/>
                </a:solidFill>
              </a:rPr>
              <a:t>研究背景</a:t>
            </a:r>
          </a:p>
        </p:txBody>
      </p:sp>
      <p:sp>
        <p:nvSpPr>
          <p:cNvPr id="8" name="矩形 7">
            <a:extLst>
              <a:ext uri="{FF2B5EF4-FFF2-40B4-BE49-F238E27FC236}">
                <a16:creationId xmlns:a16="http://schemas.microsoft.com/office/drawing/2014/main" id="{027B3077-F221-273A-C09E-CD694AB93248}"/>
              </a:ext>
            </a:extLst>
          </p:cNvPr>
          <p:cNvSpPr/>
          <p:nvPr/>
        </p:nvSpPr>
        <p:spPr>
          <a:xfrm>
            <a:off x="7829299" y="139846"/>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内容</a:t>
            </a:r>
            <a:r>
              <a:rPr lang="en-US" altLang="zh-CN" sz="2400" dirty="0">
                <a:solidFill>
                  <a:schemeClr val="tx1"/>
                </a:solidFill>
              </a:rPr>
              <a:t>&amp;</a:t>
            </a:r>
            <a:r>
              <a:rPr lang="zh-CN" altLang="en-US" sz="2400" dirty="0">
                <a:solidFill>
                  <a:schemeClr val="tx1"/>
                </a:solidFill>
              </a:rPr>
              <a:t>结论</a:t>
            </a:r>
          </a:p>
        </p:txBody>
      </p:sp>
      <p:sp>
        <p:nvSpPr>
          <p:cNvPr id="10" name="矩形 9">
            <a:extLst>
              <a:ext uri="{FF2B5EF4-FFF2-40B4-BE49-F238E27FC236}">
                <a16:creationId xmlns:a16="http://schemas.microsoft.com/office/drawing/2014/main" id="{8BCDA91A-C620-6343-EA09-D44D1CC1AA36}"/>
              </a:ext>
            </a:extLst>
          </p:cNvPr>
          <p:cNvSpPr/>
          <p:nvPr/>
        </p:nvSpPr>
        <p:spPr>
          <a:xfrm>
            <a:off x="9957044" y="139845"/>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思考</a:t>
            </a:r>
          </a:p>
        </p:txBody>
      </p:sp>
      <p:sp>
        <p:nvSpPr>
          <p:cNvPr id="12" name="文本框 11">
            <a:extLst>
              <a:ext uri="{FF2B5EF4-FFF2-40B4-BE49-F238E27FC236}">
                <a16:creationId xmlns:a16="http://schemas.microsoft.com/office/drawing/2014/main" id="{870EA127-E8EE-1D39-0D0F-FADC362A3C31}"/>
              </a:ext>
            </a:extLst>
          </p:cNvPr>
          <p:cNvSpPr txBox="1"/>
          <p:nvPr/>
        </p:nvSpPr>
        <p:spPr>
          <a:xfrm>
            <a:off x="484094" y="1194099"/>
            <a:ext cx="10988937" cy="4524315"/>
          </a:xfrm>
          <a:prstGeom prst="rect">
            <a:avLst/>
          </a:prstGeom>
          <a:noFill/>
        </p:spPr>
        <p:txBody>
          <a:bodyPr wrap="square" rtlCol="0">
            <a:spAutoFit/>
          </a:bodyPr>
          <a:lstStyle/>
          <a:p>
            <a:pPr marL="342900" indent="-342900">
              <a:buFont typeface="Wingdings" panose="05000000000000000000" pitchFamily="2" charset="2"/>
              <a:buChar char="l"/>
            </a:pPr>
            <a:r>
              <a:rPr lang="zh-CN" altLang="en-US" sz="2400" dirty="0"/>
              <a:t>功能性电刺激</a:t>
            </a:r>
            <a:r>
              <a:rPr lang="en-US" altLang="zh-CN" sz="2400" dirty="0"/>
              <a:t>(FES)</a:t>
            </a:r>
            <a:r>
              <a:rPr lang="zh-CN" altLang="en-US" sz="2400" dirty="0"/>
              <a:t>以其无创的优势被广泛用于对神经肌肉的刺激，但是其对运动单元的</a:t>
            </a:r>
            <a:r>
              <a:rPr lang="zh-CN" altLang="en-US" sz="2400" dirty="0">
                <a:solidFill>
                  <a:srgbClr val="FF0000"/>
                </a:solidFill>
              </a:rPr>
              <a:t>反向募集</a:t>
            </a:r>
            <a:r>
              <a:rPr lang="zh-CN" altLang="en-US" sz="2400" dirty="0"/>
              <a:t>顺序与“</a:t>
            </a:r>
            <a:r>
              <a:rPr lang="zh-CN" altLang="en-US" sz="2400" dirty="0">
                <a:solidFill>
                  <a:srgbClr val="FF0000"/>
                </a:solidFill>
              </a:rPr>
              <a:t>有序募集</a:t>
            </a:r>
            <a:r>
              <a:rPr lang="zh-CN" altLang="en-US" sz="2400" dirty="0"/>
              <a:t>”相反。</a:t>
            </a:r>
            <a:endParaRPr lang="en-US" altLang="zh-CN" sz="2400" dirty="0"/>
          </a:p>
          <a:p>
            <a:pPr lvl="1"/>
            <a:endParaRPr lang="en-US" altLang="zh-CN" sz="2400" dirty="0"/>
          </a:p>
          <a:p>
            <a:pPr marL="800100" lvl="1" indent="-342900">
              <a:buFont typeface="Arial" panose="020B0604020202020204" pitchFamily="34" charset="0"/>
              <a:buChar char="•"/>
            </a:pPr>
            <a:r>
              <a:rPr lang="zh-CN" altLang="en-US" sz="2400" dirty="0"/>
              <a:t>有序募集：较小的运动单元首先被募集用于精细控制，较大的运动单元再被募集用于高张力的运动支持。</a:t>
            </a:r>
            <a:endParaRPr lang="en-US" altLang="zh-CN" sz="2400" dirty="0"/>
          </a:p>
          <a:p>
            <a:pPr marL="800100" lvl="1" indent="-342900">
              <a:buFont typeface="Arial" panose="020B0604020202020204" pitchFamily="34" charset="0"/>
              <a:buChar char="•"/>
            </a:pPr>
            <a:r>
              <a:rPr lang="zh-CN" altLang="en-US" sz="2400" dirty="0"/>
              <a:t>反向募集：大的运动单元首先被募集。</a:t>
            </a:r>
            <a:endParaRPr lang="en-US" altLang="zh-CN" sz="2400" dirty="0"/>
          </a:p>
          <a:p>
            <a:pPr marL="1257300" lvl="2" indent="-342900">
              <a:buFont typeface="Arial" panose="020B0604020202020204" pitchFamily="34" charset="0"/>
              <a:buChar char="•"/>
            </a:pPr>
            <a:r>
              <a:rPr lang="zh-CN" altLang="en-US" sz="2400" dirty="0"/>
              <a:t>精细控制十分艰难</a:t>
            </a:r>
            <a:endParaRPr lang="en-US" altLang="zh-CN" sz="2400" dirty="0"/>
          </a:p>
          <a:p>
            <a:pPr marL="1257300" lvl="2" indent="-342900">
              <a:buFont typeface="Arial" panose="020B0604020202020204" pitchFamily="34" charset="0"/>
              <a:buChar char="•"/>
            </a:pPr>
            <a:r>
              <a:rPr lang="zh-CN" altLang="en-US" sz="2400" dirty="0"/>
              <a:t>容易导致肌肉疲劳，电刺激康复训练不可持续</a:t>
            </a:r>
            <a:endParaRPr lang="en-US" altLang="zh-CN" sz="2400" dirty="0"/>
          </a:p>
          <a:p>
            <a:pPr lvl="2"/>
            <a:endParaRPr lang="en-US" altLang="zh-CN" sz="2400" dirty="0"/>
          </a:p>
          <a:p>
            <a:pPr lvl="2"/>
            <a:endParaRPr lang="en-US" altLang="zh-CN" sz="2400" dirty="0"/>
          </a:p>
          <a:p>
            <a:pPr marL="342900" indent="-342900">
              <a:buFont typeface="Wingdings" panose="05000000000000000000" pitchFamily="2" charset="2"/>
              <a:buChar char="l"/>
            </a:pPr>
            <a:r>
              <a:rPr lang="zh-CN" altLang="en-US" sz="2400" dirty="0"/>
              <a:t>功能性光遗传学刺激</a:t>
            </a:r>
            <a:r>
              <a:rPr lang="en-US" altLang="zh-CN" sz="2400" dirty="0"/>
              <a:t>(Functional Optogenetic Stimulation, FOS)</a:t>
            </a:r>
            <a:r>
              <a:rPr lang="zh-CN" altLang="en-US" sz="2400" dirty="0"/>
              <a:t>被发现可以实现“有序募集”，但是</a:t>
            </a:r>
            <a:r>
              <a:rPr lang="en-US" altLang="zh-CN" sz="2400" dirty="0"/>
              <a:t>FOS</a:t>
            </a:r>
            <a:r>
              <a:rPr lang="zh-CN" altLang="en-US" sz="2400" dirty="0"/>
              <a:t>的</a:t>
            </a:r>
            <a:r>
              <a:rPr lang="zh-CN" altLang="en-US" sz="2400" dirty="0">
                <a:solidFill>
                  <a:srgbClr val="FF0000"/>
                </a:solidFill>
              </a:rPr>
              <a:t>力调制特性</a:t>
            </a:r>
            <a:r>
              <a:rPr lang="zh-CN" altLang="en-US" sz="2400" dirty="0"/>
              <a:t>尚不清楚。</a:t>
            </a:r>
            <a:endParaRPr lang="en-US" altLang="zh-CN" sz="2400" dirty="0"/>
          </a:p>
        </p:txBody>
      </p:sp>
      <p:sp>
        <p:nvSpPr>
          <p:cNvPr id="4" name="文本框 3">
            <a:extLst>
              <a:ext uri="{FF2B5EF4-FFF2-40B4-BE49-F238E27FC236}">
                <a16:creationId xmlns:a16="http://schemas.microsoft.com/office/drawing/2014/main" id="{064B2635-D4F6-45F8-ECF3-D78B420FA3EC}"/>
              </a:ext>
            </a:extLst>
          </p:cNvPr>
          <p:cNvSpPr txBox="1"/>
          <p:nvPr/>
        </p:nvSpPr>
        <p:spPr>
          <a:xfrm>
            <a:off x="9512871" y="6337510"/>
            <a:ext cx="1765737" cy="369332"/>
          </a:xfrm>
          <a:prstGeom prst="rect">
            <a:avLst/>
          </a:prstGeom>
          <a:noFill/>
        </p:spPr>
        <p:txBody>
          <a:bodyPr wrap="square">
            <a:spAutoFit/>
          </a:bodyPr>
          <a:lstStyle/>
          <a:p>
            <a:pPr algn="r"/>
            <a:r>
              <a:rPr lang="en-US" altLang="zh-CN" i="1" dirty="0"/>
              <a:t>Nat. Med, 2010</a:t>
            </a:r>
            <a:endParaRPr lang="zh-CN" altLang="en-US" i="1" dirty="0"/>
          </a:p>
        </p:txBody>
      </p:sp>
    </p:spTree>
    <p:extLst>
      <p:ext uri="{BB962C8B-B14F-4D97-AF65-F5344CB8AC3E}">
        <p14:creationId xmlns:p14="http://schemas.microsoft.com/office/powerpoint/2010/main" val="1231598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F3DAAFD-F9AC-F5B9-6352-E7BE8FCF58EF}"/>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82C2690F-90C6-936E-8B63-AA4644FD068E}"/>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D94A18DD-FA44-BEB3-A9BA-A93BF7470953}"/>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39EF5383-696C-3434-722F-7A490AFF3931}"/>
              </a:ext>
            </a:extLst>
          </p:cNvPr>
          <p:cNvSpPr/>
          <p:nvPr/>
        </p:nvSpPr>
        <p:spPr>
          <a:xfrm>
            <a:off x="7829299" y="139846"/>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rPr>
              <a:t>内容</a:t>
            </a:r>
            <a:r>
              <a:rPr lang="en-US" altLang="zh-CN" sz="2400" dirty="0">
                <a:solidFill>
                  <a:schemeClr val="bg1"/>
                </a:solidFill>
              </a:rPr>
              <a:t>&amp;</a:t>
            </a:r>
            <a:r>
              <a:rPr lang="zh-CN" altLang="en-US" sz="2400" dirty="0">
                <a:solidFill>
                  <a:schemeClr val="bg1"/>
                </a:solidFill>
              </a:rPr>
              <a:t>结论</a:t>
            </a:r>
          </a:p>
        </p:txBody>
      </p:sp>
      <p:sp>
        <p:nvSpPr>
          <p:cNvPr id="10" name="矩形 9">
            <a:extLst>
              <a:ext uri="{FF2B5EF4-FFF2-40B4-BE49-F238E27FC236}">
                <a16:creationId xmlns:a16="http://schemas.microsoft.com/office/drawing/2014/main" id="{67282510-F36E-2526-6F3A-6653641D81BA}"/>
              </a:ext>
            </a:extLst>
          </p:cNvPr>
          <p:cNvSpPr/>
          <p:nvPr/>
        </p:nvSpPr>
        <p:spPr>
          <a:xfrm>
            <a:off x="9957044" y="139845"/>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思考</a:t>
            </a:r>
          </a:p>
        </p:txBody>
      </p:sp>
      <p:sp>
        <p:nvSpPr>
          <p:cNvPr id="2" name="文本框 1">
            <a:extLst>
              <a:ext uri="{FF2B5EF4-FFF2-40B4-BE49-F238E27FC236}">
                <a16:creationId xmlns:a16="http://schemas.microsoft.com/office/drawing/2014/main" id="{D155DF90-312F-C213-5ED3-2DF67615BC56}"/>
              </a:ext>
            </a:extLst>
          </p:cNvPr>
          <p:cNvSpPr txBox="1"/>
          <p:nvPr/>
        </p:nvSpPr>
        <p:spPr>
          <a:xfrm>
            <a:off x="1071227" y="1597512"/>
            <a:ext cx="10049546" cy="1569660"/>
          </a:xfrm>
          <a:prstGeom prst="rect">
            <a:avLst/>
          </a:prstGeom>
          <a:noFill/>
        </p:spPr>
        <p:txBody>
          <a:bodyPr wrap="none" rtlCol="0">
            <a:spAutoFit/>
          </a:bodyPr>
          <a:lstStyle/>
          <a:p>
            <a:r>
              <a:rPr lang="zh-CN" altLang="en-US" sz="2400" dirty="0"/>
              <a:t>文章主要工作：</a:t>
            </a:r>
            <a:endParaRPr lang="en-US" altLang="zh-CN" sz="2400" dirty="0"/>
          </a:p>
          <a:p>
            <a:pPr lvl="2"/>
            <a:r>
              <a:rPr lang="zh-CN" altLang="en-US" sz="2400" dirty="0"/>
              <a:t>①执行</a:t>
            </a:r>
            <a:r>
              <a:rPr lang="en-US" altLang="zh-CN" sz="2400" dirty="0"/>
              <a:t>FOS</a:t>
            </a:r>
            <a:r>
              <a:rPr lang="zh-CN" altLang="en-US" sz="2400" dirty="0"/>
              <a:t>开环刺激，</a:t>
            </a:r>
            <a:r>
              <a:rPr lang="zh-CN" altLang="en-US" sz="2400" dirty="0">
                <a:solidFill>
                  <a:srgbClr val="FF0000"/>
                </a:solidFill>
              </a:rPr>
              <a:t>表征</a:t>
            </a:r>
            <a:r>
              <a:rPr lang="en-US" altLang="zh-CN" sz="2400" dirty="0">
                <a:solidFill>
                  <a:srgbClr val="FF0000"/>
                </a:solidFill>
              </a:rPr>
              <a:t>FOS</a:t>
            </a:r>
            <a:r>
              <a:rPr lang="zh-CN" altLang="en-US" sz="2400" dirty="0">
                <a:solidFill>
                  <a:srgbClr val="FF0000"/>
                </a:solidFill>
              </a:rPr>
              <a:t>的力调制特性</a:t>
            </a:r>
            <a:endParaRPr lang="en-US" altLang="zh-CN" sz="2400" dirty="0">
              <a:solidFill>
                <a:srgbClr val="FF0000"/>
              </a:solidFill>
            </a:endParaRPr>
          </a:p>
          <a:p>
            <a:pPr lvl="2"/>
            <a:r>
              <a:rPr lang="zh-CN" altLang="en-US" sz="2400" dirty="0"/>
              <a:t>②使用丰富的刺激信号对肌肉进行系统辨识，</a:t>
            </a:r>
            <a:r>
              <a:rPr lang="zh-CN" altLang="en-US" sz="2400" dirty="0">
                <a:solidFill>
                  <a:srgbClr val="FF0000"/>
                </a:solidFill>
              </a:rPr>
              <a:t>完成</a:t>
            </a:r>
            <a:r>
              <a:rPr lang="en-US" altLang="zh-CN" sz="2400" dirty="0">
                <a:solidFill>
                  <a:srgbClr val="FF0000"/>
                </a:solidFill>
              </a:rPr>
              <a:t>FOS</a:t>
            </a:r>
            <a:r>
              <a:rPr lang="zh-CN" altLang="en-US" sz="2400" dirty="0">
                <a:solidFill>
                  <a:srgbClr val="FF0000"/>
                </a:solidFill>
              </a:rPr>
              <a:t>的肌肉建模</a:t>
            </a:r>
            <a:endParaRPr lang="en-US" altLang="zh-CN" sz="2400" dirty="0">
              <a:solidFill>
                <a:srgbClr val="FF0000"/>
              </a:solidFill>
            </a:endParaRPr>
          </a:p>
          <a:p>
            <a:pPr lvl="2"/>
            <a:r>
              <a:rPr lang="zh-CN" altLang="en-US" sz="2400" dirty="0"/>
              <a:t>③设置</a:t>
            </a:r>
            <a:r>
              <a:rPr lang="zh-CN" altLang="en-US" sz="2400" dirty="0">
                <a:solidFill>
                  <a:srgbClr val="FF0000"/>
                </a:solidFill>
              </a:rPr>
              <a:t>闭环控制实验</a:t>
            </a:r>
            <a:r>
              <a:rPr lang="zh-CN" altLang="en-US" sz="2400" dirty="0"/>
              <a:t>，在长</a:t>
            </a:r>
            <a:r>
              <a:rPr lang="en-US" altLang="zh-CN" sz="2400" dirty="0"/>
              <a:t>/</a:t>
            </a:r>
            <a:r>
              <a:rPr lang="zh-CN" altLang="en-US" sz="2400" dirty="0"/>
              <a:t>短时间刺激下评估</a:t>
            </a:r>
            <a:r>
              <a:rPr lang="en-US" altLang="zh-CN" sz="2400" dirty="0"/>
              <a:t>FOS</a:t>
            </a:r>
            <a:r>
              <a:rPr lang="zh-CN" altLang="en-US" sz="2400" dirty="0"/>
              <a:t>性能</a:t>
            </a:r>
          </a:p>
        </p:txBody>
      </p:sp>
      <p:pic>
        <p:nvPicPr>
          <p:cNvPr id="6" name="图片 5">
            <a:extLst>
              <a:ext uri="{FF2B5EF4-FFF2-40B4-BE49-F238E27FC236}">
                <a16:creationId xmlns:a16="http://schemas.microsoft.com/office/drawing/2014/main" id="{C1419D64-30DC-6425-73A8-19E72E8C305B}"/>
              </a:ext>
            </a:extLst>
          </p:cNvPr>
          <p:cNvPicPr>
            <a:picLocks noChangeAspect="1"/>
          </p:cNvPicPr>
          <p:nvPr/>
        </p:nvPicPr>
        <p:blipFill>
          <a:blip r:embed="rId3"/>
          <a:stretch>
            <a:fillRect/>
          </a:stretch>
        </p:blipFill>
        <p:spPr>
          <a:xfrm>
            <a:off x="521746" y="4010401"/>
            <a:ext cx="10703859" cy="1635682"/>
          </a:xfrm>
          <a:prstGeom prst="rect">
            <a:avLst/>
          </a:prstGeom>
        </p:spPr>
      </p:pic>
    </p:spTree>
    <p:extLst>
      <p:ext uri="{BB962C8B-B14F-4D97-AF65-F5344CB8AC3E}">
        <p14:creationId xmlns:p14="http://schemas.microsoft.com/office/powerpoint/2010/main" val="1012681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C38F-712F-9C37-CC64-DE652163AF91}"/>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F06FA5EA-6030-6D73-99E9-87C13E99DE0D}"/>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16BC5918-FAC9-CFBF-3BD8-D9DD5DB67A74}"/>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4B791A7B-00FE-CE68-DDC8-93925F6C28B6}"/>
              </a:ext>
            </a:extLst>
          </p:cNvPr>
          <p:cNvSpPr/>
          <p:nvPr/>
        </p:nvSpPr>
        <p:spPr>
          <a:xfrm>
            <a:off x="7829299" y="139846"/>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rPr>
              <a:t>内容</a:t>
            </a:r>
            <a:r>
              <a:rPr lang="en-US" altLang="zh-CN" sz="2400" dirty="0">
                <a:solidFill>
                  <a:schemeClr val="bg1"/>
                </a:solidFill>
              </a:rPr>
              <a:t>&amp;</a:t>
            </a:r>
            <a:r>
              <a:rPr lang="zh-CN" altLang="en-US" sz="2400" dirty="0">
                <a:solidFill>
                  <a:schemeClr val="bg1"/>
                </a:solidFill>
              </a:rPr>
              <a:t>结论</a:t>
            </a:r>
          </a:p>
        </p:txBody>
      </p:sp>
      <p:sp>
        <p:nvSpPr>
          <p:cNvPr id="10" name="矩形 9">
            <a:extLst>
              <a:ext uri="{FF2B5EF4-FFF2-40B4-BE49-F238E27FC236}">
                <a16:creationId xmlns:a16="http://schemas.microsoft.com/office/drawing/2014/main" id="{4EE90968-7998-77FD-DCAB-1EC2E687678D}"/>
              </a:ext>
            </a:extLst>
          </p:cNvPr>
          <p:cNvSpPr/>
          <p:nvPr/>
        </p:nvSpPr>
        <p:spPr>
          <a:xfrm>
            <a:off x="9957044" y="139845"/>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思考</a:t>
            </a:r>
          </a:p>
        </p:txBody>
      </p:sp>
      <p:sp>
        <p:nvSpPr>
          <p:cNvPr id="2" name="文本框 1">
            <a:extLst>
              <a:ext uri="{FF2B5EF4-FFF2-40B4-BE49-F238E27FC236}">
                <a16:creationId xmlns:a16="http://schemas.microsoft.com/office/drawing/2014/main" id="{9D1BCB85-C2A7-3867-F050-005F6983CABB}"/>
              </a:ext>
            </a:extLst>
          </p:cNvPr>
          <p:cNvSpPr txBox="1"/>
          <p:nvPr/>
        </p:nvSpPr>
        <p:spPr>
          <a:xfrm>
            <a:off x="409076" y="1061485"/>
            <a:ext cx="1588897" cy="461665"/>
          </a:xfrm>
          <a:prstGeom prst="rect">
            <a:avLst/>
          </a:prstGeom>
          <a:solidFill>
            <a:srgbClr val="880A82"/>
          </a:solidFill>
        </p:spPr>
        <p:txBody>
          <a:bodyPr wrap="none" rtlCol="0">
            <a:spAutoFit/>
          </a:bodyPr>
          <a:lstStyle/>
          <a:p>
            <a:r>
              <a:rPr lang="en-US" altLang="zh-CN" sz="2400" dirty="0">
                <a:solidFill>
                  <a:schemeClr val="bg1"/>
                </a:solidFill>
              </a:rPr>
              <a:t>ChR2</a:t>
            </a:r>
            <a:r>
              <a:rPr lang="zh-CN" altLang="en-US" sz="2400" dirty="0">
                <a:solidFill>
                  <a:schemeClr val="bg1"/>
                </a:solidFill>
              </a:rPr>
              <a:t>蛋白</a:t>
            </a:r>
          </a:p>
        </p:txBody>
      </p:sp>
      <p:pic>
        <p:nvPicPr>
          <p:cNvPr id="1026" name="Picture 2" descr="产品形态">
            <a:extLst>
              <a:ext uri="{FF2B5EF4-FFF2-40B4-BE49-F238E27FC236}">
                <a16:creationId xmlns:a16="http://schemas.microsoft.com/office/drawing/2014/main" id="{AA2B17CC-A970-F0CE-133E-AAB76FB725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75" t="24292" r="14859" b="25057"/>
          <a:stretch/>
        </p:blipFill>
        <p:spPr bwMode="auto">
          <a:xfrm>
            <a:off x="635876" y="1617838"/>
            <a:ext cx="1639614" cy="1554928"/>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6FC245B2-710A-9876-FDF3-4AE28D5D31E5}"/>
              </a:ext>
            </a:extLst>
          </p:cNvPr>
          <p:cNvSpPr txBox="1"/>
          <p:nvPr/>
        </p:nvSpPr>
        <p:spPr>
          <a:xfrm>
            <a:off x="901685" y="3233466"/>
            <a:ext cx="1107996" cy="369332"/>
          </a:xfrm>
          <a:prstGeom prst="rect">
            <a:avLst/>
          </a:prstGeom>
          <a:noFill/>
        </p:spPr>
        <p:txBody>
          <a:bodyPr wrap="none" rtlCol="0">
            <a:spAutoFit/>
          </a:bodyPr>
          <a:lstStyle/>
          <a:p>
            <a:r>
              <a:rPr lang="zh-CN" altLang="en-US" dirty="0"/>
              <a:t>莱茵衣藻</a:t>
            </a:r>
          </a:p>
        </p:txBody>
      </p:sp>
      <p:sp>
        <p:nvSpPr>
          <p:cNvPr id="6" name="文本框 5">
            <a:extLst>
              <a:ext uri="{FF2B5EF4-FFF2-40B4-BE49-F238E27FC236}">
                <a16:creationId xmlns:a16="http://schemas.microsoft.com/office/drawing/2014/main" id="{B15EACD6-C9E9-07E0-3AA3-0AC6F0C5D4F2}"/>
              </a:ext>
            </a:extLst>
          </p:cNvPr>
          <p:cNvSpPr txBox="1"/>
          <p:nvPr/>
        </p:nvSpPr>
        <p:spPr>
          <a:xfrm>
            <a:off x="3389586" y="1822790"/>
            <a:ext cx="4524704" cy="1015663"/>
          </a:xfrm>
          <a:prstGeom prst="rect">
            <a:avLst/>
          </a:prstGeom>
          <a:noFill/>
        </p:spPr>
        <p:txBody>
          <a:bodyPr wrap="square" rtlCol="0">
            <a:spAutoFit/>
          </a:bodyPr>
          <a:lstStyle/>
          <a:p>
            <a:r>
              <a:rPr lang="en-US" altLang="zh-CN" sz="2000" dirty="0"/>
              <a:t>ChR1</a:t>
            </a:r>
            <a:r>
              <a:rPr lang="zh-CN" altLang="en-US" sz="2000" dirty="0"/>
              <a:t>（</a:t>
            </a:r>
            <a:r>
              <a:rPr lang="en-US" altLang="zh-CN" sz="2000" dirty="0"/>
              <a:t>Channelrhodopsin-1</a:t>
            </a:r>
            <a:r>
              <a:rPr lang="zh-CN" altLang="en-US" sz="2000" dirty="0"/>
              <a:t>），介导高选择性的质子流，用于测量跨膜电活动和质子梯度</a:t>
            </a:r>
            <a:endParaRPr lang="en-US" altLang="zh-CN" sz="2000" dirty="0"/>
          </a:p>
        </p:txBody>
      </p:sp>
      <p:sp>
        <p:nvSpPr>
          <p:cNvPr id="7" name="文本框 6">
            <a:extLst>
              <a:ext uri="{FF2B5EF4-FFF2-40B4-BE49-F238E27FC236}">
                <a16:creationId xmlns:a16="http://schemas.microsoft.com/office/drawing/2014/main" id="{E4A09126-4E38-08F9-3922-D2026CD30D5B}"/>
              </a:ext>
            </a:extLst>
          </p:cNvPr>
          <p:cNvSpPr txBox="1"/>
          <p:nvPr/>
        </p:nvSpPr>
        <p:spPr>
          <a:xfrm>
            <a:off x="3389585" y="2841485"/>
            <a:ext cx="4439713" cy="707886"/>
          </a:xfrm>
          <a:prstGeom prst="rect">
            <a:avLst/>
          </a:prstGeom>
          <a:noFill/>
        </p:spPr>
        <p:txBody>
          <a:bodyPr wrap="square" rtlCol="0">
            <a:spAutoFit/>
          </a:bodyPr>
          <a:lstStyle/>
          <a:p>
            <a:r>
              <a:rPr lang="en-US" altLang="zh-CN" sz="2000" dirty="0"/>
              <a:t>ChR2</a:t>
            </a:r>
            <a:r>
              <a:rPr lang="zh-CN" altLang="en-US" sz="2000" dirty="0"/>
              <a:t>，光控的非选择性阳离子通道，</a:t>
            </a:r>
            <a:endParaRPr lang="en-US" altLang="zh-CN" sz="2000" dirty="0"/>
          </a:p>
          <a:p>
            <a:r>
              <a:rPr lang="zh-CN" altLang="en-US" sz="2000" dirty="0"/>
              <a:t>对</a:t>
            </a:r>
            <a:r>
              <a:rPr lang="en-US" altLang="zh-CN" sz="2000" dirty="0">
                <a:solidFill>
                  <a:srgbClr val="FF0000"/>
                </a:solidFill>
              </a:rPr>
              <a:t>470nm</a:t>
            </a:r>
            <a:r>
              <a:rPr lang="zh-CN" altLang="en-US" sz="2000" dirty="0"/>
              <a:t>光照敏感</a:t>
            </a:r>
            <a:endParaRPr lang="en-US" altLang="zh-CN" sz="2000" dirty="0"/>
          </a:p>
        </p:txBody>
      </p:sp>
      <p:sp>
        <p:nvSpPr>
          <p:cNvPr id="9" name="箭头: 右 8">
            <a:extLst>
              <a:ext uri="{FF2B5EF4-FFF2-40B4-BE49-F238E27FC236}">
                <a16:creationId xmlns:a16="http://schemas.microsoft.com/office/drawing/2014/main" id="{72A32F96-06C0-1D90-4268-126FA5143CB9}"/>
              </a:ext>
            </a:extLst>
          </p:cNvPr>
          <p:cNvSpPr/>
          <p:nvPr/>
        </p:nvSpPr>
        <p:spPr>
          <a:xfrm rot="19994488">
            <a:off x="2592116" y="1943822"/>
            <a:ext cx="646386" cy="457200"/>
          </a:xfrm>
          <a:prstGeom prst="rightArrow">
            <a:avLst>
              <a:gd name="adj1" fmla="val 45402"/>
              <a:gd name="adj2" fmla="val 500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255BDDDD-8F79-39CF-543A-210AC1850FC7}"/>
              </a:ext>
            </a:extLst>
          </p:cNvPr>
          <p:cNvSpPr/>
          <p:nvPr/>
        </p:nvSpPr>
        <p:spPr>
          <a:xfrm rot="1605512" flipV="1">
            <a:off x="2592117" y="2741458"/>
            <a:ext cx="646386" cy="457200"/>
          </a:xfrm>
          <a:prstGeom prst="rightArrow">
            <a:avLst>
              <a:gd name="adj1" fmla="val 45402"/>
              <a:gd name="adj2" fmla="val 500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75FCA89C-BC8A-625F-E1BF-D66CE2B90093}"/>
              </a:ext>
            </a:extLst>
          </p:cNvPr>
          <p:cNvPicPr>
            <a:picLocks noChangeAspect="1"/>
          </p:cNvPicPr>
          <p:nvPr/>
        </p:nvPicPr>
        <p:blipFill>
          <a:blip r:embed="rId4"/>
          <a:stretch>
            <a:fillRect/>
          </a:stretch>
        </p:blipFill>
        <p:spPr>
          <a:xfrm>
            <a:off x="7912068" y="1365370"/>
            <a:ext cx="3837759" cy="2172380"/>
          </a:xfrm>
          <a:prstGeom prst="rect">
            <a:avLst/>
          </a:prstGeom>
        </p:spPr>
      </p:pic>
      <p:sp>
        <p:nvSpPr>
          <p:cNvPr id="14" name="文本框 13">
            <a:extLst>
              <a:ext uri="{FF2B5EF4-FFF2-40B4-BE49-F238E27FC236}">
                <a16:creationId xmlns:a16="http://schemas.microsoft.com/office/drawing/2014/main" id="{ED9C5574-ED83-4DD0-A821-9ADA6A6F61E1}"/>
              </a:ext>
            </a:extLst>
          </p:cNvPr>
          <p:cNvSpPr txBox="1"/>
          <p:nvPr/>
        </p:nvSpPr>
        <p:spPr>
          <a:xfrm>
            <a:off x="409076" y="3728482"/>
            <a:ext cx="1588896" cy="461665"/>
          </a:xfrm>
          <a:prstGeom prst="rect">
            <a:avLst/>
          </a:prstGeom>
          <a:solidFill>
            <a:srgbClr val="880A82"/>
          </a:solidFill>
        </p:spPr>
        <p:txBody>
          <a:bodyPr wrap="square" rtlCol="0">
            <a:spAutoFit/>
          </a:bodyPr>
          <a:lstStyle/>
          <a:p>
            <a:pPr algn="ctr"/>
            <a:r>
              <a:rPr lang="zh-CN" altLang="en-US" sz="2400" dirty="0">
                <a:solidFill>
                  <a:schemeClr val="bg1"/>
                </a:solidFill>
              </a:rPr>
              <a:t>实验平台</a:t>
            </a:r>
            <a:endParaRPr lang="en-US" altLang="zh-CN" sz="2400" dirty="0">
              <a:solidFill>
                <a:schemeClr val="bg1"/>
              </a:solidFill>
            </a:endParaRPr>
          </a:p>
        </p:txBody>
      </p:sp>
      <p:pic>
        <p:nvPicPr>
          <p:cNvPr id="16" name="图片 15">
            <a:extLst>
              <a:ext uri="{FF2B5EF4-FFF2-40B4-BE49-F238E27FC236}">
                <a16:creationId xmlns:a16="http://schemas.microsoft.com/office/drawing/2014/main" id="{1D08EC9F-3930-5C40-54F2-F7EB5B0463A5}"/>
              </a:ext>
            </a:extLst>
          </p:cNvPr>
          <p:cNvPicPr>
            <a:picLocks noChangeAspect="1"/>
          </p:cNvPicPr>
          <p:nvPr/>
        </p:nvPicPr>
        <p:blipFill>
          <a:blip r:embed="rId5"/>
          <a:stretch>
            <a:fillRect/>
          </a:stretch>
        </p:blipFill>
        <p:spPr>
          <a:xfrm>
            <a:off x="5190830" y="3851818"/>
            <a:ext cx="6449786" cy="2574159"/>
          </a:xfrm>
          <a:prstGeom prst="rect">
            <a:avLst/>
          </a:prstGeom>
        </p:spPr>
      </p:pic>
      <p:sp>
        <p:nvSpPr>
          <p:cNvPr id="18" name="文本框 17">
            <a:extLst>
              <a:ext uri="{FF2B5EF4-FFF2-40B4-BE49-F238E27FC236}">
                <a16:creationId xmlns:a16="http://schemas.microsoft.com/office/drawing/2014/main" id="{0EAF0C5D-F344-1387-F103-11A693AF1F7A}"/>
              </a:ext>
            </a:extLst>
          </p:cNvPr>
          <p:cNvSpPr txBox="1"/>
          <p:nvPr/>
        </p:nvSpPr>
        <p:spPr>
          <a:xfrm>
            <a:off x="807719" y="4688519"/>
            <a:ext cx="3777126" cy="1107996"/>
          </a:xfrm>
          <a:prstGeom prst="rect">
            <a:avLst/>
          </a:prstGeom>
          <a:noFill/>
        </p:spPr>
        <p:txBody>
          <a:bodyPr wrap="square" rtlCol="0">
            <a:spAutoFit/>
          </a:bodyPr>
          <a:lstStyle/>
          <a:p>
            <a:pPr marL="285750" indent="-285750">
              <a:buFont typeface="Arial" panose="020B0604020202020204" pitchFamily="34" charset="0"/>
              <a:buChar char="•"/>
            </a:pPr>
            <a:r>
              <a:rPr lang="zh-CN" altLang="en-US" sz="2200" dirty="0"/>
              <a:t>体内勾状电极用于</a:t>
            </a:r>
            <a:r>
              <a:rPr lang="en-US" altLang="zh-CN" sz="2200" dirty="0"/>
              <a:t>FES</a:t>
            </a:r>
          </a:p>
          <a:p>
            <a:pPr marL="285750" indent="-285750">
              <a:buFont typeface="Arial" panose="020B0604020202020204" pitchFamily="34" charset="0"/>
              <a:buChar char="•"/>
            </a:pPr>
            <a:r>
              <a:rPr lang="zh-CN" altLang="en-US" sz="2200" dirty="0"/>
              <a:t>力学传感器放置在肌腱上</a:t>
            </a:r>
            <a:endParaRPr lang="en-US" altLang="zh-CN" sz="2200" dirty="0"/>
          </a:p>
          <a:p>
            <a:pPr marL="285750" indent="-285750">
              <a:buFont typeface="Arial" panose="020B0604020202020204" pitchFamily="34" charset="0"/>
              <a:buChar char="•"/>
            </a:pPr>
            <a:r>
              <a:rPr lang="zh-CN" altLang="en-US" sz="2200" dirty="0"/>
              <a:t>等长收缩</a:t>
            </a:r>
            <a:endParaRPr lang="en-US" altLang="zh-CN" sz="2200" dirty="0"/>
          </a:p>
        </p:txBody>
      </p:sp>
    </p:spTree>
    <p:extLst>
      <p:ext uri="{BB962C8B-B14F-4D97-AF65-F5344CB8AC3E}">
        <p14:creationId xmlns:p14="http://schemas.microsoft.com/office/powerpoint/2010/main" val="4108117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A3EB-FF38-3CCC-5A3B-EC7473D44EF4}"/>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49EACC49-2579-E326-82D0-F33AF739BB8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ED1FD595-F1B1-762E-130E-28CFA65859D9}"/>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F8A91A92-CC9D-C004-5160-DBBBD12FA207}"/>
              </a:ext>
            </a:extLst>
          </p:cNvPr>
          <p:cNvSpPr/>
          <p:nvPr/>
        </p:nvSpPr>
        <p:spPr>
          <a:xfrm>
            <a:off x="7829299" y="139846"/>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rPr>
              <a:t>内容</a:t>
            </a:r>
            <a:r>
              <a:rPr lang="en-US" altLang="zh-CN" sz="2400" dirty="0">
                <a:solidFill>
                  <a:schemeClr val="bg1"/>
                </a:solidFill>
              </a:rPr>
              <a:t>&amp;</a:t>
            </a:r>
            <a:r>
              <a:rPr lang="zh-CN" altLang="en-US" sz="2400" dirty="0">
                <a:solidFill>
                  <a:schemeClr val="bg1"/>
                </a:solidFill>
              </a:rPr>
              <a:t>结论</a:t>
            </a:r>
          </a:p>
        </p:txBody>
      </p:sp>
      <p:sp>
        <p:nvSpPr>
          <p:cNvPr id="10" name="矩形 9">
            <a:extLst>
              <a:ext uri="{FF2B5EF4-FFF2-40B4-BE49-F238E27FC236}">
                <a16:creationId xmlns:a16="http://schemas.microsoft.com/office/drawing/2014/main" id="{B24F8165-2878-8A9C-89AC-4A09B0135796}"/>
              </a:ext>
            </a:extLst>
          </p:cNvPr>
          <p:cNvSpPr/>
          <p:nvPr/>
        </p:nvSpPr>
        <p:spPr>
          <a:xfrm>
            <a:off x="9957044" y="139845"/>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思考</a:t>
            </a:r>
          </a:p>
        </p:txBody>
      </p:sp>
      <p:sp>
        <p:nvSpPr>
          <p:cNvPr id="2" name="文本框 1">
            <a:extLst>
              <a:ext uri="{FF2B5EF4-FFF2-40B4-BE49-F238E27FC236}">
                <a16:creationId xmlns:a16="http://schemas.microsoft.com/office/drawing/2014/main" id="{9F178C41-45F2-98B0-234E-67B109CB7771}"/>
              </a:ext>
            </a:extLst>
          </p:cNvPr>
          <p:cNvSpPr txBox="1"/>
          <p:nvPr/>
        </p:nvSpPr>
        <p:spPr>
          <a:xfrm>
            <a:off x="346607" y="1056042"/>
            <a:ext cx="2595582" cy="461665"/>
          </a:xfrm>
          <a:prstGeom prst="rect">
            <a:avLst/>
          </a:prstGeom>
          <a:solidFill>
            <a:srgbClr val="880A82"/>
          </a:solidFill>
        </p:spPr>
        <p:txBody>
          <a:bodyPr wrap="none" rtlCol="0">
            <a:spAutoFit/>
          </a:bodyPr>
          <a:lstStyle/>
          <a:p>
            <a:pPr algn="ctr"/>
            <a:r>
              <a:rPr lang="en-US" altLang="zh-CN" sz="2400" dirty="0">
                <a:solidFill>
                  <a:schemeClr val="bg1"/>
                </a:solidFill>
              </a:rPr>
              <a:t>1 </a:t>
            </a:r>
            <a:r>
              <a:rPr lang="zh-CN" altLang="en-US" sz="2400" dirty="0">
                <a:solidFill>
                  <a:schemeClr val="bg1"/>
                </a:solidFill>
              </a:rPr>
              <a:t>力调制特性表征</a:t>
            </a:r>
          </a:p>
        </p:txBody>
      </p:sp>
      <p:sp>
        <p:nvSpPr>
          <p:cNvPr id="12" name="文本框 11">
            <a:extLst>
              <a:ext uri="{FF2B5EF4-FFF2-40B4-BE49-F238E27FC236}">
                <a16:creationId xmlns:a16="http://schemas.microsoft.com/office/drawing/2014/main" id="{E52EE38F-226C-F90B-8060-FF97AD076022}"/>
              </a:ext>
            </a:extLst>
          </p:cNvPr>
          <p:cNvSpPr txBox="1"/>
          <p:nvPr/>
        </p:nvSpPr>
        <p:spPr>
          <a:xfrm>
            <a:off x="3110020" y="1066928"/>
            <a:ext cx="8826455" cy="400110"/>
          </a:xfrm>
          <a:prstGeom prst="rect">
            <a:avLst/>
          </a:prstGeom>
          <a:noFill/>
        </p:spPr>
        <p:txBody>
          <a:bodyPr wrap="none" rtlCol="0">
            <a:spAutoFit/>
          </a:bodyPr>
          <a:lstStyle/>
          <a:p>
            <a:r>
              <a:rPr lang="zh-CN" altLang="en-US" sz="2000" dirty="0"/>
              <a:t>条件：刺激幅值为产生最大力的</a:t>
            </a:r>
            <a:r>
              <a:rPr lang="en-US" altLang="zh-CN" sz="2000" dirty="0"/>
              <a:t>33%</a:t>
            </a:r>
            <a:r>
              <a:rPr lang="zh-CN" altLang="en-US" sz="2000" dirty="0"/>
              <a:t>，分析脉宽和频率对产生力的影响，</a:t>
            </a:r>
            <a:r>
              <a:rPr lang="en-US" altLang="zh-CN" sz="2000" dirty="0"/>
              <a:t>n=8</a:t>
            </a:r>
            <a:endParaRPr lang="zh-CN" altLang="en-US" sz="2000" dirty="0"/>
          </a:p>
        </p:txBody>
      </p:sp>
      <p:pic>
        <p:nvPicPr>
          <p:cNvPr id="15" name="图片 14">
            <a:extLst>
              <a:ext uri="{FF2B5EF4-FFF2-40B4-BE49-F238E27FC236}">
                <a16:creationId xmlns:a16="http://schemas.microsoft.com/office/drawing/2014/main" id="{9EBD9E70-B5F7-D68B-4AB5-B97F39ED52EF}"/>
              </a:ext>
            </a:extLst>
          </p:cNvPr>
          <p:cNvPicPr>
            <a:picLocks noChangeAspect="1"/>
          </p:cNvPicPr>
          <p:nvPr/>
        </p:nvPicPr>
        <p:blipFill>
          <a:blip r:embed="rId3"/>
          <a:srcRect t="4731" b="5838"/>
          <a:stretch/>
        </p:blipFill>
        <p:spPr>
          <a:xfrm>
            <a:off x="1184458" y="2238303"/>
            <a:ext cx="8887733" cy="1975757"/>
          </a:xfrm>
          <a:prstGeom prst="rect">
            <a:avLst/>
          </a:prstGeom>
        </p:spPr>
      </p:pic>
      <p:sp>
        <p:nvSpPr>
          <p:cNvPr id="19" name="矩形 18">
            <a:extLst>
              <a:ext uri="{FF2B5EF4-FFF2-40B4-BE49-F238E27FC236}">
                <a16:creationId xmlns:a16="http://schemas.microsoft.com/office/drawing/2014/main" id="{6CB85A5E-9D8D-9423-834A-F974B8553FB7}"/>
              </a:ext>
            </a:extLst>
          </p:cNvPr>
          <p:cNvSpPr/>
          <p:nvPr/>
        </p:nvSpPr>
        <p:spPr>
          <a:xfrm>
            <a:off x="468085" y="1698596"/>
            <a:ext cx="7097487" cy="461665"/>
          </a:xfrm>
          <a:prstGeom prst="rect">
            <a:avLst/>
          </a:prstGeom>
          <a:noFill/>
          <a:ln w="38100">
            <a:solidFill>
              <a:srgbClr val="880A8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结论一：</a:t>
            </a:r>
            <a:r>
              <a:rPr lang="en-US" altLang="zh-CN" sz="2000" dirty="0">
                <a:solidFill>
                  <a:schemeClr val="tx1"/>
                </a:solidFill>
              </a:rPr>
              <a:t>FOS</a:t>
            </a:r>
            <a:r>
              <a:rPr lang="zh-CN" altLang="en-US" sz="2000" dirty="0">
                <a:solidFill>
                  <a:schemeClr val="tx1"/>
                </a:solidFill>
              </a:rPr>
              <a:t>的占空比</a:t>
            </a:r>
            <a:r>
              <a:rPr lang="en-US" altLang="zh-CN" sz="2000" dirty="0">
                <a:solidFill>
                  <a:schemeClr val="tx1"/>
                </a:solidFill>
              </a:rPr>
              <a:t>—</a:t>
            </a:r>
            <a:r>
              <a:rPr lang="zh-CN" altLang="en-US" sz="2000" dirty="0">
                <a:solidFill>
                  <a:schemeClr val="tx1"/>
                </a:solidFill>
              </a:rPr>
              <a:t>力调制特性比</a:t>
            </a:r>
            <a:r>
              <a:rPr lang="en-US" altLang="zh-CN" sz="2000" dirty="0">
                <a:solidFill>
                  <a:schemeClr val="tx1"/>
                </a:solidFill>
              </a:rPr>
              <a:t>FES</a:t>
            </a:r>
            <a:r>
              <a:rPr lang="zh-CN" altLang="en-US" sz="2000" dirty="0">
                <a:solidFill>
                  <a:schemeClr val="tx1"/>
                </a:solidFill>
              </a:rPr>
              <a:t>呈现更好的线性</a:t>
            </a:r>
          </a:p>
        </p:txBody>
      </p:sp>
      <p:sp>
        <p:nvSpPr>
          <p:cNvPr id="20" name="矩形 19">
            <a:extLst>
              <a:ext uri="{FF2B5EF4-FFF2-40B4-BE49-F238E27FC236}">
                <a16:creationId xmlns:a16="http://schemas.microsoft.com/office/drawing/2014/main" id="{358669FF-FEB7-7B4A-E565-7361534AB91C}"/>
              </a:ext>
            </a:extLst>
          </p:cNvPr>
          <p:cNvSpPr/>
          <p:nvPr/>
        </p:nvSpPr>
        <p:spPr>
          <a:xfrm>
            <a:off x="468085" y="4272013"/>
            <a:ext cx="9846129" cy="461665"/>
          </a:xfrm>
          <a:prstGeom prst="rect">
            <a:avLst/>
          </a:prstGeom>
          <a:noFill/>
          <a:ln w="38100">
            <a:solidFill>
              <a:srgbClr val="880A8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结论二：</a:t>
            </a:r>
            <a:r>
              <a:rPr lang="en-US" altLang="zh-CN" sz="2000" dirty="0">
                <a:solidFill>
                  <a:schemeClr val="tx1"/>
                </a:solidFill>
              </a:rPr>
              <a:t>FOS</a:t>
            </a:r>
            <a:r>
              <a:rPr lang="zh-CN" altLang="en-US" sz="2000" dirty="0">
                <a:solidFill>
                  <a:schemeClr val="tx1"/>
                </a:solidFill>
              </a:rPr>
              <a:t>的频率</a:t>
            </a:r>
            <a:r>
              <a:rPr lang="en-US" altLang="zh-CN" sz="2000" dirty="0">
                <a:solidFill>
                  <a:schemeClr val="tx1"/>
                </a:solidFill>
              </a:rPr>
              <a:t>—</a:t>
            </a:r>
            <a:r>
              <a:rPr lang="zh-CN" altLang="en-US" sz="2000" dirty="0">
                <a:solidFill>
                  <a:schemeClr val="tx1"/>
                </a:solidFill>
              </a:rPr>
              <a:t>力调制特性，低频时产生比</a:t>
            </a:r>
            <a:r>
              <a:rPr lang="en-US" altLang="zh-CN" sz="2000" dirty="0">
                <a:solidFill>
                  <a:schemeClr val="tx1"/>
                </a:solidFill>
              </a:rPr>
              <a:t>FES</a:t>
            </a:r>
            <a:r>
              <a:rPr lang="zh-CN" altLang="en-US" sz="2000" dirty="0">
                <a:solidFill>
                  <a:schemeClr val="tx1"/>
                </a:solidFill>
              </a:rPr>
              <a:t>更大的力，高频时与</a:t>
            </a:r>
            <a:r>
              <a:rPr lang="en-US" altLang="zh-CN" sz="2000" dirty="0">
                <a:solidFill>
                  <a:schemeClr val="tx1"/>
                </a:solidFill>
              </a:rPr>
              <a:t>FES</a:t>
            </a:r>
            <a:r>
              <a:rPr lang="zh-CN" altLang="en-US" sz="2000" dirty="0">
                <a:solidFill>
                  <a:schemeClr val="tx1"/>
                </a:solidFill>
              </a:rPr>
              <a:t>类似</a:t>
            </a:r>
          </a:p>
        </p:txBody>
      </p:sp>
      <p:pic>
        <p:nvPicPr>
          <p:cNvPr id="21" name="图片 20">
            <a:extLst>
              <a:ext uri="{FF2B5EF4-FFF2-40B4-BE49-F238E27FC236}">
                <a16:creationId xmlns:a16="http://schemas.microsoft.com/office/drawing/2014/main" id="{B4CC83FE-D729-B189-0F1F-2DD0383A1A58}"/>
              </a:ext>
            </a:extLst>
          </p:cNvPr>
          <p:cNvPicPr>
            <a:picLocks noChangeAspect="1"/>
          </p:cNvPicPr>
          <p:nvPr/>
        </p:nvPicPr>
        <p:blipFill>
          <a:blip r:embed="rId4"/>
          <a:stretch>
            <a:fillRect/>
          </a:stretch>
        </p:blipFill>
        <p:spPr>
          <a:xfrm>
            <a:off x="1534335" y="4824277"/>
            <a:ext cx="8334436" cy="1933589"/>
          </a:xfrm>
          <a:prstGeom prst="rect">
            <a:avLst/>
          </a:prstGeom>
        </p:spPr>
      </p:pic>
      <p:cxnSp>
        <p:nvCxnSpPr>
          <p:cNvPr id="23" name="直接连接符 22">
            <a:extLst>
              <a:ext uri="{FF2B5EF4-FFF2-40B4-BE49-F238E27FC236}">
                <a16:creationId xmlns:a16="http://schemas.microsoft.com/office/drawing/2014/main" id="{E8360F30-A443-A086-FBF2-538F5D435185}"/>
              </a:ext>
            </a:extLst>
          </p:cNvPr>
          <p:cNvCxnSpPr>
            <a:cxnSpLocks/>
          </p:cNvCxnSpPr>
          <p:nvPr/>
        </p:nvCxnSpPr>
        <p:spPr>
          <a:xfrm flipV="1">
            <a:off x="1676400" y="2716530"/>
            <a:ext cx="1924050" cy="115062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46E63D55-66F5-5569-0FEE-ABF8A871AF67}"/>
              </a:ext>
            </a:extLst>
          </p:cNvPr>
          <p:cNvSpPr txBox="1"/>
          <p:nvPr/>
        </p:nvSpPr>
        <p:spPr>
          <a:xfrm>
            <a:off x="7658101" y="1715361"/>
            <a:ext cx="1723549" cy="400110"/>
          </a:xfrm>
          <a:prstGeom prst="rect">
            <a:avLst/>
          </a:prstGeom>
          <a:noFill/>
        </p:spPr>
        <p:txBody>
          <a:bodyPr wrap="none" rtlCol="0">
            <a:spAutoFit/>
          </a:bodyPr>
          <a:lstStyle/>
          <a:p>
            <a:r>
              <a:rPr lang="zh-CN" altLang="en-US" sz="2000" dirty="0">
                <a:solidFill>
                  <a:srgbClr val="FF0000"/>
                </a:solidFill>
              </a:rPr>
              <a:t>运动单元募集</a:t>
            </a:r>
          </a:p>
        </p:txBody>
      </p:sp>
      <p:sp>
        <p:nvSpPr>
          <p:cNvPr id="26" name="文本框 25">
            <a:extLst>
              <a:ext uri="{FF2B5EF4-FFF2-40B4-BE49-F238E27FC236}">
                <a16:creationId xmlns:a16="http://schemas.microsoft.com/office/drawing/2014/main" id="{3D76C4FA-CF02-375F-F11D-5BEFF2B7A1F4}"/>
              </a:ext>
            </a:extLst>
          </p:cNvPr>
          <p:cNvSpPr txBox="1"/>
          <p:nvPr/>
        </p:nvSpPr>
        <p:spPr>
          <a:xfrm>
            <a:off x="10430028" y="4302790"/>
            <a:ext cx="1210588" cy="400110"/>
          </a:xfrm>
          <a:prstGeom prst="rect">
            <a:avLst/>
          </a:prstGeom>
          <a:noFill/>
        </p:spPr>
        <p:txBody>
          <a:bodyPr wrap="none" rtlCol="0">
            <a:spAutoFit/>
          </a:bodyPr>
          <a:lstStyle/>
          <a:p>
            <a:r>
              <a:rPr lang="zh-CN" altLang="en-US" sz="2000" dirty="0">
                <a:solidFill>
                  <a:srgbClr val="FF0000"/>
                </a:solidFill>
              </a:rPr>
              <a:t>编码速率</a:t>
            </a:r>
          </a:p>
        </p:txBody>
      </p:sp>
    </p:spTree>
    <p:extLst>
      <p:ext uri="{BB962C8B-B14F-4D97-AF65-F5344CB8AC3E}">
        <p14:creationId xmlns:p14="http://schemas.microsoft.com/office/powerpoint/2010/main" val="3393336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E40F6-E42E-035D-E7A3-DA83B253C4EE}"/>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F9EF5AC8-37D7-1606-6ED1-9E36C249AFA2}"/>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60479F1C-3F79-2E5C-ABE0-651388C9120D}"/>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08D499A6-E516-973A-A71E-AADE0DFD4DD6}"/>
              </a:ext>
            </a:extLst>
          </p:cNvPr>
          <p:cNvSpPr/>
          <p:nvPr/>
        </p:nvSpPr>
        <p:spPr>
          <a:xfrm>
            <a:off x="7829299" y="139846"/>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rPr>
              <a:t>内容</a:t>
            </a:r>
            <a:r>
              <a:rPr lang="en-US" altLang="zh-CN" sz="2400" dirty="0">
                <a:solidFill>
                  <a:schemeClr val="bg1"/>
                </a:solidFill>
              </a:rPr>
              <a:t>&amp;</a:t>
            </a:r>
            <a:r>
              <a:rPr lang="zh-CN" altLang="en-US" sz="2400" dirty="0">
                <a:solidFill>
                  <a:schemeClr val="bg1"/>
                </a:solidFill>
              </a:rPr>
              <a:t>结论</a:t>
            </a:r>
          </a:p>
        </p:txBody>
      </p:sp>
      <p:sp>
        <p:nvSpPr>
          <p:cNvPr id="10" name="矩形 9">
            <a:extLst>
              <a:ext uri="{FF2B5EF4-FFF2-40B4-BE49-F238E27FC236}">
                <a16:creationId xmlns:a16="http://schemas.microsoft.com/office/drawing/2014/main" id="{4A445E24-D719-2736-D49C-475B5F4D8E11}"/>
              </a:ext>
            </a:extLst>
          </p:cNvPr>
          <p:cNvSpPr/>
          <p:nvPr/>
        </p:nvSpPr>
        <p:spPr>
          <a:xfrm>
            <a:off x="9957044" y="139845"/>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思考</a:t>
            </a:r>
          </a:p>
        </p:txBody>
      </p:sp>
      <p:sp>
        <p:nvSpPr>
          <p:cNvPr id="2" name="文本框 1">
            <a:extLst>
              <a:ext uri="{FF2B5EF4-FFF2-40B4-BE49-F238E27FC236}">
                <a16:creationId xmlns:a16="http://schemas.microsoft.com/office/drawing/2014/main" id="{FE7A862A-8C77-98C3-59AD-759B62DE6361}"/>
              </a:ext>
            </a:extLst>
          </p:cNvPr>
          <p:cNvSpPr txBox="1"/>
          <p:nvPr/>
        </p:nvSpPr>
        <p:spPr>
          <a:xfrm>
            <a:off x="492481" y="1056042"/>
            <a:ext cx="2303837" cy="461665"/>
          </a:xfrm>
          <a:prstGeom prst="rect">
            <a:avLst/>
          </a:prstGeom>
          <a:solidFill>
            <a:srgbClr val="880A82"/>
          </a:solidFill>
        </p:spPr>
        <p:txBody>
          <a:bodyPr wrap="none" rtlCol="0">
            <a:spAutoFit/>
          </a:bodyPr>
          <a:lstStyle/>
          <a:p>
            <a:pPr algn="ctr"/>
            <a:r>
              <a:rPr lang="en-US" altLang="zh-CN" sz="2400" dirty="0">
                <a:solidFill>
                  <a:schemeClr val="bg1"/>
                </a:solidFill>
              </a:rPr>
              <a:t>2 FOS</a:t>
            </a:r>
            <a:r>
              <a:rPr lang="zh-CN" altLang="en-US" sz="2400" dirty="0">
                <a:solidFill>
                  <a:schemeClr val="bg1"/>
                </a:solidFill>
              </a:rPr>
              <a:t>肌肉建模</a:t>
            </a:r>
          </a:p>
        </p:txBody>
      </p:sp>
      <p:sp>
        <p:nvSpPr>
          <p:cNvPr id="19" name="矩形 18">
            <a:extLst>
              <a:ext uri="{FF2B5EF4-FFF2-40B4-BE49-F238E27FC236}">
                <a16:creationId xmlns:a16="http://schemas.microsoft.com/office/drawing/2014/main" id="{BE22A2C1-5598-8AFB-5194-4ABA42FBD5AA}"/>
              </a:ext>
            </a:extLst>
          </p:cNvPr>
          <p:cNvSpPr/>
          <p:nvPr/>
        </p:nvSpPr>
        <p:spPr>
          <a:xfrm>
            <a:off x="522516" y="1698596"/>
            <a:ext cx="4566558" cy="461665"/>
          </a:xfrm>
          <a:prstGeom prst="rect">
            <a:avLst/>
          </a:prstGeom>
          <a:noFill/>
          <a:ln w="38100">
            <a:solidFill>
              <a:srgbClr val="880A8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rPr>
              <a:t>FOS</a:t>
            </a:r>
            <a:r>
              <a:rPr lang="zh-CN" altLang="en-US" sz="2000" dirty="0">
                <a:solidFill>
                  <a:schemeClr val="tx1"/>
                </a:solidFill>
              </a:rPr>
              <a:t>表现出显著的非线性动力学特征</a:t>
            </a:r>
          </a:p>
        </p:txBody>
      </p:sp>
      <p:pic>
        <p:nvPicPr>
          <p:cNvPr id="4" name="图片 3">
            <a:extLst>
              <a:ext uri="{FF2B5EF4-FFF2-40B4-BE49-F238E27FC236}">
                <a16:creationId xmlns:a16="http://schemas.microsoft.com/office/drawing/2014/main" id="{60DD7ECF-CE0B-681F-F74C-D4DE4DF24BF5}"/>
              </a:ext>
            </a:extLst>
          </p:cNvPr>
          <p:cNvPicPr>
            <a:picLocks noChangeAspect="1"/>
          </p:cNvPicPr>
          <p:nvPr/>
        </p:nvPicPr>
        <p:blipFill>
          <a:blip r:embed="rId3"/>
          <a:srcRect l="4736" t="7014" r="2058" b="3033"/>
          <a:stretch/>
        </p:blipFill>
        <p:spPr>
          <a:xfrm>
            <a:off x="742952" y="2341150"/>
            <a:ext cx="4125685" cy="1649185"/>
          </a:xfrm>
          <a:prstGeom prst="rect">
            <a:avLst/>
          </a:prstGeom>
        </p:spPr>
      </p:pic>
      <p:sp>
        <p:nvSpPr>
          <p:cNvPr id="6" name="矩形 5">
            <a:extLst>
              <a:ext uri="{FF2B5EF4-FFF2-40B4-BE49-F238E27FC236}">
                <a16:creationId xmlns:a16="http://schemas.microsoft.com/office/drawing/2014/main" id="{427415AE-2501-4C96-ADC7-7A6E1FDD65DA}"/>
              </a:ext>
            </a:extLst>
          </p:cNvPr>
          <p:cNvSpPr/>
          <p:nvPr/>
        </p:nvSpPr>
        <p:spPr>
          <a:xfrm>
            <a:off x="522515" y="4230632"/>
            <a:ext cx="4566557" cy="738696"/>
          </a:xfrm>
          <a:prstGeom prst="rect">
            <a:avLst/>
          </a:prstGeom>
          <a:noFill/>
          <a:ln w="38100">
            <a:solidFill>
              <a:srgbClr val="880A8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tx1"/>
                </a:solidFill>
              </a:rPr>
              <a:t>Model</a:t>
            </a:r>
          </a:p>
          <a:p>
            <a:pPr algn="ctr"/>
            <a:r>
              <a:rPr lang="zh-CN" altLang="en-US" sz="2000" dirty="0">
                <a:solidFill>
                  <a:schemeClr val="tx1"/>
                </a:solidFill>
              </a:rPr>
              <a:t>募集机制</a:t>
            </a:r>
            <a:r>
              <a:rPr lang="en-US" altLang="zh-CN" sz="2000" dirty="0">
                <a:solidFill>
                  <a:schemeClr val="tx1"/>
                </a:solidFill>
              </a:rPr>
              <a:t>+</a:t>
            </a:r>
            <a:r>
              <a:rPr lang="zh-CN" altLang="en-US" sz="2000" dirty="0">
                <a:solidFill>
                  <a:srgbClr val="FF0000"/>
                </a:solidFill>
              </a:rPr>
              <a:t>视蛋白动力学</a:t>
            </a:r>
            <a:r>
              <a:rPr lang="en-US" altLang="zh-CN" sz="2000" dirty="0">
                <a:solidFill>
                  <a:schemeClr val="tx1"/>
                </a:solidFill>
              </a:rPr>
              <a:t>+</a:t>
            </a:r>
            <a:r>
              <a:rPr lang="zh-CN" altLang="en-US" sz="2000" dirty="0">
                <a:solidFill>
                  <a:schemeClr val="tx1"/>
                </a:solidFill>
              </a:rPr>
              <a:t>肌肉动力学</a:t>
            </a:r>
          </a:p>
        </p:txBody>
      </p:sp>
      <p:pic>
        <p:nvPicPr>
          <p:cNvPr id="7" name="图片 6">
            <a:extLst>
              <a:ext uri="{FF2B5EF4-FFF2-40B4-BE49-F238E27FC236}">
                <a16:creationId xmlns:a16="http://schemas.microsoft.com/office/drawing/2014/main" id="{122C6CCF-10FB-EF2F-8351-8A34D1252A08}"/>
              </a:ext>
            </a:extLst>
          </p:cNvPr>
          <p:cNvPicPr>
            <a:picLocks noChangeAspect="1"/>
          </p:cNvPicPr>
          <p:nvPr/>
        </p:nvPicPr>
        <p:blipFill>
          <a:blip r:embed="rId4"/>
          <a:stretch>
            <a:fillRect/>
          </a:stretch>
        </p:blipFill>
        <p:spPr>
          <a:xfrm>
            <a:off x="968194" y="5018946"/>
            <a:ext cx="3765108" cy="1690702"/>
          </a:xfrm>
          <a:prstGeom prst="rect">
            <a:avLst/>
          </a:prstGeom>
        </p:spPr>
      </p:pic>
      <p:cxnSp>
        <p:nvCxnSpPr>
          <p:cNvPr id="11" name="直接连接符 10">
            <a:extLst>
              <a:ext uri="{FF2B5EF4-FFF2-40B4-BE49-F238E27FC236}">
                <a16:creationId xmlns:a16="http://schemas.microsoft.com/office/drawing/2014/main" id="{4C0EE87C-AC51-B146-444F-5118E7562BCB}"/>
              </a:ext>
            </a:extLst>
          </p:cNvPr>
          <p:cNvCxnSpPr/>
          <p:nvPr/>
        </p:nvCxnSpPr>
        <p:spPr>
          <a:xfrm>
            <a:off x="5382986" y="1572986"/>
            <a:ext cx="87085" cy="4951293"/>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F65EE3D2-6619-E0CB-DA0C-27A4EB345F86}"/>
              </a:ext>
            </a:extLst>
          </p:cNvPr>
          <p:cNvSpPr txBox="1"/>
          <p:nvPr/>
        </p:nvSpPr>
        <p:spPr>
          <a:xfrm>
            <a:off x="5834742" y="1929428"/>
            <a:ext cx="3807453" cy="1323439"/>
          </a:xfrm>
          <a:prstGeom prst="rect">
            <a:avLst/>
          </a:prstGeom>
          <a:noFill/>
        </p:spPr>
        <p:txBody>
          <a:bodyPr wrap="none" rtlCol="0">
            <a:spAutoFit/>
          </a:bodyPr>
          <a:lstStyle/>
          <a:p>
            <a:pPr marL="285750" indent="-285750">
              <a:buFont typeface="Arial" panose="020B0604020202020204" pitchFamily="34" charset="0"/>
              <a:buChar char="•"/>
            </a:pPr>
            <a:r>
              <a:rPr lang="zh-CN" altLang="en-US" sz="2000" dirty="0"/>
              <a:t>募集机制</a:t>
            </a:r>
            <a:r>
              <a:rPr lang="en-US" altLang="zh-CN" sz="2000" dirty="0"/>
              <a:t>——</a:t>
            </a:r>
            <a:r>
              <a:rPr lang="zh-CN" altLang="en-US" sz="2000" dirty="0"/>
              <a:t>静态非线性环节</a:t>
            </a:r>
            <a:endParaRPr lang="en-US" altLang="zh-CN" sz="2000" dirty="0"/>
          </a:p>
          <a:p>
            <a:pPr marL="742950" lvl="1" indent="-285750">
              <a:buFont typeface="Arial" panose="020B0604020202020204" pitchFamily="34" charset="0"/>
              <a:buChar char="•"/>
            </a:pPr>
            <a:endParaRPr lang="en-US" altLang="zh-CN" sz="2000" dirty="0"/>
          </a:p>
          <a:p>
            <a:pPr marL="742950" lvl="1" indent="-285750">
              <a:buFont typeface="Arial" panose="020B0604020202020204" pitchFamily="34" charset="0"/>
              <a:buChar char="•"/>
            </a:pPr>
            <a:r>
              <a:rPr lang="zh-CN" altLang="en-US" sz="2000" dirty="0"/>
              <a:t>募集陡度</a:t>
            </a:r>
            <a:r>
              <a:rPr lang="en-US" altLang="zh-CN" sz="2000" dirty="0"/>
              <a:t>γ</a:t>
            </a:r>
          </a:p>
          <a:p>
            <a:pPr marL="742950" lvl="1" indent="-285750">
              <a:buFont typeface="Arial" panose="020B0604020202020204" pitchFamily="34" charset="0"/>
              <a:buChar char="•"/>
            </a:pPr>
            <a:r>
              <a:rPr lang="zh-CN" altLang="en-US" sz="2000" dirty="0"/>
              <a:t>大纤维激活阈值</a:t>
            </a:r>
            <a:r>
              <a:rPr lang="en-US" altLang="zh-CN" sz="2000" dirty="0"/>
              <a:t>δ</a:t>
            </a:r>
            <a:endParaRPr lang="zh-CN" altLang="en-US" sz="2000" dirty="0"/>
          </a:p>
        </p:txBody>
      </p:sp>
      <p:pic>
        <p:nvPicPr>
          <p:cNvPr id="14" name="图片 13">
            <a:extLst>
              <a:ext uri="{FF2B5EF4-FFF2-40B4-BE49-F238E27FC236}">
                <a16:creationId xmlns:a16="http://schemas.microsoft.com/office/drawing/2014/main" id="{CD915343-7E10-DB3E-9641-63EBA1C86E97}"/>
              </a:ext>
            </a:extLst>
          </p:cNvPr>
          <p:cNvPicPr>
            <a:picLocks noChangeAspect="1"/>
          </p:cNvPicPr>
          <p:nvPr/>
        </p:nvPicPr>
        <p:blipFill>
          <a:blip r:embed="rId5"/>
          <a:srcRect l="7732" t="3303" b="11758"/>
          <a:stretch/>
        </p:blipFill>
        <p:spPr>
          <a:xfrm>
            <a:off x="9512871" y="2160261"/>
            <a:ext cx="2303837" cy="583237"/>
          </a:xfrm>
          <a:prstGeom prst="rect">
            <a:avLst/>
          </a:prstGeom>
        </p:spPr>
      </p:pic>
      <p:pic>
        <p:nvPicPr>
          <p:cNvPr id="16" name="图片 15">
            <a:extLst>
              <a:ext uri="{FF2B5EF4-FFF2-40B4-BE49-F238E27FC236}">
                <a16:creationId xmlns:a16="http://schemas.microsoft.com/office/drawing/2014/main" id="{F4C01735-460D-2819-BA81-84D4A1489C35}"/>
              </a:ext>
            </a:extLst>
          </p:cNvPr>
          <p:cNvPicPr>
            <a:picLocks noChangeAspect="1"/>
          </p:cNvPicPr>
          <p:nvPr/>
        </p:nvPicPr>
        <p:blipFill>
          <a:blip r:embed="rId6"/>
          <a:srcRect t="21459" b="3500"/>
          <a:stretch/>
        </p:blipFill>
        <p:spPr>
          <a:xfrm>
            <a:off x="8981613" y="3506173"/>
            <a:ext cx="3062345" cy="2187614"/>
          </a:xfrm>
          <a:prstGeom prst="rect">
            <a:avLst/>
          </a:prstGeom>
        </p:spPr>
      </p:pic>
      <p:pic>
        <p:nvPicPr>
          <p:cNvPr id="17" name="图片 16">
            <a:extLst>
              <a:ext uri="{FF2B5EF4-FFF2-40B4-BE49-F238E27FC236}">
                <a16:creationId xmlns:a16="http://schemas.microsoft.com/office/drawing/2014/main" id="{7AE14DEC-A749-D1CA-C328-1E572E85FDE7}"/>
              </a:ext>
            </a:extLst>
          </p:cNvPr>
          <p:cNvPicPr>
            <a:picLocks noChangeAspect="1"/>
          </p:cNvPicPr>
          <p:nvPr/>
        </p:nvPicPr>
        <p:blipFill>
          <a:blip r:embed="rId7"/>
          <a:stretch>
            <a:fillRect/>
          </a:stretch>
        </p:blipFill>
        <p:spPr>
          <a:xfrm>
            <a:off x="5499345" y="3593412"/>
            <a:ext cx="3452994" cy="2013136"/>
          </a:xfrm>
          <a:prstGeom prst="rect">
            <a:avLst/>
          </a:prstGeom>
        </p:spPr>
      </p:pic>
    </p:spTree>
    <p:extLst>
      <p:ext uri="{BB962C8B-B14F-4D97-AF65-F5344CB8AC3E}">
        <p14:creationId xmlns:p14="http://schemas.microsoft.com/office/powerpoint/2010/main" val="3689670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690A3-2380-21D4-1FE3-4F98ECF4516E}"/>
            </a:ext>
          </a:extLst>
        </p:cNvPr>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655E9C81-FCE6-9633-90A3-AED7FFD2FB5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00F0DF-33EF-44AA-A705-087FFAD5005A}"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黑体" panose="02010609060101010101" pitchFamily="49"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黑体" panose="02010609060101010101" pitchFamily="49" charset="-122"/>
              <a:cs typeface="+mn-cs"/>
            </a:endParaRPr>
          </a:p>
        </p:txBody>
      </p:sp>
      <p:sp>
        <p:nvSpPr>
          <p:cNvPr id="3" name="矩形 2">
            <a:extLst>
              <a:ext uri="{FF2B5EF4-FFF2-40B4-BE49-F238E27FC236}">
                <a16:creationId xmlns:a16="http://schemas.microsoft.com/office/drawing/2014/main" id="{1AED1496-2AFC-A8A8-640C-FE0FD55727FB}"/>
              </a:ext>
            </a:extLst>
          </p:cNvPr>
          <p:cNvSpPr/>
          <p:nvPr/>
        </p:nvSpPr>
        <p:spPr>
          <a:xfrm>
            <a:off x="5701553" y="139847"/>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研究背景</a:t>
            </a:r>
          </a:p>
        </p:txBody>
      </p:sp>
      <p:sp>
        <p:nvSpPr>
          <p:cNvPr id="8" name="矩形 7">
            <a:extLst>
              <a:ext uri="{FF2B5EF4-FFF2-40B4-BE49-F238E27FC236}">
                <a16:creationId xmlns:a16="http://schemas.microsoft.com/office/drawing/2014/main" id="{290E169E-95DF-9858-62A4-D0459266A8BC}"/>
              </a:ext>
            </a:extLst>
          </p:cNvPr>
          <p:cNvSpPr/>
          <p:nvPr/>
        </p:nvSpPr>
        <p:spPr>
          <a:xfrm>
            <a:off x="7829299" y="139846"/>
            <a:ext cx="1683572" cy="484095"/>
          </a:xfrm>
          <a:prstGeom prst="rect">
            <a:avLst/>
          </a:prstGeom>
          <a:solidFill>
            <a:srgbClr val="880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a:solidFill>
                  <a:schemeClr val="bg1"/>
                </a:solidFill>
              </a:rPr>
              <a:t>内容</a:t>
            </a:r>
            <a:r>
              <a:rPr lang="en-US" altLang="zh-CN" sz="2400" dirty="0">
                <a:solidFill>
                  <a:schemeClr val="bg1"/>
                </a:solidFill>
              </a:rPr>
              <a:t>&amp;</a:t>
            </a:r>
            <a:r>
              <a:rPr lang="zh-CN" altLang="en-US" sz="2400" dirty="0">
                <a:solidFill>
                  <a:schemeClr val="bg1"/>
                </a:solidFill>
              </a:rPr>
              <a:t>结论</a:t>
            </a:r>
          </a:p>
        </p:txBody>
      </p:sp>
      <p:sp>
        <p:nvSpPr>
          <p:cNvPr id="10" name="矩形 9">
            <a:extLst>
              <a:ext uri="{FF2B5EF4-FFF2-40B4-BE49-F238E27FC236}">
                <a16:creationId xmlns:a16="http://schemas.microsoft.com/office/drawing/2014/main" id="{F47D4B0C-3E08-54ED-8280-266F3AB9EC1A}"/>
              </a:ext>
            </a:extLst>
          </p:cNvPr>
          <p:cNvSpPr/>
          <p:nvPr/>
        </p:nvSpPr>
        <p:spPr>
          <a:xfrm>
            <a:off x="9957044" y="139845"/>
            <a:ext cx="1683572" cy="48409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思考</a:t>
            </a:r>
          </a:p>
        </p:txBody>
      </p:sp>
      <p:sp>
        <p:nvSpPr>
          <p:cNvPr id="2" name="文本框 1">
            <a:extLst>
              <a:ext uri="{FF2B5EF4-FFF2-40B4-BE49-F238E27FC236}">
                <a16:creationId xmlns:a16="http://schemas.microsoft.com/office/drawing/2014/main" id="{A2F55046-82BE-DCA2-7AE7-F0E0AB6FB4FC}"/>
              </a:ext>
            </a:extLst>
          </p:cNvPr>
          <p:cNvSpPr txBox="1"/>
          <p:nvPr/>
        </p:nvSpPr>
        <p:spPr>
          <a:xfrm>
            <a:off x="492481" y="1056042"/>
            <a:ext cx="2303837" cy="461665"/>
          </a:xfrm>
          <a:prstGeom prst="rect">
            <a:avLst/>
          </a:prstGeom>
          <a:solidFill>
            <a:srgbClr val="880A82"/>
          </a:solidFill>
        </p:spPr>
        <p:txBody>
          <a:bodyPr wrap="none" rtlCol="0">
            <a:spAutoFit/>
          </a:bodyPr>
          <a:lstStyle/>
          <a:p>
            <a:pPr algn="ctr"/>
            <a:r>
              <a:rPr lang="en-US" altLang="zh-CN" sz="2400" dirty="0">
                <a:solidFill>
                  <a:schemeClr val="bg1"/>
                </a:solidFill>
              </a:rPr>
              <a:t>2 FOS</a:t>
            </a:r>
            <a:r>
              <a:rPr lang="zh-CN" altLang="en-US" sz="2400" dirty="0">
                <a:solidFill>
                  <a:schemeClr val="bg1"/>
                </a:solidFill>
              </a:rPr>
              <a:t>肌肉建模</a:t>
            </a:r>
          </a:p>
        </p:txBody>
      </p:sp>
      <p:cxnSp>
        <p:nvCxnSpPr>
          <p:cNvPr id="11" name="直接连接符 10">
            <a:extLst>
              <a:ext uri="{FF2B5EF4-FFF2-40B4-BE49-F238E27FC236}">
                <a16:creationId xmlns:a16="http://schemas.microsoft.com/office/drawing/2014/main" id="{070A7EDF-36D9-25A4-4FA1-39B82B88D8AC}"/>
              </a:ext>
            </a:extLst>
          </p:cNvPr>
          <p:cNvCxnSpPr/>
          <p:nvPr/>
        </p:nvCxnSpPr>
        <p:spPr>
          <a:xfrm>
            <a:off x="5382986" y="1572986"/>
            <a:ext cx="87085" cy="4951293"/>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13" name="文本框 12">
            <a:extLst>
              <a:ext uri="{FF2B5EF4-FFF2-40B4-BE49-F238E27FC236}">
                <a16:creationId xmlns:a16="http://schemas.microsoft.com/office/drawing/2014/main" id="{B92B9657-3419-151A-22E8-76FBAA3B7196}"/>
              </a:ext>
            </a:extLst>
          </p:cNvPr>
          <p:cNvSpPr txBox="1"/>
          <p:nvPr/>
        </p:nvSpPr>
        <p:spPr>
          <a:xfrm>
            <a:off x="790030" y="1998288"/>
            <a:ext cx="3807453" cy="1323439"/>
          </a:xfrm>
          <a:prstGeom prst="rect">
            <a:avLst/>
          </a:prstGeom>
          <a:noFill/>
        </p:spPr>
        <p:txBody>
          <a:bodyPr wrap="none" rtlCol="0">
            <a:spAutoFit/>
          </a:bodyPr>
          <a:lstStyle/>
          <a:p>
            <a:pPr marL="285750" indent="-285750">
              <a:buFont typeface="Arial" panose="020B0604020202020204" pitchFamily="34" charset="0"/>
              <a:buChar char="•"/>
            </a:pPr>
            <a:r>
              <a:rPr lang="zh-CN" altLang="en-US" sz="2000" dirty="0"/>
              <a:t>肌肉动力学</a:t>
            </a:r>
            <a:r>
              <a:rPr lang="en-US" altLang="zh-CN" sz="2000" dirty="0"/>
              <a:t>——</a:t>
            </a:r>
            <a:r>
              <a:rPr lang="zh-CN" altLang="en-US" sz="2000" dirty="0"/>
              <a:t>线性二阶系统</a:t>
            </a:r>
            <a:endParaRPr lang="en-US" altLang="zh-CN" sz="2000" dirty="0"/>
          </a:p>
          <a:p>
            <a:pPr marL="285750" indent="-285750">
              <a:buFont typeface="Arial" panose="020B0604020202020204" pitchFamily="34" charset="0"/>
              <a:buChar char="•"/>
            </a:pPr>
            <a:endParaRPr lang="en-US" altLang="zh-CN" sz="2000" dirty="0"/>
          </a:p>
          <a:p>
            <a:pPr marL="742950" lvl="1" indent="-285750">
              <a:buFont typeface="Arial" panose="020B0604020202020204" pitchFamily="34" charset="0"/>
              <a:buChar char="•"/>
            </a:pPr>
            <a:r>
              <a:rPr lang="zh-CN" altLang="en-US" sz="2000" dirty="0"/>
              <a:t>肌肉激活函数</a:t>
            </a:r>
            <a:r>
              <a:rPr lang="en-US" altLang="zh-CN" sz="2000" dirty="0"/>
              <a:t>A</a:t>
            </a:r>
          </a:p>
          <a:p>
            <a:pPr marL="742950" lvl="1" indent="-285750">
              <a:buFont typeface="Arial" panose="020B0604020202020204" pitchFamily="34" charset="0"/>
              <a:buChar char="•"/>
            </a:pPr>
            <a:r>
              <a:rPr lang="zh-CN" altLang="en-US" sz="2000" dirty="0"/>
              <a:t>肌肉动力学方程</a:t>
            </a:r>
            <a:r>
              <a:rPr lang="en-US" altLang="zh-CN" sz="2000" dirty="0"/>
              <a:t>F</a:t>
            </a:r>
            <a:r>
              <a:rPr lang="en-US" altLang="zh-CN" sz="1100" dirty="0"/>
              <a:t>MT</a:t>
            </a:r>
            <a:endParaRPr lang="en-US" altLang="zh-CN" sz="2000" dirty="0"/>
          </a:p>
        </p:txBody>
      </p:sp>
      <p:pic>
        <p:nvPicPr>
          <p:cNvPr id="9" name="图片 8">
            <a:extLst>
              <a:ext uri="{FF2B5EF4-FFF2-40B4-BE49-F238E27FC236}">
                <a16:creationId xmlns:a16="http://schemas.microsoft.com/office/drawing/2014/main" id="{7620F212-74EB-CB36-3AB3-67D306750578}"/>
              </a:ext>
            </a:extLst>
          </p:cNvPr>
          <p:cNvPicPr>
            <a:picLocks noChangeAspect="1"/>
          </p:cNvPicPr>
          <p:nvPr/>
        </p:nvPicPr>
        <p:blipFill>
          <a:blip r:embed="rId3"/>
          <a:stretch>
            <a:fillRect/>
          </a:stretch>
        </p:blipFill>
        <p:spPr>
          <a:xfrm>
            <a:off x="1644399" y="3520599"/>
            <a:ext cx="2167582" cy="774136"/>
          </a:xfrm>
          <a:prstGeom prst="rect">
            <a:avLst/>
          </a:prstGeom>
        </p:spPr>
      </p:pic>
      <p:pic>
        <p:nvPicPr>
          <p:cNvPr id="12" name="图片 11">
            <a:extLst>
              <a:ext uri="{FF2B5EF4-FFF2-40B4-BE49-F238E27FC236}">
                <a16:creationId xmlns:a16="http://schemas.microsoft.com/office/drawing/2014/main" id="{375EBB15-E6D8-F547-F2D3-FE712C29A1B6}"/>
              </a:ext>
            </a:extLst>
          </p:cNvPr>
          <p:cNvPicPr>
            <a:picLocks noChangeAspect="1"/>
          </p:cNvPicPr>
          <p:nvPr/>
        </p:nvPicPr>
        <p:blipFill>
          <a:blip r:embed="rId4"/>
          <a:stretch>
            <a:fillRect/>
          </a:stretch>
        </p:blipFill>
        <p:spPr>
          <a:xfrm>
            <a:off x="821863" y="4716443"/>
            <a:ext cx="3702454" cy="734107"/>
          </a:xfrm>
          <a:prstGeom prst="rect">
            <a:avLst/>
          </a:prstGeom>
        </p:spPr>
      </p:pic>
      <p:sp>
        <p:nvSpPr>
          <p:cNvPr id="15" name="矩形 14">
            <a:extLst>
              <a:ext uri="{FF2B5EF4-FFF2-40B4-BE49-F238E27FC236}">
                <a16:creationId xmlns:a16="http://schemas.microsoft.com/office/drawing/2014/main" id="{C126369B-52C0-D2D3-0CBE-ED029E93A2BF}"/>
              </a:ext>
            </a:extLst>
          </p:cNvPr>
          <p:cNvSpPr/>
          <p:nvPr/>
        </p:nvSpPr>
        <p:spPr>
          <a:xfrm>
            <a:off x="5747659" y="1634594"/>
            <a:ext cx="3058884" cy="461665"/>
          </a:xfrm>
          <a:prstGeom prst="rect">
            <a:avLst/>
          </a:prstGeom>
          <a:noFill/>
          <a:ln w="38100">
            <a:solidFill>
              <a:srgbClr val="880A8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solidFill>
              </a:rPr>
              <a:t>视蛋白动力学的指数拟合</a:t>
            </a:r>
          </a:p>
        </p:txBody>
      </p:sp>
      <p:pic>
        <p:nvPicPr>
          <p:cNvPr id="18" name="图片 17">
            <a:extLst>
              <a:ext uri="{FF2B5EF4-FFF2-40B4-BE49-F238E27FC236}">
                <a16:creationId xmlns:a16="http://schemas.microsoft.com/office/drawing/2014/main" id="{D6CCCAC5-F6D7-910F-6CFB-66CDA5C5D422}"/>
              </a:ext>
            </a:extLst>
          </p:cNvPr>
          <p:cNvPicPr>
            <a:picLocks noChangeAspect="1"/>
          </p:cNvPicPr>
          <p:nvPr/>
        </p:nvPicPr>
        <p:blipFill>
          <a:blip r:embed="rId5"/>
          <a:stretch>
            <a:fillRect/>
          </a:stretch>
        </p:blipFill>
        <p:spPr>
          <a:xfrm>
            <a:off x="5747659" y="2214184"/>
            <a:ext cx="3502320" cy="2138489"/>
          </a:xfrm>
          <a:prstGeom prst="rect">
            <a:avLst/>
          </a:prstGeom>
        </p:spPr>
      </p:pic>
      <p:sp>
        <p:nvSpPr>
          <p:cNvPr id="20" name="文本框 19">
            <a:extLst>
              <a:ext uri="{FF2B5EF4-FFF2-40B4-BE49-F238E27FC236}">
                <a16:creationId xmlns:a16="http://schemas.microsoft.com/office/drawing/2014/main" id="{151013D7-90BB-56C0-6634-CF94130AC497}"/>
              </a:ext>
            </a:extLst>
          </p:cNvPr>
          <p:cNvSpPr txBox="1"/>
          <p:nvPr/>
        </p:nvSpPr>
        <p:spPr>
          <a:xfrm>
            <a:off x="9249979" y="2383971"/>
            <a:ext cx="2793980" cy="369332"/>
          </a:xfrm>
          <a:prstGeom prst="rect">
            <a:avLst/>
          </a:prstGeom>
          <a:noFill/>
        </p:spPr>
        <p:txBody>
          <a:bodyPr wrap="square" rtlCol="0">
            <a:spAutoFit/>
          </a:bodyPr>
          <a:lstStyle/>
          <a:p>
            <a:r>
              <a:rPr lang="zh-CN" altLang="en-US" dirty="0"/>
              <a:t>指数衰减的系数是</a:t>
            </a:r>
            <a:r>
              <a:rPr lang="zh-CN" altLang="en-US" dirty="0">
                <a:solidFill>
                  <a:srgbClr val="FF0000"/>
                </a:solidFill>
              </a:rPr>
              <a:t>恒定</a:t>
            </a:r>
            <a:r>
              <a:rPr lang="zh-CN" altLang="en-US" dirty="0"/>
              <a:t>的。</a:t>
            </a:r>
          </a:p>
        </p:txBody>
      </p:sp>
      <p:pic>
        <p:nvPicPr>
          <p:cNvPr id="22" name="图片 21">
            <a:extLst>
              <a:ext uri="{FF2B5EF4-FFF2-40B4-BE49-F238E27FC236}">
                <a16:creationId xmlns:a16="http://schemas.microsoft.com/office/drawing/2014/main" id="{10DAFECA-1069-CC78-A5CE-EE4E55A6BE42}"/>
              </a:ext>
            </a:extLst>
          </p:cNvPr>
          <p:cNvPicPr>
            <a:picLocks noChangeAspect="1"/>
          </p:cNvPicPr>
          <p:nvPr/>
        </p:nvPicPr>
        <p:blipFill>
          <a:blip r:embed="rId6"/>
          <a:stretch>
            <a:fillRect/>
          </a:stretch>
        </p:blipFill>
        <p:spPr>
          <a:xfrm>
            <a:off x="5990808" y="4517571"/>
            <a:ext cx="3016021" cy="1925681"/>
          </a:xfrm>
          <a:prstGeom prst="rect">
            <a:avLst/>
          </a:prstGeom>
        </p:spPr>
      </p:pic>
      <p:pic>
        <p:nvPicPr>
          <p:cNvPr id="23" name="图片 22">
            <a:extLst>
              <a:ext uri="{FF2B5EF4-FFF2-40B4-BE49-F238E27FC236}">
                <a16:creationId xmlns:a16="http://schemas.microsoft.com/office/drawing/2014/main" id="{8F3CA311-2848-5091-B5A7-0105B1849CC6}"/>
              </a:ext>
            </a:extLst>
          </p:cNvPr>
          <p:cNvPicPr>
            <a:picLocks noChangeAspect="1"/>
          </p:cNvPicPr>
          <p:nvPr/>
        </p:nvPicPr>
        <p:blipFill>
          <a:blip r:embed="rId7"/>
          <a:stretch>
            <a:fillRect/>
          </a:stretch>
        </p:blipFill>
        <p:spPr>
          <a:xfrm>
            <a:off x="9712774" y="3085383"/>
            <a:ext cx="1776163" cy="472688"/>
          </a:xfrm>
          <a:prstGeom prst="rect">
            <a:avLst/>
          </a:prstGeom>
        </p:spPr>
      </p:pic>
      <p:sp>
        <p:nvSpPr>
          <p:cNvPr id="25" name="文本框 24">
            <a:extLst>
              <a:ext uri="{FF2B5EF4-FFF2-40B4-BE49-F238E27FC236}">
                <a16:creationId xmlns:a16="http://schemas.microsoft.com/office/drawing/2014/main" id="{2C959939-6DD5-0BAB-8AAB-D169D88EBF97}"/>
              </a:ext>
            </a:extLst>
          </p:cNvPr>
          <p:cNvSpPr txBox="1"/>
          <p:nvPr/>
        </p:nvSpPr>
        <p:spPr>
          <a:xfrm>
            <a:off x="9027937" y="5141700"/>
            <a:ext cx="3016021" cy="923330"/>
          </a:xfrm>
          <a:prstGeom prst="rect">
            <a:avLst/>
          </a:prstGeom>
          <a:noFill/>
        </p:spPr>
        <p:txBody>
          <a:bodyPr wrap="square">
            <a:spAutoFit/>
          </a:bodyPr>
          <a:lstStyle/>
          <a:p>
            <a:r>
              <a:rPr lang="zh-CN" altLang="en-US" dirty="0"/>
              <a:t>使用伪随机二进制信号进行刺激并获取相应，并对肌肉进行</a:t>
            </a:r>
            <a:r>
              <a:rPr lang="zh-CN" altLang="en-US" dirty="0">
                <a:solidFill>
                  <a:srgbClr val="FF0000"/>
                </a:solidFill>
              </a:rPr>
              <a:t>系统辨识</a:t>
            </a:r>
            <a:r>
              <a:rPr lang="zh-CN" altLang="en-US" dirty="0"/>
              <a:t>。</a:t>
            </a:r>
          </a:p>
        </p:txBody>
      </p:sp>
    </p:spTree>
    <p:extLst>
      <p:ext uri="{BB962C8B-B14F-4D97-AF65-F5344CB8AC3E}">
        <p14:creationId xmlns:p14="http://schemas.microsoft.com/office/powerpoint/2010/main" val="1601271270"/>
      </p:ext>
    </p:extLst>
  </p:cSld>
  <p:clrMapOvr>
    <a:masterClrMapping/>
  </p:clrMapOvr>
</p:sld>
</file>

<file path=ppt/theme/theme1.xml><?xml version="1.0" encoding="utf-8"?>
<a:theme xmlns:a="http://schemas.openxmlformats.org/drawingml/2006/main" name="首页">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背景图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上方图标">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3525</TotalTime>
  <Words>2375</Words>
  <Application>Microsoft Office PowerPoint</Application>
  <PresentationFormat>宽屏</PresentationFormat>
  <Paragraphs>233</Paragraphs>
  <Slides>16</Slides>
  <Notes>15</Notes>
  <HiddenSlides>2</HiddenSlides>
  <MMClips>1</MMClips>
  <ScaleCrop>false</ScaleCrop>
  <HeadingPairs>
    <vt:vector size="6" baseType="variant">
      <vt:variant>
        <vt:lpstr>已用的字体</vt:lpstr>
      </vt:variant>
      <vt:variant>
        <vt:i4>7</vt:i4>
      </vt:variant>
      <vt:variant>
        <vt:lpstr>主题</vt:lpstr>
      </vt:variant>
      <vt:variant>
        <vt:i4>3</vt:i4>
      </vt:variant>
      <vt:variant>
        <vt:lpstr>幻灯片标题</vt:lpstr>
      </vt:variant>
      <vt:variant>
        <vt:i4>16</vt:i4>
      </vt:variant>
    </vt:vector>
  </HeadingPairs>
  <TitlesOfParts>
    <vt:vector size="26" baseType="lpstr">
      <vt:lpstr>Default Notion Font</vt:lpstr>
      <vt:lpstr>Harding</vt:lpstr>
      <vt:lpstr>等线</vt:lpstr>
      <vt:lpstr>黑体</vt:lpstr>
      <vt:lpstr>Arial</vt:lpstr>
      <vt:lpstr>roboto</vt:lpstr>
      <vt:lpstr>Wingdings</vt:lpstr>
      <vt:lpstr>首页</vt:lpstr>
      <vt:lpstr>背景图标</vt:lpstr>
      <vt:lpstr>上方图标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 XIE</dc:creator>
  <cp:lastModifiedBy>Luis XIE</cp:lastModifiedBy>
  <cp:revision>30</cp:revision>
  <dcterms:created xsi:type="dcterms:W3CDTF">2024-11-18T08:01:52Z</dcterms:created>
  <dcterms:modified xsi:type="dcterms:W3CDTF">2024-12-30T10:49:55Z</dcterms:modified>
</cp:coreProperties>
</file>