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66" r:id="rId2"/>
    <p:sldMasterId id="2147483659" r:id="rId3"/>
    <p:sldMasterId id="2147483671" r:id="rId4"/>
    <p:sldMasterId id="2147483674" r:id="rId5"/>
  </p:sldMasterIdLst>
  <p:notesMasterIdLst>
    <p:notesMasterId r:id="rId21"/>
  </p:notesMasterIdLst>
  <p:handoutMasterIdLst>
    <p:handoutMasterId r:id="rId22"/>
  </p:handoutMasterIdLst>
  <p:sldIdLst>
    <p:sldId id="347" r:id="rId6"/>
    <p:sldId id="342" r:id="rId7"/>
    <p:sldId id="341" r:id="rId8"/>
    <p:sldId id="349" r:id="rId9"/>
    <p:sldId id="350" r:id="rId10"/>
    <p:sldId id="351" r:id="rId11"/>
    <p:sldId id="353" r:id="rId12"/>
    <p:sldId id="356" r:id="rId13"/>
    <p:sldId id="354" r:id="rId14"/>
    <p:sldId id="355" r:id="rId15"/>
    <p:sldId id="357" r:id="rId16"/>
    <p:sldId id="358" r:id="rId17"/>
    <p:sldId id="359" r:id="rId18"/>
    <p:sldId id="352" r:id="rId19"/>
    <p:sldId id="34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678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468C"/>
    <a:srgbClr val="763783"/>
    <a:srgbClr val="8D8D8D"/>
    <a:srgbClr val="743481"/>
    <a:srgbClr val="7030A0"/>
    <a:srgbClr val="E8F5FD"/>
    <a:srgbClr val="AED7EB"/>
    <a:srgbClr val="CAD6E6"/>
    <a:srgbClr val="57201F"/>
    <a:srgbClr val="3B4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中度样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19" autoAdjust="0"/>
    <p:restoredTop sz="82639" autoAdjust="0"/>
  </p:normalViewPr>
  <p:slideViewPr>
    <p:cSldViewPr snapToObjects="1">
      <p:cViewPr varScale="1">
        <p:scale>
          <a:sx n="93" d="100"/>
          <a:sy n="93" d="100"/>
        </p:scale>
        <p:origin x="1026" y="90"/>
      </p:cViewPr>
      <p:guideLst>
        <p:guide orient="horz" pos="1026"/>
        <p:guide pos="67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100" d="100"/>
          <a:sy n="100" d="100"/>
        </p:scale>
        <p:origin x="2400" y="-91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D9A446-D50D-4DD3-A818-E1DB3145FA22}" type="datetimeFigureOut">
              <a:rPr lang="zh-CN" altLang="en-US" smtClean="0"/>
              <a:t>2024-11-18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9F63C2-87C6-475C-AFB7-8ED385FFE584}" type="slidenum">
              <a:rPr lang="zh-CN" altLang="en-US" smtClean="0"/>
              <a:t>‹#›</a:t>
            </a:fld>
            <a:endParaRPr lang="zh-CN" altLang="en-US"/>
          </a:p>
        </p:txBody>
      </p:sp>
    </p:spTree>
    <p:extLst>
      <p:ext uri="{BB962C8B-B14F-4D97-AF65-F5344CB8AC3E}">
        <p14:creationId xmlns:p14="http://schemas.microsoft.com/office/powerpoint/2010/main" val="2474109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92DBC6-D7C9-4F61-9CE4-A7601DBC5930}" type="datetimeFigureOut">
              <a:rPr lang="zh-CN" altLang="en-US" smtClean="0"/>
              <a:t>2024-11-18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29976-EF84-49C4-A00A-CD1250C470F1}" type="slidenum">
              <a:rPr lang="zh-CN" altLang="en-US" smtClean="0"/>
              <a:t>‹#›</a:t>
            </a:fld>
            <a:endParaRPr lang="zh-CN" altLang="en-US"/>
          </a:p>
        </p:txBody>
      </p:sp>
    </p:spTree>
    <p:extLst>
      <p:ext uri="{BB962C8B-B14F-4D97-AF65-F5344CB8AC3E}">
        <p14:creationId xmlns:p14="http://schemas.microsoft.com/office/powerpoint/2010/main" val="296350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各位同学老师好，今天为大家分享一篇文献，标题为</a:t>
            </a:r>
            <a:r>
              <a:rPr lang="zh-CN" altLang="en-US" b="1" dirty="0">
                <a:solidFill>
                  <a:srgbClr val="222222"/>
                </a:solidFill>
                <a:latin typeface="Times New Roman" panose="02020603050405020304" pitchFamily="18" charset="0"/>
              </a:rPr>
              <a:t>同步</a:t>
            </a:r>
            <a:r>
              <a:rPr lang="zh-CN" altLang="en-US" b="1" i="0" dirty="0">
                <a:solidFill>
                  <a:srgbClr val="222222"/>
                </a:solidFill>
                <a:effectLst/>
                <a:latin typeface="Times New Roman" panose="02020603050405020304" pitchFamily="18" charset="0"/>
              </a:rPr>
              <a:t>测量数千个连接神经元膜内信号的纳米电极芯片</a:t>
            </a:r>
            <a:endParaRPr lang="zh-CN" altLang="en-US" dirty="0">
              <a:latin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a:t>
            </a:fld>
            <a:endParaRPr lang="zh-CN" altLang="en-US"/>
          </a:p>
        </p:txBody>
      </p:sp>
    </p:spTree>
    <p:extLst>
      <p:ext uri="{BB962C8B-B14F-4D97-AF65-F5344CB8AC3E}">
        <p14:creationId xmlns:p14="http://schemas.microsoft.com/office/powerpoint/2010/main" val="3303452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此外，还有固定电压测量电流的伪电压钳模式；伪电压钳模式的输入阻抗很小，不足以激发细胞的自发放电，但可以部分激活离子通道；如左图这里第二行图蓝色曲线所示，有类似谐波干扰这部分就是和离子通道有关的电位；作者通过钾离子通道抑制剂和钠离子通道抑制剂验证了该信号的变化确实来自于离子通道；这样的现象给我们一种启示，可以用这个效应验证某种未知的化学药品对于细胞膜离子通道是否有影响，也就是药物筛选</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10</a:t>
            </a:fld>
            <a:endParaRPr lang="zh-CN" altLang="en-US"/>
          </a:p>
        </p:txBody>
      </p:sp>
    </p:spTree>
    <p:extLst>
      <p:ext uri="{BB962C8B-B14F-4D97-AF65-F5344CB8AC3E}">
        <p14:creationId xmlns:p14="http://schemas.microsoft.com/office/powerpoint/2010/main" val="4076936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有了之前对单个像素配置模式的介绍，可以直接开始进行大范围的测量。上图配置成伪电流钳模式对细胞持续刺激，发现会有动作电位的爆发阶段；下图通过间隔性的长达</a:t>
            </a:r>
            <a:r>
              <a:rPr lang="en-US" altLang="zh-CN" dirty="0"/>
              <a:t>19</a:t>
            </a:r>
            <a:r>
              <a:rPr lang="zh-CN" altLang="en-US" dirty="0"/>
              <a:t>分钟的刺激，发现细胞胞内耦合的持续时间通常在</a:t>
            </a:r>
            <a:r>
              <a:rPr lang="en-US" altLang="zh-CN" dirty="0"/>
              <a:t>10</a:t>
            </a:r>
            <a:r>
              <a:rPr lang="zh-CN" altLang="en-US" dirty="0"/>
              <a:t>分钟左右</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11</a:t>
            </a:fld>
            <a:endParaRPr lang="zh-CN" altLang="en-US"/>
          </a:p>
        </p:txBody>
      </p:sp>
    </p:spTree>
    <p:extLst>
      <p:ext uri="{BB962C8B-B14F-4D97-AF65-F5344CB8AC3E}">
        <p14:creationId xmlns:p14="http://schemas.microsoft.com/office/powerpoint/2010/main" val="113652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并且在这里的网络中会发现细胞突触之间的传导效应；如这里的</a:t>
            </a:r>
            <a:r>
              <a:rPr lang="en-US" altLang="zh-CN" dirty="0"/>
              <a:t>c</a:t>
            </a:r>
            <a:r>
              <a:rPr lang="zh-CN" altLang="en-US" dirty="0"/>
              <a:t>图所示，突触前的蓝色细胞给一个动作电位，会激发突触后细胞产生比较小的后突触电位；如果这两个刺激隔的很近，就会使后突触细胞产生动作电位。作者进行了一定的验证。根据这个关系，可以进行突触网络的映射</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12</a:t>
            </a:fld>
            <a:endParaRPr lang="zh-CN" altLang="en-US"/>
          </a:p>
        </p:txBody>
      </p:sp>
    </p:spTree>
    <p:extLst>
      <p:ext uri="{BB962C8B-B14F-4D97-AF65-F5344CB8AC3E}">
        <p14:creationId xmlns:p14="http://schemas.microsoft.com/office/powerpoint/2010/main" val="2222822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具体操作如下：分别对每个像素电极轮流激励，看其他电极的响应，可以绘制出突触网络连接图，如图所示，每根线代表一个突触。根据这里的突触长度以及响应的时间，还可以估算神经传导的速度。这里估算出速度大约是</a:t>
            </a:r>
            <a:r>
              <a:rPr lang="en-US" altLang="zh-CN" dirty="0"/>
              <a:t>110mm/s</a:t>
            </a:r>
            <a:endParaRPr lang="zh-CN" altLang="en-US" dirty="0"/>
          </a:p>
        </p:txBody>
      </p:sp>
      <p:sp>
        <p:nvSpPr>
          <p:cNvPr id="4" name="灯片编号占位符 3"/>
          <p:cNvSpPr>
            <a:spLocks noGrp="1"/>
          </p:cNvSpPr>
          <p:nvPr>
            <p:ph type="sldNum" sz="quarter" idx="5"/>
          </p:nvPr>
        </p:nvSpPr>
        <p:spPr/>
        <p:txBody>
          <a:bodyPr/>
          <a:lstStyle/>
          <a:p>
            <a:fld id="{31229976-EF84-49C4-A00A-CD1250C470F1}" type="slidenum">
              <a:rPr lang="zh-CN" altLang="en-US" smtClean="0"/>
              <a:t>13</a:t>
            </a:fld>
            <a:endParaRPr lang="zh-CN" altLang="en-US"/>
          </a:p>
        </p:txBody>
      </p:sp>
    </p:spTree>
    <p:extLst>
      <p:ext uri="{BB962C8B-B14F-4D97-AF65-F5344CB8AC3E}">
        <p14:creationId xmlns:p14="http://schemas.microsoft.com/office/powerpoint/2010/main" val="356700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最后总结文章的贡献；文章的贡献在于能够迅速地绘制神经突触的连接，</a:t>
            </a:r>
            <a:r>
              <a:rPr lang="en-US" altLang="zh-CN" dirty="0"/>
              <a:t>19</a:t>
            </a:r>
            <a:r>
              <a:rPr lang="zh-CN" altLang="en-US" dirty="0"/>
              <a:t>分钟的时间能够绘制</a:t>
            </a:r>
            <a:r>
              <a:rPr lang="en-US" altLang="zh-CN" dirty="0"/>
              <a:t>300</a:t>
            </a:r>
            <a:r>
              <a:rPr lang="zh-CN" altLang="en-US" dirty="0"/>
              <a:t>个突触连接；根据这里的连接，可以得到在该网络下不同的刺激可能得到的放电的规律，对我们的神经调控有一定的启示作用；另外，先前还提到芯片能够监测某种未知药物对这个细胞网络的离子通道的影响；</a:t>
            </a:r>
            <a:endParaRPr lang="en-US" altLang="zh-CN" dirty="0"/>
          </a:p>
          <a:p>
            <a:r>
              <a:rPr lang="zh-CN" altLang="en-US" dirty="0"/>
              <a:t>除此之外本文的工作还有一些待改进的方面；本文的电极是一个平面，依旧无法解决细胞堆叠的问题；并且细胞在芯片上培育过程繁琐，实用性能不高；本文测量细胞的胞内电压鲁棒性非常差，很有可能测着测着细胞就不耦合了；本文的工作仅能够判断突触之间是否连接，这是</a:t>
            </a:r>
            <a:r>
              <a:rPr lang="en-US" altLang="zh-CN" dirty="0"/>
              <a:t>0</a:t>
            </a:r>
            <a:r>
              <a:rPr lang="zh-CN" altLang="en-US" dirty="0"/>
              <a:t>和</a:t>
            </a:r>
            <a:r>
              <a:rPr lang="en-US" altLang="zh-CN" dirty="0"/>
              <a:t>1</a:t>
            </a:r>
            <a:r>
              <a:rPr lang="zh-CN" altLang="en-US" dirty="0"/>
              <a:t>的问题，但无法精准地计算膜电位和膜电压来量化这之间的规律</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14</a:t>
            </a:fld>
            <a:endParaRPr lang="zh-CN" altLang="en-US"/>
          </a:p>
        </p:txBody>
      </p:sp>
    </p:spTree>
    <p:extLst>
      <p:ext uri="{BB962C8B-B14F-4D97-AF65-F5344CB8AC3E}">
        <p14:creationId xmlns:p14="http://schemas.microsoft.com/office/powerpoint/2010/main" val="4050889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以上就是本次报告的全部内容，谢谢大家</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15</a:t>
            </a:fld>
            <a:endParaRPr lang="zh-CN" altLang="en-US"/>
          </a:p>
        </p:txBody>
      </p:sp>
    </p:spTree>
    <p:extLst>
      <p:ext uri="{BB962C8B-B14F-4D97-AF65-F5344CB8AC3E}">
        <p14:creationId xmlns:p14="http://schemas.microsoft.com/office/powerpoint/2010/main" val="732280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由以下</a:t>
            </a:r>
            <a:r>
              <a:rPr lang="en-US" altLang="zh-CN" dirty="0"/>
              <a:t>6</a:t>
            </a:r>
            <a:r>
              <a:rPr lang="zh-CN" altLang="en-US" dirty="0"/>
              <a:t>个部分展开，预计用时</a:t>
            </a:r>
            <a:r>
              <a:rPr lang="en-US" altLang="zh-CN" dirty="0"/>
              <a:t>10</a:t>
            </a:r>
            <a:r>
              <a:rPr lang="zh-CN" altLang="en-US" dirty="0"/>
              <a:t>分钟</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2</a:t>
            </a:fld>
            <a:endParaRPr lang="zh-CN" altLang="en-US"/>
          </a:p>
        </p:txBody>
      </p:sp>
    </p:spTree>
    <p:extLst>
      <p:ext uri="{BB962C8B-B14F-4D97-AF65-F5344CB8AC3E}">
        <p14:creationId xmlns:p14="http://schemas.microsoft.com/office/powerpoint/2010/main" val="3070841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这篇论文发表在</a:t>
            </a:r>
            <a:r>
              <a:rPr lang="en-US" altLang="zh-CN" dirty="0"/>
              <a:t>Nature BME</a:t>
            </a:r>
            <a:r>
              <a:rPr lang="zh-CN" altLang="en-US" dirty="0"/>
              <a:t>上，作者是来自哈佛大学的博后</a:t>
            </a:r>
            <a:r>
              <a:rPr lang="en-US" altLang="zh-CN" dirty="0"/>
              <a:t>Jeffrey Abbott</a:t>
            </a:r>
            <a:r>
              <a:rPr lang="zh-CN" altLang="en-US" dirty="0"/>
              <a:t>，通讯作者朴洪根和咸敦熙是两位在神经科学和微电子领域有较多研究的教授</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3</a:t>
            </a:fld>
            <a:endParaRPr lang="zh-CN" altLang="en-US"/>
          </a:p>
        </p:txBody>
      </p:sp>
    </p:spTree>
    <p:extLst>
      <p:ext uri="{BB962C8B-B14F-4D97-AF65-F5344CB8AC3E}">
        <p14:creationId xmlns:p14="http://schemas.microsoft.com/office/powerpoint/2010/main" val="2759080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D8DF8-3EAD-BEC3-6E5C-1EB69CF949C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3490DC5-DD27-7C6C-8B98-615FC13505F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48168D6-8BF5-3EFE-AF16-90FD84C8BE45}"/>
              </a:ext>
            </a:extLst>
          </p:cNvPr>
          <p:cNvSpPr>
            <a:spLocks noGrp="1"/>
          </p:cNvSpPr>
          <p:nvPr>
            <p:ph type="body" idx="1"/>
          </p:nvPr>
        </p:nvSpPr>
        <p:spPr/>
        <p:txBody>
          <a:bodyPr/>
          <a:lstStyle/>
          <a:p>
            <a:r>
              <a:rPr lang="zh-CN" altLang="en-US" dirty="0"/>
              <a:t>两位教授和他们的团队在这之前就发表过很多微电子和细胞生物学相结合的工作，在</a:t>
            </a:r>
            <a:r>
              <a:rPr lang="en-US" altLang="zh-CN" dirty="0"/>
              <a:t>Nature</a:t>
            </a:r>
            <a:r>
              <a:rPr lang="zh-CN" altLang="en-US" dirty="0"/>
              <a:t>的各种子刊中有大量产出</a:t>
            </a:r>
          </a:p>
        </p:txBody>
      </p:sp>
      <p:sp>
        <p:nvSpPr>
          <p:cNvPr id="4" name="灯片编号占位符 3">
            <a:extLst>
              <a:ext uri="{FF2B5EF4-FFF2-40B4-BE49-F238E27FC236}">
                <a16:creationId xmlns:a16="http://schemas.microsoft.com/office/drawing/2014/main" id="{C2DEC3B9-4202-00AE-80E0-D2277C5393F2}"/>
              </a:ext>
            </a:extLst>
          </p:cNvPr>
          <p:cNvSpPr>
            <a:spLocks noGrp="1"/>
          </p:cNvSpPr>
          <p:nvPr>
            <p:ph type="sldNum" sz="quarter" idx="5"/>
          </p:nvPr>
        </p:nvSpPr>
        <p:spPr/>
        <p:txBody>
          <a:bodyPr/>
          <a:lstStyle/>
          <a:p>
            <a:fld id="{31229976-EF84-49C4-A00A-CD1250C470F1}" type="slidenum">
              <a:rPr lang="zh-CN" altLang="en-US" smtClean="0"/>
              <a:t>4</a:t>
            </a:fld>
            <a:endParaRPr lang="zh-CN" altLang="en-US"/>
          </a:p>
        </p:txBody>
      </p:sp>
    </p:spTree>
    <p:extLst>
      <p:ext uri="{BB962C8B-B14F-4D97-AF65-F5344CB8AC3E}">
        <p14:creationId xmlns:p14="http://schemas.microsoft.com/office/powerpoint/2010/main" val="1180613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讲解本篇文章之前，我简要和大家介绍一下膜片钳技术；膜片钳可以比作检测细胞的膜电压或膜电流的万用表。膜片钳的核心是一个像吸管一样的微针电极，由于细胞很小，微针电极需要吸住细胞，再把电极刺入细胞内或细胞膜表面，形成高阻封接，如右上图所示；膜片钳有电压钳和电流钳两种模式。电压钳控制膜电压恒定，测量膜电流的值；电流钳控制膜电流测量膜电压；改变微针电极在细胞的位置，可以把测量模式分为全细胞模式和细胞附着模式；如右图所示</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5</a:t>
            </a:fld>
            <a:endParaRPr lang="zh-CN" altLang="en-US"/>
          </a:p>
        </p:txBody>
      </p:sp>
    </p:spTree>
    <p:extLst>
      <p:ext uri="{BB962C8B-B14F-4D97-AF65-F5344CB8AC3E}">
        <p14:creationId xmlns:p14="http://schemas.microsoft.com/office/powerpoint/2010/main" val="149453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膜片钳能够精准测量细胞的膜电流和膜电压，但它无法同时测量连接在一起的大量细胞；当细胞一多，微针电极也要很多；但微针电极没发放太多；如右下图所示，这里放了八个电极就已经放不下了；如果要测量成千个神经元膜内信号，膜片钳肯定是不够用的；同时，文中提到了目前的三种主流电生理技术，它们都有局限性，而本文提到的</a:t>
            </a:r>
            <a:r>
              <a:rPr lang="en-US" altLang="zh-CN" dirty="0"/>
              <a:t>CMOS</a:t>
            </a:r>
            <a:r>
              <a:rPr lang="zh-CN" altLang="en-US" dirty="0"/>
              <a:t>神经电子接口技术可以很好地实现这一点</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6</a:t>
            </a:fld>
            <a:endParaRPr lang="zh-CN" altLang="en-US"/>
          </a:p>
        </p:txBody>
      </p:sp>
    </p:spTree>
    <p:extLst>
      <p:ext uri="{BB962C8B-B14F-4D97-AF65-F5344CB8AC3E}">
        <p14:creationId xmlns:p14="http://schemas.microsoft.com/office/powerpoint/2010/main" val="4099316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如图所示，本文的电极由</a:t>
            </a:r>
            <a:r>
              <a:rPr lang="en-US" altLang="zh-CN" dirty="0"/>
              <a:t>64*64=4096</a:t>
            </a:r>
            <a:r>
              <a:rPr lang="zh-CN" altLang="en-US" dirty="0"/>
              <a:t>个电极板载在一个芯片上实现，每个电极相当于一个像素，每个像素上有突起的铂针和细胞相接触；通过沉积铂黑电极，可以大大降低电极和细胞接触的阻抗</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7</a:t>
            </a:fld>
            <a:endParaRPr lang="zh-CN" altLang="en-US"/>
          </a:p>
        </p:txBody>
      </p:sp>
    </p:spTree>
    <p:extLst>
      <p:ext uri="{BB962C8B-B14F-4D97-AF65-F5344CB8AC3E}">
        <p14:creationId xmlns:p14="http://schemas.microsoft.com/office/powerpoint/2010/main" val="351289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该芯片的每一个像素的电极可以配置成伪电流钳或者伪电压钳模式；之所以称之为“伪”，是因为这里只能控制输出的电流和电压，而并不能直接控制细胞的膜电流和膜电压；但这两者之间通过作者的建模满足一定的线性关系</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8</a:t>
            </a:fld>
            <a:endParaRPr lang="zh-CN" altLang="en-US"/>
          </a:p>
        </p:txBody>
      </p:sp>
    </p:spTree>
    <p:extLst>
      <p:ext uri="{BB962C8B-B14F-4D97-AF65-F5344CB8AC3E}">
        <p14:creationId xmlns:p14="http://schemas.microsoft.com/office/powerpoint/2010/main" val="3459358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当配置成伪电流钳模式时，通过控制钳制电流，可以测量膜外的电压或膜内的电压。若钳制的电流为</a:t>
            </a:r>
            <a:r>
              <a:rPr lang="en-US" altLang="zh-CN" dirty="0"/>
              <a:t>0</a:t>
            </a:r>
            <a:r>
              <a:rPr lang="zh-CN" altLang="en-US" dirty="0"/>
              <a:t>，细胞膜没有透化，此时测量得到的是膜外电压；测量得到的动作电位信号先负后正，说明电极倾向于和细胞体及轴突接触；若钳制的电流是负的，此时会让细胞膜发生透化，电极与细胞胞内耦合，测量的是细胞内的电压；但是这里的测量并不稳定，随时间变化信号会减弱直到消失，也就是电极和细胞由胞内耦合又变回了胞外耦合；此时减少负电流的幅值可以让动作电位再次恢复，如右下图所示；作者认为这里的现象是由于细胞和液面的接触电阻</a:t>
            </a:r>
            <a:r>
              <a:rPr lang="en-US" altLang="zh-CN" dirty="0" err="1"/>
              <a:t>Rjm</a:t>
            </a:r>
            <a:r>
              <a:rPr lang="zh-CN" altLang="en-US" dirty="0"/>
              <a:t>的变化导致的</a:t>
            </a:r>
          </a:p>
        </p:txBody>
      </p:sp>
      <p:sp>
        <p:nvSpPr>
          <p:cNvPr id="4" name="灯片编号占位符 3"/>
          <p:cNvSpPr>
            <a:spLocks noGrp="1"/>
          </p:cNvSpPr>
          <p:nvPr>
            <p:ph type="sldNum" sz="quarter" idx="5"/>
          </p:nvPr>
        </p:nvSpPr>
        <p:spPr/>
        <p:txBody>
          <a:bodyPr/>
          <a:lstStyle/>
          <a:p>
            <a:fld id="{31229976-EF84-49C4-A00A-CD1250C470F1}" type="slidenum">
              <a:rPr lang="zh-CN" altLang="en-US" smtClean="0"/>
              <a:t>9</a:t>
            </a:fld>
            <a:endParaRPr lang="zh-CN" altLang="en-US"/>
          </a:p>
        </p:txBody>
      </p:sp>
    </p:spTree>
    <p:extLst>
      <p:ext uri="{BB962C8B-B14F-4D97-AF65-F5344CB8AC3E}">
        <p14:creationId xmlns:p14="http://schemas.microsoft.com/office/powerpoint/2010/main" val="226913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AA41D7AC-52EB-466F-83D5-5D3E51925819}"/>
              </a:ext>
            </a:extLst>
          </p:cNvPr>
          <p:cNvSpPr>
            <a:spLocks noGrp="1"/>
          </p:cNvSpPr>
          <p:nvPr>
            <p:ph sz="quarter" idx="10"/>
          </p:nvPr>
        </p:nvSpPr>
        <p:spPr>
          <a:xfrm>
            <a:off x="335365" y="2204864"/>
            <a:ext cx="9120153" cy="864096"/>
          </a:xfrm>
          <a:prstGeom prst="rect">
            <a:avLst/>
          </a:prstGeom>
        </p:spPr>
        <p:txBody>
          <a:bodyPr/>
          <a:lstStyle>
            <a:lvl1pPr marL="0" indent="0">
              <a:buNone/>
              <a:defRPr lang="zh-CN" altLang="en-US" sz="4800" kern="1200" dirty="0">
                <a:solidFill>
                  <a:schemeClr val="tx1"/>
                </a:solidFill>
                <a:effectLst/>
                <a:latin typeface="黑体" panose="02010609060101010101" pitchFamily="49" charset="-122"/>
                <a:ea typeface="黑体" panose="02010609060101010101" pitchFamily="49" charset="-122"/>
                <a:cs typeface="Times New Roman" pitchFamily="18" charset="0"/>
              </a:defRPr>
            </a:lvl1pPr>
          </a:lstStyle>
          <a:p>
            <a:pPr lvl="0"/>
            <a:r>
              <a:rPr lang="zh-CN" altLang="en-US" dirty="0"/>
              <a:t>单击此处编辑母版文本样式</a:t>
            </a:r>
          </a:p>
        </p:txBody>
      </p:sp>
      <p:sp>
        <p:nvSpPr>
          <p:cNvPr id="6" name="内容占位符 4">
            <a:extLst>
              <a:ext uri="{FF2B5EF4-FFF2-40B4-BE49-F238E27FC236}">
                <a16:creationId xmlns:a16="http://schemas.microsoft.com/office/drawing/2014/main" id="{0AEEFFC1-7317-4949-9A6D-ECD27CE82F17}"/>
              </a:ext>
            </a:extLst>
          </p:cNvPr>
          <p:cNvSpPr>
            <a:spLocks noGrp="1"/>
          </p:cNvSpPr>
          <p:nvPr>
            <p:ph sz="quarter" idx="11" hasCustomPrompt="1"/>
          </p:nvPr>
        </p:nvSpPr>
        <p:spPr>
          <a:xfrm>
            <a:off x="6600056" y="4365110"/>
            <a:ext cx="4366525" cy="584775"/>
          </a:xfrm>
          <a:prstGeom prst="rect">
            <a:avLst/>
          </a:prstGeom>
          <a:noFill/>
        </p:spPr>
        <p:txBody>
          <a:bodyPr wrap="square" rtlCol="0">
            <a:spAutoFit/>
          </a:bodyPr>
          <a:lstStyle>
            <a:lvl1pPr marL="0" indent="0" algn="r">
              <a:buNone/>
              <a:defRPr lang="zh-CN" altLang="en-US" sz="3200" dirty="0">
                <a:solidFill>
                  <a:schemeClr val="tx1"/>
                </a:solidFill>
                <a:effectLst/>
                <a:latin typeface="黑体" panose="02010609060101010101" pitchFamily="49" charset="-122"/>
                <a:ea typeface="黑体" panose="02010609060101010101" pitchFamily="49" charset="-122"/>
              </a:defRPr>
            </a:lvl1pPr>
          </a:lstStyle>
          <a:p>
            <a:pPr marL="0" lvl="0" algn="r"/>
            <a:r>
              <a:rPr lang="zh-CN" altLang="en-US" dirty="0"/>
              <a:t>姓名</a:t>
            </a:r>
            <a:endParaRPr lang="en-US" altLang="zh-CN" dirty="0"/>
          </a:p>
        </p:txBody>
      </p:sp>
      <p:sp>
        <p:nvSpPr>
          <p:cNvPr id="7" name="内容占位符 9">
            <a:extLst>
              <a:ext uri="{FF2B5EF4-FFF2-40B4-BE49-F238E27FC236}">
                <a16:creationId xmlns:a16="http://schemas.microsoft.com/office/drawing/2014/main" id="{4F00AD56-3B94-47D2-81CF-5C4DE86218CE}"/>
              </a:ext>
            </a:extLst>
          </p:cNvPr>
          <p:cNvSpPr>
            <a:spLocks noGrp="1"/>
          </p:cNvSpPr>
          <p:nvPr>
            <p:ph sz="quarter" idx="12" hasCustomPrompt="1"/>
          </p:nvPr>
        </p:nvSpPr>
        <p:spPr>
          <a:xfrm>
            <a:off x="8181048" y="5150416"/>
            <a:ext cx="2785533" cy="388560"/>
          </a:xfrm>
          <a:prstGeom prst="rect">
            <a:avLst/>
          </a:prstGeom>
        </p:spPr>
        <p:txBody>
          <a:bodyPr/>
          <a:lstStyle>
            <a:lvl1pPr marL="0" indent="0" algn="r" defTabSz="914354" rtl="0" eaLnBrk="1" latinLnBrk="0" hangingPunct="1">
              <a:buNone/>
              <a:defRPr lang="zh-CN" altLang="en-US" sz="2800" kern="1200" dirty="0">
                <a:solidFill>
                  <a:schemeClr val="tx1"/>
                </a:solidFill>
                <a:effectLst/>
                <a:latin typeface="Arial" panose="020B0604020202020204" pitchFamily="34" charset="0"/>
                <a:ea typeface="黑体" pitchFamily="49" charset="-122"/>
                <a:cs typeface="Arial" panose="020B0604020202020204" pitchFamily="34" charset="0"/>
              </a:defRPr>
            </a:lvl1pPr>
          </a:lstStyle>
          <a:p>
            <a:pPr lvl="0"/>
            <a:r>
              <a:rPr lang="en-US" altLang="zh-CN" dirty="0"/>
              <a:t>Date</a:t>
            </a:r>
            <a:endParaRPr lang="zh-CN" altLang="en-US" dirty="0"/>
          </a:p>
        </p:txBody>
      </p:sp>
    </p:spTree>
    <p:extLst>
      <p:ext uri="{BB962C8B-B14F-4D97-AF65-F5344CB8AC3E}">
        <p14:creationId xmlns:p14="http://schemas.microsoft.com/office/powerpoint/2010/main" val="122098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A4DAB805-85BC-4332-8509-06F366B3A1F3}"/>
              </a:ext>
            </a:extLst>
          </p:cNvPr>
          <p:cNvSpPr>
            <a:spLocks noGrp="1"/>
          </p:cNvSpPr>
          <p:nvPr>
            <p:ph type="ctrTitle"/>
          </p:nvPr>
        </p:nvSpPr>
        <p:spPr>
          <a:xfrm>
            <a:off x="254531" y="944730"/>
            <a:ext cx="11665296" cy="504055"/>
          </a:xfrm>
          <a:prstGeom prst="rect">
            <a:avLst/>
          </a:prstGeom>
        </p:spPr>
        <p:txBody>
          <a:bodyPr anchor="b"/>
          <a:lstStyle>
            <a:lvl1pPr algn="l">
              <a:defRPr sz="3200">
                <a:latin typeface="+mj-ea"/>
                <a:ea typeface="+mj-ea"/>
              </a:defRPr>
            </a:lvl1pPr>
          </a:lstStyle>
          <a:p>
            <a:r>
              <a:rPr lang="zh-CN" altLang="en-US" dirty="0"/>
              <a:t>单击此处编辑母版标题样式</a:t>
            </a:r>
          </a:p>
        </p:txBody>
      </p:sp>
      <p:sp>
        <p:nvSpPr>
          <p:cNvPr id="10" name="内容占位符 13">
            <a:extLst>
              <a:ext uri="{FF2B5EF4-FFF2-40B4-BE49-F238E27FC236}">
                <a16:creationId xmlns:a16="http://schemas.microsoft.com/office/drawing/2014/main" id="{F8E1C157-BAD7-4F44-AD48-54B85671CE4E}"/>
              </a:ext>
            </a:extLst>
          </p:cNvPr>
          <p:cNvSpPr>
            <a:spLocks noGrp="1"/>
          </p:cNvSpPr>
          <p:nvPr>
            <p:ph sz="quarter" idx="13"/>
          </p:nvPr>
        </p:nvSpPr>
        <p:spPr>
          <a:xfrm>
            <a:off x="263352" y="1556792"/>
            <a:ext cx="11665296" cy="511256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2" name="灯片编号占位符 1">
            <a:extLst>
              <a:ext uri="{FF2B5EF4-FFF2-40B4-BE49-F238E27FC236}">
                <a16:creationId xmlns:a16="http://schemas.microsoft.com/office/drawing/2014/main" id="{C2058485-285D-4510-9D78-22CA0B0F0CA7}"/>
              </a:ext>
            </a:extLst>
          </p:cNvPr>
          <p:cNvSpPr>
            <a:spLocks noGrp="1"/>
          </p:cNvSpPr>
          <p:nvPr>
            <p:ph type="sldNum" sz="quarter" idx="14"/>
          </p:nvPr>
        </p:nvSpPr>
        <p:spPr/>
        <p:txBody>
          <a:bodyPr/>
          <a:lstStyle/>
          <a:p>
            <a:fld id="{EE00F0DF-33EF-44AA-A705-087FFAD5005A}" type="slidenum">
              <a:rPr lang="zh-CN" altLang="en-US" smtClean="0"/>
              <a:t>‹#›</a:t>
            </a:fld>
            <a:endParaRPr lang="zh-CN" altLang="en-US"/>
          </a:p>
        </p:txBody>
      </p:sp>
    </p:spTree>
    <p:extLst>
      <p:ext uri="{BB962C8B-B14F-4D97-AF65-F5344CB8AC3E}">
        <p14:creationId xmlns:p14="http://schemas.microsoft.com/office/powerpoint/2010/main" val="3448827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775B87C2-B68B-4DE0-B656-5F37DAAC8AF9}"/>
              </a:ext>
            </a:extLst>
          </p:cNvPr>
          <p:cNvSpPr>
            <a:spLocks noGrp="1"/>
          </p:cNvSpPr>
          <p:nvPr>
            <p:ph type="ctrTitle"/>
          </p:nvPr>
        </p:nvSpPr>
        <p:spPr>
          <a:xfrm>
            <a:off x="254533" y="925404"/>
            <a:ext cx="5694921" cy="504055"/>
          </a:xfrm>
          <a:prstGeom prst="rect">
            <a:avLst/>
          </a:prstGeom>
        </p:spPr>
        <p:txBody>
          <a:bodyPr anchor="b"/>
          <a:lstStyle>
            <a:lvl1pPr algn="l">
              <a:defRPr sz="3200">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8" name="文本占位符 9">
            <a:extLst>
              <a:ext uri="{FF2B5EF4-FFF2-40B4-BE49-F238E27FC236}">
                <a16:creationId xmlns:a16="http://schemas.microsoft.com/office/drawing/2014/main" id="{A3D90940-74D0-40D0-9407-C67B7827FE40}"/>
              </a:ext>
            </a:extLst>
          </p:cNvPr>
          <p:cNvSpPr>
            <a:spLocks noGrp="1"/>
          </p:cNvSpPr>
          <p:nvPr>
            <p:ph type="body" sz="quarter" idx="11" hasCustomPrompt="1"/>
          </p:nvPr>
        </p:nvSpPr>
        <p:spPr>
          <a:xfrm>
            <a:off x="6239777" y="925404"/>
            <a:ext cx="5694923" cy="504055"/>
          </a:xfrm>
          <a:prstGeom prst="rect">
            <a:avLst/>
          </a:prstGeom>
        </p:spPr>
        <p:txBody>
          <a:bodyPr/>
          <a:lstStyle>
            <a:lvl1pPr marL="0" indent="0" algn="l">
              <a:buNone/>
              <a:defRPr lang="zh-CN" altLang="en-US" sz="3200" kern="1200" dirty="0" smtClean="0">
                <a:solidFill>
                  <a:schemeClr val="tx1"/>
                </a:solidFill>
                <a:latin typeface="+mn-ea"/>
                <a:ea typeface="+mn-ea"/>
                <a:cs typeface="+mj-cs"/>
              </a:defRPr>
            </a:lvl1pPr>
          </a:lstStyle>
          <a:p>
            <a:pPr lvl="0"/>
            <a:r>
              <a:rPr lang="zh-CN" altLang="en-US" dirty="0"/>
              <a:t>单击此处编辑母版标题样式</a:t>
            </a:r>
          </a:p>
        </p:txBody>
      </p:sp>
      <p:sp>
        <p:nvSpPr>
          <p:cNvPr id="9" name="内容占位符 13">
            <a:extLst>
              <a:ext uri="{FF2B5EF4-FFF2-40B4-BE49-F238E27FC236}">
                <a16:creationId xmlns:a16="http://schemas.microsoft.com/office/drawing/2014/main" id="{DEB62D95-F8BE-480C-8ACC-F3F05685955B}"/>
              </a:ext>
            </a:extLst>
          </p:cNvPr>
          <p:cNvSpPr>
            <a:spLocks noGrp="1"/>
          </p:cNvSpPr>
          <p:nvPr>
            <p:ph sz="quarter" idx="13"/>
          </p:nvPr>
        </p:nvSpPr>
        <p:spPr>
          <a:xfrm>
            <a:off x="263355" y="1573470"/>
            <a:ext cx="5685860" cy="5133372"/>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内容占位符 13">
            <a:extLst>
              <a:ext uri="{FF2B5EF4-FFF2-40B4-BE49-F238E27FC236}">
                <a16:creationId xmlns:a16="http://schemas.microsoft.com/office/drawing/2014/main" id="{6C66B0AB-E17F-47C0-9038-BE506D6ED742}"/>
              </a:ext>
            </a:extLst>
          </p:cNvPr>
          <p:cNvSpPr>
            <a:spLocks noGrp="1"/>
          </p:cNvSpPr>
          <p:nvPr>
            <p:ph sz="quarter" idx="14"/>
          </p:nvPr>
        </p:nvSpPr>
        <p:spPr>
          <a:xfrm>
            <a:off x="6240016" y="1573470"/>
            <a:ext cx="5685861" cy="513337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2" name="灯片编号占位符 1">
            <a:extLst>
              <a:ext uri="{FF2B5EF4-FFF2-40B4-BE49-F238E27FC236}">
                <a16:creationId xmlns:a16="http://schemas.microsoft.com/office/drawing/2014/main" id="{2DBF7575-A68D-40EE-97E0-E6B463EAD985}"/>
              </a:ext>
            </a:extLst>
          </p:cNvPr>
          <p:cNvSpPr>
            <a:spLocks noGrp="1"/>
          </p:cNvSpPr>
          <p:nvPr>
            <p:ph type="sldNum" sz="quarter" idx="15"/>
          </p:nvPr>
        </p:nvSpPr>
        <p:spPr/>
        <p:txBody>
          <a:bodyPr/>
          <a:lstStyle/>
          <a:p>
            <a:fld id="{EE00F0DF-33EF-44AA-A705-087FFAD5005A}" type="slidenum">
              <a:rPr lang="zh-CN" altLang="en-US" smtClean="0"/>
              <a:t>‹#›</a:t>
            </a:fld>
            <a:endParaRPr lang="zh-CN" altLang="en-US"/>
          </a:p>
        </p:txBody>
      </p:sp>
    </p:spTree>
    <p:extLst>
      <p:ext uri="{BB962C8B-B14F-4D97-AF65-F5344CB8AC3E}">
        <p14:creationId xmlns:p14="http://schemas.microsoft.com/office/powerpoint/2010/main" val="2785096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41DD182-0D54-49D8-BF24-ADA7BC74430E}"/>
              </a:ext>
            </a:extLst>
          </p:cNvPr>
          <p:cNvSpPr>
            <a:spLocks noGrp="1"/>
          </p:cNvSpPr>
          <p:nvPr>
            <p:ph type="sldNum" sz="quarter" idx="14"/>
          </p:nvPr>
        </p:nvSpPr>
        <p:spPr/>
        <p:txBody>
          <a:bodyPr/>
          <a:lstStyle/>
          <a:p>
            <a:fld id="{EE00F0DF-33EF-44AA-A705-087FFAD5005A}" type="slidenum">
              <a:rPr lang="zh-CN" altLang="en-US" smtClean="0"/>
              <a:t>‹#›</a:t>
            </a:fld>
            <a:endParaRPr lang="zh-CN" altLang="en-US"/>
          </a:p>
        </p:txBody>
      </p:sp>
      <p:sp>
        <p:nvSpPr>
          <p:cNvPr id="5" name="标题 1">
            <a:extLst>
              <a:ext uri="{FF2B5EF4-FFF2-40B4-BE49-F238E27FC236}">
                <a16:creationId xmlns:a16="http://schemas.microsoft.com/office/drawing/2014/main" id="{98E85859-7579-452C-9234-C60BEA68DD66}"/>
              </a:ext>
            </a:extLst>
          </p:cNvPr>
          <p:cNvSpPr>
            <a:spLocks noGrp="1"/>
          </p:cNvSpPr>
          <p:nvPr>
            <p:ph type="ctrTitle"/>
          </p:nvPr>
        </p:nvSpPr>
        <p:spPr>
          <a:xfrm>
            <a:off x="254531" y="944730"/>
            <a:ext cx="11665296" cy="504055"/>
          </a:xfrm>
          <a:prstGeom prst="rect">
            <a:avLst/>
          </a:prstGeom>
        </p:spPr>
        <p:txBody>
          <a:bodyPr anchor="b"/>
          <a:lstStyle>
            <a:lvl1pPr algn="l">
              <a:defRPr sz="3200">
                <a:latin typeface="+mj-ea"/>
                <a:ea typeface="+mj-ea"/>
              </a:defRPr>
            </a:lvl1pPr>
          </a:lstStyle>
          <a:p>
            <a:r>
              <a:rPr lang="zh-CN" altLang="en-US" dirty="0"/>
              <a:t>单击此处编辑母版标题样式</a:t>
            </a:r>
          </a:p>
        </p:txBody>
      </p:sp>
      <p:sp>
        <p:nvSpPr>
          <p:cNvPr id="7" name="内容占位符 13">
            <a:extLst>
              <a:ext uri="{FF2B5EF4-FFF2-40B4-BE49-F238E27FC236}">
                <a16:creationId xmlns:a16="http://schemas.microsoft.com/office/drawing/2014/main" id="{00F57893-6C0D-4EC4-8372-CCBE091C5568}"/>
              </a:ext>
            </a:extLst>
          </p:cNvPr>
          <p:cNvSpPr>
            <a:spLocks noGrp="1"/>
          </p:cNvSpPr>
          <p:nvPr>
            <p:ph sz="quarter" idx="13"/>
          </p:nvPr>
        </p:nvSpPr>
        <p:spPr>
          <a:xfrm>
            <a:off x="263352" y="1556792"/>
            <a:ext cx="11665296" cy="5112568"/>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Tree>
    <p:extLst>
      <p:ext uri="{BB962C8B-B14F-4D97-AF65-F5344CB8AC3E}">
        <p14:creationId xmlns:p14="http://schemas.microsoft.com/office/powerpoint/2010/main" val="165814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16" name="标题 1">
            <a:extLst>
              <a:ext uri="{FF2B5EF4-FFF2-40B4-BE49-F238E27FC236}">
                <a16:creationId xmlns:a16="http://schemas.microsoft.com/office/drawing/2014/main" id="{B13D5353-B739-4B67-BA12-B948E67318C0}"/>
              </a:ext>
            </a:extLst>
          </p:cNvPr>
          <p:cNvSpPr>
            <a:spLocks noGrp="1"/>
          </p:cNvSpPr>
          <p:nvPr>
            <p:ph type="ctrTitle"/>
          </p:nvPr>
        </p:nvSpPr>
        <p:spPr>
          <a:xfrm>
            <a:off x="254533" y="968766"/>
            <a:ext cx="5694921" cy="504055"/>
          </a:xfrm>
          <a:prstGeom prst="rect">
            <a:avLst/>
          </a:prstGeom>
        </p:spPr>
        <p:txBody>
          <a:bodyPr anchor="b"/>
          <a:lstStyle>
            <a:lvl1pPr algn="l">
              <a:defRPr sz="3200"/>
            </a:lvl1pPr>
          </a:lstStyle>
          <a:p>
            <a:r>
              <a:rPr lang="zh-CN" altLang="en-US" dirty="0"/>
              <a:t>单击此处编辑母版标题样式</a:t>
            </a:r>
          </a:p>
        </p:txBody>
      </p:sp>
      <p:sp>
        <p:nvSpPr>
          <p:cNvPr id="17" name="文本占位符 9">
            <a:extLst>
              <a:ext uri="{FF2B5EF4-FFF2-40B4-BE49-F238E27FC236}">
                <a16:creationId xmlns:a16="http://schemas.microsoft.com/office/drawing/2014/main" id="{20294C16-ED8C-42C2-9DFD-C2962424B5CD}"/>
              </a:ext>
            </a:extLst>
          </p:cNvPr>
          <p:cNvSpPr>
            <a:spLocks noGrp="1"/>
          </p:cNvSpPr>
          <p:nvPr>
            <p:ph type="body" sz="quarter" idx="11" hasCustomPrompt="1"/>
          </p:nvPr>
        </p:nvSpPr>
        <p:spPr>
          <a:xfrm>
            <a:off x="6239777" y="968766"/>
            <a:ext cx="5694923" cy="504055"/>
          </a:xfrm>
          <a:prstGeom prst="rect">
            <a:avLst/>
          </a:prstGeom>
        </p:spPr>
        <p:txBody>
          <a:bodyPr/>
          <a:lstStyle>
            <a:lvl1pPr marL="0" indent="0" algn="l">
              <a:buNone/>
              <a:defRPr sz="3200">
                <a:latin typeface="+mj-ea"/>
                <a:ea typeface="+mj-ea"/>
              </a:defRPr>
            </a:lvl1pPr>
          </a:lstStyle>
          <a:p>
            <a:pPr lvl="0"/>
            <a:r>
              <a:rPr lang="zh-CN" altLang="en-US" dirty="0"/>
              <a:t>单击此处编辑母版标题样式</a:t>
            </a:r>
          </a:p>
        </p:txBody>
      </p:sp>
      <p:sp>
        <p:nvSpPr>
          <p:cNvPr id="18" name="内容占位符 13">
            <a:extLst>
              <a:ext uri="{FF2B5EF4-FFF2-40B4-BE49-F238E27FC236}">
                <a16:creationId xmlns:a16="http://schemas.microsoft.com/office/drawing/2014/main" id="{F4FCC12E-CBD0-4847-838E-DE4DB8878D57}"/>
              </a:ext>
            </a:extLst>
          </p:cNvPr>
          <p:cNvSpPr>
            <a:spLocks noGrp="1"/>
          </p:cNvSpPr>
          <p:nvPr>
            <p:ph sz="quarter" idx="13"/>
          </p:nvPr>
        </p:nvSpPr>
        <p:spPr>
          <a:xfrm>
            <a:off x="263355" y="1616832"/>
            <a:ext cx="5685860" cy="5090010"/>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9" name="内容占位符 13">
            <a:extLst>
              <a:ext uri="{FF2B5EF4-FFF2-40B4-BE49-F238E27FC236}">
                <a16:creationId xmlns:a16="http://schemas.microsoft.com/office/drawing/2014/main" id="{89BCE78F-058D-4D49-8C65-F0584061A3D1}"/>
              </a:ext>
            </a:extLst>
          </p:cNvPr>
          <p:cNvSpPr>
            <a:spLocks noGrp="1"/>
          </p:cNvSpPr>
          <p:nvPr>
            <p:ph sz="quarter" idx="14"/>
          </p:nvPr>
        </p:nvSpPr>
        <p:spPr>
          <a:xfrm>
            <a:off x="6240016" y="1616832"/>
            <a:ext cx="5685861" cy="5090010"/>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3" name="灯片编号占位符 2">
            <a:extLst>
              <a:ext uri="{FF2B5EF4-FFF2-40B4-BE49-F238E27FC236}">
                <a16:creationId xmlns:a16="http://schemas.microsoft.com/office/drawing/2014/main" id="{107E57CB-9326-4FB3-BB20-5D554813BF33}"/>
              </a:ext>
            </a:extLst>
          </p:cNvPr>
          <p:cNvSpPr>
            <a:spLocks noGrp="1"/>
          </p:cNvSpPr>
          <p:nvPr>
            <p:ph type="sldNum" sz="quarter" idx="15"/>
          </p:nvPr>
        </p:nvSpPr>
        <p:spPr/>
        <p:txBody>
          <a:bodyPr/>
          <a:lstStyle/>
          <a:p>
            <a:fld id="{EE00F0DF-33EF-44AA-A705-087FFAD5005A}" type="slidenum">
              <a:rPr lang="zh-CN" altLang="en-US" smtClean="0"/>
              <a:t>‹#›</a:t>
            </a:fld>
            <a:endParaRPr lang="zh-CN" altLang="en-US"/>
          </a:p>
        </p:txBody>
      </p:sp>
    </p:spTree>
    <p:extLst>
      <p:ext uri="{BB962C8B-B14F-4D97-AF65-F5344CB8AC3E}">
        <p14:creationId xmlns:p14="http://schemas.microsoft.com/office/powerpoint/2010/main" val="207581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589C89AF-5D23-4295-8D11-7A61B73DCB6A}"/>
              </a:ext>
            </a:extLst>
          </p:cNvPr>
          <p:cNvSpPr>
            <a:spLocks noGrp="1"/>
          </p:cNvSpPr>
          <p:nvPr>
            <p:ph type="ctrTitle"/>
          </p:nvPr>
        </p:nvSpPr>
        <p:spPr>
          <a:xfrm>
            <a:off x="263352" y="836713"/>
            <a:ext cx="11665296" cy="504055"/>
          </a:xfrm>
          <a:prstGeom prst="rect">
            <a:avLst/>
          </a:prstGeom>
        </p:spPr>
        <p:txBody>
          <a:bodyPr anchor="b"/>
          <a:lstStyle>
            <a:lvl1pPr algn="l">
              <a:defRPr sz="3200" u="none">
                <a:latin typeface="+mn-ea"/>
                <a:ea typeface="+mn-ea"/>
              </a:defRPr>
            </a:lvl1pPr>
          </a:lstStyle>
          <a:p>
            <a:r>
              <a:rPr lang="zh-CN" altLang="en-US" dirty="0"/>
              <a:t>单击此处编辑母版标题样式</a:t>
            </a:r>
          </a:p>
        </p:txBody>
      </p:sp>
      <p:sp>
        <p:nvSpPr>
          <p:cNvPr id="10" name="内容占位符 13">
            <a:extLst>
              <a:ext uri="{FF2B5EF4-FFF2-40B4-BE49-F238E27FC236}">
                <a16:creationId xmlns:a16="http://schemas.microsoft.com/office/drawing/2014/main" id="{3142CFBC-39A4-4517-BDC4-6E227078B2BB}"/>
              </a:ext>
            </a:extLst>
          </p:cNvPr>
          <p:cNvSpPr>
            <a:spLocks noGrp="1"/>
          </p:cNvSpPr>
          <p:nvPr>
            <p:ph sz="quarter" idx="13"/>
          </p:nvPr>
        </p:nvSpPr>
        <p:spPr>
          <a:xfrm>
            <a:off x="263352" y="1412776"/>
            <a:ext cx="11665296" cy="5256591"/>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灯片编号占位符 1">
            <a:extLst>
              <a:ext uri="{FF2B5EF4-FFF2-40B4-BE49-F238E27FC236}">
                <a16:creationId xmlns:a16="http://schemas.microsoft.com/office/drawing/2014/main" id="{652A5015-2193-465E-975C-936A7AFD0563}"/>
              </a:ext>
            </a:extLst>
          </p:cNvPr>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spTree>
    <p:extLst>
      <p:ext uri="{BB962C8B-B14F-4D97-AF65-F5344CB8AC3E}">
        <p14:creationId xmlns:p14="http://schemas.microsoft.com/office/powerpoint/2010/main" val="3955356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6735AAEE-8AF8-4D33-ADE9-30B6162403D3}"/>
              </a:ext>
            </a:extLst>
          </p:cNvPr>
          <p:cNvSpPr>
            <a:spLocks noGrp="1"/>
          </p:cNvSpPr>
          <p:nvPr>
            <p:ph type="ctrTitle"/>
          </p:nvPr>
        </p:nvSpPr>
        <p:spPr>
          <a:xfrm>
            <a:off x="254533" y="836712"/>
            <a:ext cx="5694921" cy="504055"/>
          </a:xfrm>
          <a:prstGeom prst="rect">
            <a:avLst/>
          </a:prstGeom>
        </p:spPr>
        <p:txBody>
          <a:bodyPr anchor="b"/>
          <a:lstStyle>
            <a:lvl1pPr algn="l">
              <a:defRPr sz="3200">
                <a:latin typeface="+mn-ea"/>
                <a:ea typeface="+mn-ea"/>
              </a:defRPr>
            </a:lvl1pPr>
          </a:lstStyle>
          <a:p>
            <a:r>
              <a:rPr lang="zh-CN" altLang="en-US" dirty="0"/>
              <a:t>单击此处编辑母版标题样式</a:t>
            </a:r>
          </a:p>
        </p:txBody>
      </p:sp>
      <p:sp>
        <p:nvSpPr>
          <p:cNvPr id="8" name="文本占位符 9">
            <a:extLst>
              <a:ext uri="{FF2B5EF4-FFF2-40B4-BE49-F238E27FC236}">
                <a16:creationId xmlns:a16="http://schemas.microsoft.com/office/drawing/2014/main" id="{E8239C43-EC83-40BA-B69C-D9BDD06076AE}"/>
              </a:ext>
            </a:extLst>
          </p:cNvPr>
          <p:cNvSpPr>
            <a:spLocks noGrp="1"/>
          </p:cNvSpPr>
          <p:nvPr>
            <p:ph type="body" sz="quarter" idx="11" hasCustomPrompt="1"/>
          </p:nvPr>
        </p:nvSpPr>
        <p:spPr>
          <a:xfrm>
            <a:off x="6239777" y="836712"/>
            <a:ext cx="5694923" cy="504055"/>
          </a:xfrm>
          <a:prstGeom prst="rect">
            <a:avLst/>
          </a:prstGeom>
        </p:spPr>
        <p:txBody>
          <a:bodyPr/>
          <a:lstStyle>
            <a:lvl1pPr marL="0" indent="0" algn="l">
              <a:buNone/>
              <a:defRPr sz="3200"/>
            </a:lvl1pPr>
          </a:lstStyle>
          <a:p>
            <a:pPr lvl="0"/>
            <a:r>
              <a:rPr lang="zh-CN" altLang="en-US" dirty="0"/>
              <a:t>单击此处编辑母版标题样式</a:t>
            </a:r>
          </a:p>
        </p:txBody>
      </p:sp>
      <p:sp>
        <p:nvSpPr>
          <p:cNvPr id="9" name="内容占位符 13">
            <a:extLst>
              <a:ext uri="{FF2B5EF4-FFF2-40B4-BE49-F238E27FC236}">
                <a16:creationId xmlns:a16="http://schemas.microsoft.com/office/drawing/2014/main" id="{A6D74B42-2195-4512-80EE-C9A9D4EF4726}"/>
              </a:ext>
            </a:extLst>
          </p:cNvPr>
          <p:cNvSpPr>
            <a:spLocks noGrp="1"/>
          </p:cNvSpPr>
          <p:nvPr>
            <p:ph sz="quarter" idx="13"/>
          </p:nvPr>
        </p:nvSpPr>
        <p:spPr>
          <a:xfrm>
            <a:off x="263355" y="1484783"/>
            <a:ext cx="5685860" cy="5222059"/>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0" name="内容占位符 13">
            <a:extLst>
              <a:ext uri="{FF2B5EF4-FFF2-40B4-BE49-F238E27FC236}">
                <a16:creationId xmlns:a16="http://schemas.microsoft.com/office/drawing/2014/main" id="{ED119FB5-8CB2-4A6A-BB5B-FE8D07BC76BF}"/>
              </a:ext>
            </a:extLst>
          </p:cNvPr>
          <p:cNvSpPr>
            <a:spLocks noGrp="1"/>
          </p:cNvSpPr>
          <p:nvPr>
            <p:ph sz="quarter" idx="14"/>
          </p:nvPr>
        </p:nvSpPr>
        <p:spPr>
          <a:xfrm>
            <a:off x="6240016" y="1484783"/>
            <a:ext cx="5685861" cy="5222059"/>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12" name="灯片编号占位符 1">
            <a:extLst>
              <a:ext uri="{FF2B5EF4-FFF2-40B4-BE49-F238E27FC236}">
                <a16:creationId xmlns:a16="http://schemas.microsoft.com/office/drawing/2014/main" id="{0D9BB7E4-7C46-43ED-B279-49E3EBB800FF}"/>
              </a:ext>
            </a:extLst>
          </p:cNvPr>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spTree>
    <p:extLst>
      <p:ext uri="{BB962C8B-B14F-4D97-AF65-F5344CB8AC3E}">
        <p14:creationId xmlns:p14="http://schemas.microsoft.com/office/powerpoint/2010/main" val="2366558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5" name="标题 1">
            <a:extLst>
              <a:ext uri="{FF2B5EF4-FFF2-40B4-BE49-F238E27FC236}">
                <a16:creationId xmlns:a16="http://schemas.microsoft.com/office/drawing/2014/main" id="{1C7E50FE-9770-4558-B29F-B3A112D70291}"/>
              </a:ext>
            </a:extLst>
          </p:cNvPr>
          <p:cNvSpPr>
            <a:spLocks noGrp="1"/>
          </p:cNvSpPr>
          <p:nvPr>
            <p:ph type="ctrTitle"/>
          </p:nvPr>
        </p:nvSpPr>
        <p:spPr>
          <a:xfrm>
            <a:off x="254531" y="244620"/>
            <a:ext cx="11665296" cy="504055"/>
          </a:xfrm>
          <a:prstGeom prst="rect">
            <a:avLst/>
          </a:prstGeom>
        </p:spPr>
        <p:txBody>
          <a:bodyPr anchor="b"/>
          <a:lstStyle>
            <a:lvl1pPr algn="l">
              <a:defRPr sz="3200">
                <a:latin typeface="+mn-ea"/>
                <a:ea typeface="+mn-ea"/>
              </a:defRPr>
            </a:lvl1pPr>
          </a:lstStyle>
          <a:p>
            <a:r>
              <a:rPr lang="zh-CN" altLang="en-US" dirty="0"/>
              <a:t>单击此处编辑母版标题样式</a:t>
            </a:r>
          </a:p>
        </p:txBody>
      </p:sp>
      <p:sp>
        <p:nvSpPr>
          <p:cNvPr id="6" name="内容占位符 13">
            <a:extLst>
              <a:ext uri="{FF2B5EF4-FFF2-40B4-BE49-F238E27FC236}">
                <a16:creationId xmlns:a16="http://schemas.microsoft.com/office/drawing/2014/main" id="{9C343118-DDB7-4B73-91EA-4A59EEE45AD4}"/>
              </a:ext>
            </a:extLst>
          </p:cNvPr>
          <p:cNvSpPr>
            <a:spLocks noGrp="1"/>
          </p:cNvSpPr>
          <p:nvPr>
            <p:ph sz="quarter" idx="13"/>
          </p:nvPr>
        </p:nvSpPr>
        <p:spPr>
          <a:xfrm>
            <a:off x="263352" y="908720"/>
            <a:ext cx="11665296" cy="5184575"/>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8" name="灯片编号占位符 1">
            <a:extLst>
              <a:ext uri="{FF2B5EF4-FFF2-40B4-BE49-F238E27FC236}">
                <a16:creationId xmlns:a16="http://schemas.microsoft.com/office/drawing/2014/main" id="{74693ACC-85F2-4D62-B11A-BAFCA5F66705}"/>
              </a:ext>
            </a:extLst>
          </p:cNvPr>
          <p:cNvSpPr>
            <a:spLocks noGrp="1"/>
          </p:cNvSpPr>
          <p:nvPr>
            <p:ph type="sldNum" sz="quarter" idx="4"/>
          </p:nvPr>
        </p:nvSpPr>
        <p:spPr>
          <a:xfrm>
            <a:off x="11640616" y="129210"/>
            <a:ext cx="4389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CD058-9216-47B8-A790-D260D04F42CF}" type="slidenum">
              <a:rPr lang="zh-CN" altLang="en-US" smtClean="0"/>
              <a:t>‹#›</a:t>
            </a:fld>
            <a:endParaRPr lang="zh-CN" altLang="en-US"/>
          </a:p>
        </p:txBody>
      </p:sp>
    </p:spTree>
    <p:extLst>
      <p:ext uri="{BB962C8B-B14F-4D97-AF65-F5344CB8AC3E}">
        <p14:creationId xmlns:p14="http://schemas.microsoft.com/office/powerpoint/2010/main" val="26768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和内容_两栏">
    <p:spTree>
      <p:nvGrpSpPr>
        <p:cNvPr id="1" name=""/>
        <p:cNvGrpSpPr/>
        <p:nvPr/>
      </p:nvGrpSpPr>
      <p:grpSpPr>
        <a:xfrm>
          <a:off x="0" y="0"/>
          <a:ext cx="0" cy="0"/>
          <a:chOff x="0" y="0"/>
          <a:chExt cx="0" cy="0"/>
        </a:xfrm>
      </p:grpSpPr>
      <p:sp>
        <p:nvSpPr>
          <p:cNvPr id="12" name="标题 1">
            <a:extLst>
              <a:ext uri="{FF2B5EF4-FFF2-40B4-BE49-F238E27FC236}">
                <a16:creationId xmlns:a16="http://schemas.microsoft.com/office/drawing/2014/main" id="{A84AF4ED-C2F5-4BDD-8A89-C05C8E072702}"/>
              </a:ext>
            </a:extLst>
          </p:cNvPr>
          <p:cNvSpPr>
            <a:spLocks noGrp="1"/>
          </p:cNvSpPr>
          <p:nvPr>
            <p:ph type="ctrTitle"/>
          </p:nvPr>
        </p:nvSpPr>
        <p:spPr>
          <a:xfrm>
            <a:off x="248481" y="260648"/>
            <a:ext cx="5694921" cy="504055"/>
          </a:xfrm>
          <a:prstGeom prst="rect">
            <a:avLst/>
          </a:prstGeom>
        </p:spPr>
        <p:txBody>
          <a:bodyPr anchor="b"/>
          <a:lstStyle>
            <a:lvl1pPr algn="l">
              <a:defRPr sz="3200">
                <a:latin typeface="+mn-ea"/>
                <a:ea typeface="+mn-ea"/>
              </a:defRPr>
            </a:lvl1pPr>
          </a:lstStyle>
          <a:p>
            <a:r>
              <a:rPr lang="zh-CN" altLang="en-US" dirty="0"/>
              <a:t>单击此处编辑母版标题样式</a:t>
            </a:r>
          </a:p>
        </p:txBody>
      </p:sp>
      <p:sp>
        <p:nvSpPr>
          <p:cNvPr id="13" name="文本占位符 9">
            <a:extLst>
              <a:ext uri="{FF2B5EF4-FFF2-40B4-BE49-F238E27FC236}">
                <a16:creationId xmlns:a16="http://schemas.microsoft.com/office/drawing/2014/main" id="{30A2D3D5-1EB2-4CA6-87CF-CB14186F9D0D}"/>
              </a:ext>
            </a:extLst>
          </p:cNvPr>
          <p:cNvSpPr>
            <a:spLocks noGrp="1"/>
          </p:cNvSpPr>
          <p:nvPr>
            <p:ph type="body" sz="quarter" idx="11" hasCustomPrompt="1"/>
          </p:nvPr>
        </p:nvSpPr>
        <p:spPr>
          <a:xfrm>
            <a:off x="6233725" y="260648"/>
            <a:ext cx="5694923" cy="504055"/>
          </a:xfrm>
          <a:prstGeom prst="rect">
            <a:avLst/>
          </a:prstGeom>
        </p:spPr>
        <p:txBody>
          <a:bodyPr/>
          <a:lstStyle>
            <a:lvl1pPr marL="0" indent="0" algn="l">
              <a:buNone/>
              <a:defRPr sz="3200"/>
            </a:lvl1pPr>
          </a:lstStyle>
          <a:p>
            <a:pPr lvl="0"/>
            <a:r>
              <a:rPr lang="zh-CN" altLang="en-US" dirty="0"/>
              <a:t>单击此处编辑母版标题样式</a:t>
            </a:r>
          </a:p>
        </p:txBody>
      </p:sp>
      <p:sp>
        <p:nvSpPr>
          <p:cNvPr id="14" name="内容占位符 13">
            <a:extLst>
              <a:ext uri="{FF2B5EF4-FFF2-40B4-BE49-F238E27FC236}">
                <a16:creationId xmlns:a16="http://schemas.microsoft.com/office/drawing/2014/main" id="{8C58A95C-FD44-4002-B184-0A91A2C8FA77}"/>
              </a:ext>
            </a:extLst>
          </p:cNvPr>
          <p:cNvSpPr>
            <a:spLocks noGrp="1"/>
          </p:cNvSpPr>
          <p:nvPr>
            <p:ph sz="quarter" idx="13"/>
          </p:nvPr>
        </p:nvSpPr>
        <p:spPr>
          <a:xfrm>
            <a:off x="257303" y="908714"/>
            <a:ext cx="5685860" cy="5184582"/>
          </a:xfrm>
          <a:prstGeom prst="rect">
            <a:avLst/>
          </a:prstGeo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15" name="内容占位符 13">
            <a:extLst>
              <a:ext uri="{FF2B5EF4-FFF2-40B4-BE49-F238E27FC236}">
                <a16:creationId xmlns:a16="http://schemas.microsoft.com/office/drawing/2014/main" id="{E1DFF711-36BF-4C0D-B076-EF03F1B8E7F3}"/>
              </a:ext>
            </a:extLst>
          </p:cNvPr>
          <p:cNvSpPr>
            <a:spLocks noGrp="1"/>
          </p:cNvSpPr>
          <p:nvPr>
            <p:ph sz="quarter" idx="14"/>
          </p:nvPr>
        </p:nvSpPr>
        <p:spPr>
          <a:xfrm>
            <a:off x="6233964" y="908714"/>
            <a:ext cx="5685861" cy="518458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灯片编号占位符 1">
            <a:extLst>
              <a:ext uri="{FF2B5EF4-FFF2-40B4-BE49-F238E27FC236}">
                <a16:creationId xmlns:a16="http://schemas.microsoft.com/office/drawing/2014/main" id="{A526499A-4E99-423E-A292-AE6230ADCF55}"/>
              </a:ext>
            </a:extLst>
          </p:cNvPr>
          <p:cNvSpPr>
            <a:spLocks noGrp="1"/>
          </p:cNvSpPr>
          <p:nvPr>
            <p:ph type="sldNum" sz="quarter" idx="4"/>
          </p:nvPr>
        </p:nvSpPr>
        <p:spPr>
          <a:xfrm>
            <a:off x="11640616" y="129210"/>
            <a:ext cx="4389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CD058-9216-47B8-A790-D260D04F42CF}" type="slidenum">
              <a:rPr lang="zh-CN" altLang="en-US" smtClean="0"/>
              <a:t>‹#›</a:t>
            </a:fld>
            <a:endParaRPr lang="zh-CN" altLang="en-US"/>
          </a:p>
        </p:txBody>
      </p:sp>
    </p:spTree>
    <p:extLst>
      <p:ext uri="{BB962C8B-B14F-4D97-AF65-F5344CB8AC3E}">
        <p14:creationId xmlns:p14="http://schemas.microsoft.com/office/powerpoint/2010/main" val="316967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7.jpe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id="{1035780B-25A7-4A10-8C02-16916BB2A8CF}"/>
              </a:ext>
            </a:extLst>
          </p:cNvPr>
          <p:cNvGrpSpPr/>
          <p:nvPr userDrawn="1"/>
        </p:nvGrpSpPr>
        <p:grpSpPr>
          <a:xfrm>
            <a:off x="0" y="1350753"/>
            <a:ext cx="12072664" cy="159133"/>
            <a:chOff x="232" y="1628800"/>
            <a:chExt cx="12072664" cy="159133"/>
          </a:xfrm>
        </p:grpSpPr>
        <p:sp>
          <p:nvSpPr>
            <p:cNvPr id="18" name="矩形 17">
              <a:extLst>
                <a:ext uri="{FF2B5EF4-FFF2-40B4-BE49-F238E27FC236}">
                  <a16:creationId xmlns:a16="http://schemas.microsoft.com/office/drawing/2014/main" id="{B7818050-B75E-4EDF-8144-16DD64C82B7F}"/>
                </a:ext>
              </a:extLst>
            </p:cNvPr>
            <p:cNvSpPr/>
            <p:nvPr userDrawn="1"/>
          </p:nvSpPr>
          <p:spPr>
            <a:xfrm>
              <a:off x="232" y="1628800"/>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6" name="矩形 25">
              <a:extLst>
                <a:ext uri="{FF2B5EF4-FFF2-40B4-BE49-F238E27FC236}">
                  <a16:creationId xmlns:a16="http://schemas.microsoft.com/office/drawing/2014/main" id="{F82550BF-EE04-4322-A323-4DC1C7C7CA65}"/>
                </a:ext>
              </a:extLst>
            </p:cNvPr>
            <p:cNvSpPr/>
            <p:nvPr userDrawn="1"/>
          </p:nvSpPr>
          <p:spPr>
            <a:xfrm flipV="1">
              <a:off x="232" y="1736827"/>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
        <p:nvSpPr>
          <p:cNvPr id="27" name="矩形 26">
            <a:extLst>
              <a:ext uri="{FF2B5EF4-FFF2-40B4-BE49-F238E27FC236}">
                <a16:creationId xmlns:a16="http://schemas.microsoft.com/office/drawing/2014/main" id="{22228349-4196-4BAB-BA8C-E0A2C9889EC9}"/>
              </a:ext>
            </a:extLst>
          </p:cNvPr>
          <p:cNvSpPr/>
          <p:nvPr userDrawn="1"/>
        </p:nvSpPr>
        <p:spPr>
          <a:xfrm>
            <a:off x="0" y="3861048"/>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8" name="矩形 27">
            <a:extLst>
              <a:ext uri="{FF2B5EF4-FFF2-40B4-BE49-F238E27FC236}">
                <a16:creationId xmlns:a16="http://schemas.microsoft.com/office/drawing/2014/main" id="{3B651E7D-72CA-4D76-B64D-9CE8C353342F}"/>
              </a:ext>
            </a:extLst>
          </p:cNvPr>
          <p:cNvSpPr/>
          <p:nvPr userDrawn="1"/>
        </p:nvSpPr>
        <p:spPr>
          <a:xfrm flipV="1">
            <a:off x="0" y="3969075"/>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nvGrpSpPr>
          <p:cNvPr id="29" name="组合 28">
            <a:extLst>
              <a:ext uri="{FF2B5EF4-FFF2-40B4-BE49-F238E27FC236}">
                <a16:creationId xmlns:a16="http://schemas.microsoft.com/office/drawing/2014/main" id="{BC2ECF14-B088-47E6-87FD-C3D0CF58A3DD}"/>
              </a:ext>
            </a:extLst>
          </p:cNvPr>
          <p:cNvGrpSpPr/>
          <p:nvPr userDrawn="1"/>
        </p:nvGrpSpPr>
        <p:grpSpPr>
          <a:xfrm>
            <a:off x="119336" y="165896"/>
            <a:ext cx="7651707" cy="1081652"/>
            <a:chOff x="94595" y="0"/>
            <a:chExt cx="6001405" cy="848364"/>
          </a:xfrm>
        </p:grpSpPr>
        <p:pic>
          <p:nvPicPr>
            <p:cNvPr id="30" name="图片 29">
              <a:extLst>
                <a:ext uri="{FF2B5EF4-FFF2-40B4-BE49-F238E27FC236}">
                  <a16:creationId xmlns:a16="http://schemas.microsoft.com/office/drawing/2014/main" id="{1FE187CB-E10F-4D4B-8F17-F8A6219529E4}"/>
                </a:ext>
              </a:extLst>
            </p:cNvPr>
            <p:cNvPicPr>
              <a:picLocks noChangeAspect="1"/>
            </p:cNvPicPr>
            <p:nvPr/>
          </p:nvPicPr>
          <p:blipFill rotWithShape="1">
            <a:blip r:embed="rId3">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31" name="图片 30">
              <a:extLst>
                <a:ext uri="{FF2B5EF4-FFF2-40B4-BE49-F238E27FC236}">
                  <a16:creationId xmlns:a16="http://schemas.microsoft.com/office/drawing/2014/main" id="{0D32C77E-CD37-427D-BB27-1EEDC13380D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32" name="图片 31">
              <a:extLst>
                <a:ext uri="{FF2B5EF4-FFF2-40B4-BE49-F238E27FC236}">
                  <a16:creationId xmlns:a16="http://schemas.microsoft.com/office/drawing/2014/main" id="{0CF1F251-E649-4869-92A2-8EC5FF18ED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pic>
        <p:nvPicPr>
          <p:cNvPr id="33" name="图片 32">
            <a:extLst>
              <a:ext uri="{FF2B5EF4-FFF2-40B4-BE49-F238E27FC236}">
                <a16:creationId xmlns:a16="http://schemas.microsoft.com/office/drawing/2014/main" id="{2381F81B-5537-4501-AA6A-94BA292DBEDB}"/>
              </a:ext>
            </a:extLst>
          </p:cNvPr>
          <p:cNvPicPr>
            <a:picLocks noChangeAspect="1"/>
          </p:cNvPicPr>
          <p:nvPr userDrawn="1"/>
        </p:nvPicPr>
        <p:blipFill rotWithShape="1">
          <a:blip r:embed="rId6"/>
          <a:srcRect t="6171" r="202"/>
          <a:stretch/>
        </p:blipFill>
        <p:spPr>
          <a:xfrm>
            <a:off x="0" y="5712354"/>
            <a:ext cx="12192000" cy="1145646"/>
          </a:xfrm>
          <a:prstGeom prst="rect">
            <a:avLst/>
          </a:prstGeom>
        </p:spPr>
      </p:pic>
    </p:spTree>
    <p:extLst>
      <p:ext uri="{BB962C8B-B14F-4D97-AF65-F5344CB8AC3E}">
        <p14:creationId xmlns:p14="http://schemas.microsoft.com/office/powerpoint/2010/main" val="986501388"/>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id="{3A895ACC-568E-4BFD-876C-670562B0BA70}"/>
              </a:ext>
            </a:extLst>
          </p:cNvPr>
          <p:cNvGrpSpPr/>
          <p:nvPr userDrawn="1"/>
        </p:nvGrpSpPr>
        <p:grpSpPr>
          <a:xfrm>
            <a:off x="73785" y="6529"/>
            <a:ext cx="5374143" cy="759694"/>
            <a:chOff x="94595" y="0"/>
            <a:chExt cx="6001405" cy="848364"/>
          </a:xfrm>
        </p:grpSpPr>
        <p:pic>
          <p:nvPicPr>
            <p:cNvPr id="24" name="图片 23">
              <a:extLst>
                <a:ext uri="{FF2B5EF4-FFF2-40B4-BE49-F238E27FC236}">
                  <a16:creationId xmlns:a16="http://schemas.microsoft.com/office/drawing/2014/main" id="{8142A41E-BFD4-4E5C-AE38-5FEDD446F540}"/>
                </a:ext>
              </a:extLst>
            </p:cNvPr>
            <p:cNvPicPr>
              <a:picLocks noChangeAspect="1"/>
            </p:cNvPicPr>
            <p:nvPr/>
          </p:nvPicPr>
          <p:blipFill rotWithShape="1">
            <a:blip r:embed="rId4"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25" name="图片 24">
              <a:extLst>
                <a:ext uri="{FF2B5EF4-FFF2-40B4-BE49-F238E27FC236}">
                  <a16:creationId xmlns:a16="http://schemas.microsoft.com/office/drawing/2014/main" id="{4CC3309B-36B3-46FD-A014-1E8857A8BE8F}"/>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26" name="图片 25">
              <a:extLst>
                <a:ext uri="{FF2B5EF4-FFF2-40B4-BE49-F238E27FC236}">
                  <a16:creationId xmlns:a16="http://schemas.microsoft.com/office/drawing/2014/main" id="{B39D2271-7C2F-4454-9258-AC1DC9257F4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sp>
        <p:nvSpPr>
          <p:cNvPr id="27" name="灯片编号占位符 1">
            <a:extLst>
              <a:ext uri="{FF2B5EF4-FFF2-40B4-BE49-F238E27FC236}">
                <a16:creationId xmlns:a16="http://schemas.microsoft.com/office/drawing/2014/main" id="{ED72EC35-27DA-41AD-B1E4-53B64706DEB0}"/>
              </a:ext>
            </a:extLst>
          </p:cNvPr>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grpSp>
        <p:nvGrpSpPr>
          <p:cNvPr id="2" name="组合 1">
            <a:extLst>
              <a:ext uri="{FF2B5EF4-FFF2-40B4-BE49-F238E27FC236}">
                <a16:creationId xmlns:a16="http://schemas.microsoft.com/office/drawing/2014/main" id="{D14BB47D-60CF-4815-AB9A-C7A3C224D12F}"/>
              </a:ext>
            </a:extLst>
          </p:cNvPr>
          <p:cNvGrpSpPr/>
          <p:nvPr userDrawn="1"/>
        </p:nvGrpSpPr>
        <p:grpSpPr>
          <a:xfrm>
            <a:off x="0" y="776085"/>
            <a:ext cx="12072664" cy="90477"/>
            <a:chOff x="29" y="904277"/>
            <a:chExt cx="12072664" cy="141583"/>
          </a:xfrm>
        </p:grpSpPr>
        <p:sp>
          <p:nvSpPr>
            <p:cNvPr id="12" name="矩形 11">
              <a:extLst>
                <a:ext uri="{FF2B5EF4-FFF2-40B4-BE49-F238E27FC236}">
                  <a16:creationId xmlns:a16="http://schemas.microsoft.com/office/drawing/2014/main" id="{0E3469ED-E95D-4B75-956A-CBFAD5999696}"/>
                </a:ext>
              </a:extLst>
            </p:cNvPr>
            <p:cNvSpPr/>
            <p:nvPr userDrawn="1"/>
          </p:nvSpPr>
          <p:spPr>
            <a:xfrm>
              <a:off x="29" y="904277"/>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12">
              <a:extLst>
                <a:ext uri="{FF2B5EF4-FFF2-40B4-BE49-F238E27FC236}">
                  <a16:creationId xmlns:a16="http://schemas.microsoft.com/office/drawing/2014/main" id="{6218FF42-A96A-4352-B789-261C5A15C42A}"/>
                </a:ext>
              </a:extLst>
            </p:cNvPr>
            <p:cNvSpPr/>
            <p:nvPr userDrawn="1"/>
          </p:nvSpPr>
          <p:spPr>
            <a:xfrm flipV="1">
              <a:off x="29" y="994754"/>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1936271650"/>
      </p:ext>
    </p:extLst>
  </p:cSld>
  <p:clrMap bg1="lt1" tx1="dk1" bg2="lt2" tx2="dk2" accent1="accent1" accent2="accent2" accent3="accent3" accent4="accent4" accent5="accent5" accent6="accent6" hlink="hlink" folHlink="folHlink"/>
  <p:sldLayoutIdLst>
    <p:sldLayoutId id="2147483667" r:id="rId1"/>
    <p:sldLayoutId id="2147483668" r:id="rId2"/>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灯片编号占位符 1">
            <a:extLst>
              <a:ext uri="{FF2B5EF4-FFF2-40B4-BE49-F238E27FC236}">
                <a16:creationId xmlns:a16="http://schemas.microsoft.com/office/drawing/2014/main" id="{9E0839F4-817E-4B42-9280-327B8538CA56}"/>
              </a:ext>
            </a:extLst>
          </p:cNvPr>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grpSp>
        <p:nvGrpSpPr>
          <p:cNvPr id="14" name="组合 13">
            <a:extLst>
              <a:ext uri="{FF2B5EF4-FFF2-40B4-BE49-F238E27FC236}">
                <a16:creationId xmlns:a16="http://schemas.microsoft.com/office/drawing/2014/main" id="{EBCA8F26-22E9-491C-8217-50AD2508CDE3}"/>
              </a:ext>
            </a:extLst>
          </p:cNvPr>
          <p:cNvGrpSpPr/>
          <p:nvPr userDrawn="1"/>
        </p:nvGrpSpPr>
        <p:grpSpPr>
          <a:xfrm>
            <a:off x="73785" y="6529"/>
            <a:ext cx="5374143" cy="759694"/>
            <a:chOff x="94595" y="0"/>
            <a:chExt cx="6001405" cy="848364"/>
          </a:xfrm>
        </p:grpSpPr>
        <p:pic>
          <p:nvPicPr>
            <p:cNvPr id="15" name="图片 14">
              <a:extLst>
                <a:ext uri="{FF2B5EF4-FFF2-40B4-BE49-F238E27FC236}">
                  <a16:creationId xmlns:a16="http://schemas.microsoft.com/office/drawing/2014/main" id="{FDF2A271-8F3B-4774-948B-3BB5CE0F2826}"/>
                </a:ext>
              </a:extLst>
            </p:cNvPr>
            <p:cNvPicPr>
              <a:picLocks noChangeAspect="1"/>
            </p:cNvPicPr>
            <p:nvPr/>
          </p:nvPicPr>
          <p:blipFill rotWithShape="1">
            <a:blip r:embed="rId5"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16" name="图片 15">
              <a:extLst>
                <a:ext uri="{FF2B5EF4-FFF2-40B4-BE49-F238E27FC236}">
                  <a16:creationId xmlns:a16="http://schemas.microsoft.com/office/drawing/2014/main" id="{2793ED71-8A29-44EB-86B5-851EF1C06DE7}"/>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20" name="图片 19">
              <a:extLst>
                <a:ext uri="{FF2B5EF4-FFF2-40B4-BE49-F238E27FC236}">
                  <a16:creationId xmlns:a16="http://schemas.microsoft.com/office/drawing/2014/main" id="{A3EEBF27-3509-42A6-B086-DB931D7BAB7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grpSp>
        <p:nvGrpSpPr>
          <p:cNvPr id="10" name="组合 9">
            <a:extLst>
              <a:ext uri="{FF2B5EF4-FFF2-40B4-BE49-F238E27FC236}">
                <a16:creationId xmlns:a16="http://schemas.microsoft.com/office/drawing/2014/main" id="{09EFC65F-9946-44FE-B250-FB3FA228B926}"/>
              </a:ext>
            </a:extLst>
          </p:cNvPr>
          <p:cNvGrpSpPr/>
          <p:nvPr userDrawn="1"/>
        </p:nvGrpSpPr>
        <p:grpSpPr>
          <a:xfrm>
            <a:off x="0" y="776085"/>
            <a:ext cx="8040216" cy="90477"/>
            <a:chOff x="29" y="904277"/>
            <a:chExt cx="12072664" cy="141583"/>
          </a:xfrm>
        </p:grpSpPr>
        <p:sp>
          <p:nvSpPr>
            <p:cNvPr id="11" name="矩形 10">
              <a:extLst>
                <a:ext uri="{FF2B5EF4-FFF2-40B4-BE49-F238E27FC236}">
                  <a16:creationId xmlns:a16="http://schemas.microsoft.com/office/drawing/2014/main" id="{FA4D10F6-E3ED-456A-B84E-2691C8ACC534}"/>
                </a:ext>
              </a:extLst>
            </p:cNvPr>
            <p:cNvSpPr/>
            <p:nvPr userDrawn="1"/>
          </p:nvSpPr>
          <p:spPr>
            <a:xfrm>
              <a:off x="29" y="904277"/>
              <a:ext cx="12072664" cy="63654"/>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矩形 11">
              <a:extLst>
                <a:ext uri="{FF2B5EF4-FFF2-40B4-BE49-F238E27FC236}">
                  <a16:creationId xmlns:a16="http://schemas.microsoft.com/office/drawing/2014/main" id="{90AAEE05-E5B7-41D1-A231-6CA72BE52792}"/>
                </a:ext>
              </a:extLst>
            </p:cNvPr>
            <p:cNvSpPr/>
            <p:nvPr userDrawn="1"/>
          </p:nvSpPr>
          <p:spPr>
            <a:xfrm flipV="1">
              <a:off x="29" y="994754"/>
              <a:ext cx="12072664" cy="51106"/>
            </a:xfrm>
            <a:prstGeom prst="rect">
              <a:avLst/>
            </a:prstGeom>
            <a:gradFill flip="none" rotWithShape="1">
              <a:gsLst>
                <a:gs pos="0">
                  <a:schemeClr val="accent4">
                    <a:lumMod val="0"/>
                    <a:lumOff val="100000"/>
                  </a:schemeClr>
                </a:gs>
                <a:gs pos="84000">
                  <a:srgbClr val="7F468C"/>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spTree>
    <p:extLst>
      <p:ext uri="{BB962C8B-B14F-4D97-AF65-F5344CB8AC3E}">
        <p14:creationId xmlns:p14="http://schemas.microsoft.com/office/powerpoint/2010/main" val="249422491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灯片编号占位符 1">
            <a:extLst>
              <a:ext uri="{FF2B5EF4-FFF2-40B4-BE49-F238E27FC236}">
                <a16:creationId xmlns:a16="http://schemas.microsoft.com/office/drawing/2014/main" id="{4D7FAA10-1608-4605-8E9D-D9CE58E74D28}"/>
              </a:ext>
            </a:extLst>
          </p:cNvPr>
          <p:cNvSpPr>
            <a:spLocks noGrp="1"/>
          </p:cNvSpPr>
          <p:nvPr>
            <p:ph type="sldNum" sz="quarter" idx="4"/>
          </p:nvPr>
        </p:nvSpPr>
        <p:spPr>
          <a:xfrm>
            <a:off x="11640616" y="6341717"/>
            <a:ext cx="40334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0F0DF-33EF-44AA-A705-087FFAD5005A}" type="slidenum">
              <a:rPr lang="zh-CN" altLang="en-US" smtClean="0"/>
              <a:t>‹#›</a:t>
            </a:fld>
            <a:endParaRPr lang="zh-CN" altLang="en-US"/>
          </a:p>
        </p:txBody>
      </p:sp>
      <p:grpSp>
        <p:nvGrpSpPr>
          <p:cNvPr id="8" name="组合 7">
            <a:extLst>
              <a:ext uri="{FF2B5EF4-FFF2-40B4-BE49-F238E27FC236}">
                <a16:creationId xmlns:a16="http://schemas.microsoft.com/office/drawing/2014/main" id="{864FFCC5-AB73-471C-8E4A-F970E9017771}"/>
              </a:ext>
            </a:extLst>
          </p:cNvPr>
          <p:cNvGrpSpPr/>
          <p:nvPr userDrawn="1"/>
        </p:nvGrpSpPr>
        <p:grpSpPr>
          <a:xfrm>
            <a:off x="73785" y="6529"/>
            <a:ext cx="5374143" cy="759694"/>
            <a:chOff x="94595" y="0"/>
            <a:chExt cx="6001405" cy="848364"/>
          </a:xfrm>
        </p:grpSpPr>
        <p:pic>
          <p:nvPicPr>
            <p:cNvPr id="9" name="图片 8">
              <a:extLst>
                <a:ext uri="{FF2B5EF4-FFF2-40B4-BE49-F238E27FC236}">
                  <a16:creationId xmlns:a16="http://schemas.microsoft.com/office/drawing/2014/main" id="{231593FD-F4AE-4D5D-9CA1-98DC51C4563C}"/>
                </a:ext>
              </a:extLst>
            </p:cNvPr>
            <p:cNvPicPr>
              <a:picLocks noChangeAspect="1"/>
            </p:cNvPicPr>
            <p:nvPr/>
          </p:nvPicPr>
          <p:blipFill rotWithShape="1">
            <a:blip r:embed="rId5"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14" name="图片 13">
              <a:extLst>
                <a:ext uri="{FF2B5EF4-FFF2-40B4-BE49-F238E27FC236}">
                  <a16:creationId xmlns:a16="http://schemas.microsoft.com/office/drawing/2014/main" id="{63D910D5-98BA-452A-916A-90FCB85805E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15" name="图片 14">
              <a:extLst>
                <a:ext uri="{FF2B5EF4-FFF2-40B4-BE49-F238E27FC236}">
                  <a16:creationId xmlns:a16="http://schemas.microsoft.com/office/drawing/2014/main" id="{702FBEB8-5266-46B5-AAF7-2A408AF31DE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spTree>
    <p:extLst>
      <p:ext uri="{BB962C8B-B14F-4D97-AF65-F5344CB8AC3E}">
        <p14:creationId xmlns:p14="http://schemas.microsoft.com/office/powerpoint/2010/main" val="2187940361"/>
      </p:ext>
    </p:extLst>
  </p:cSld>
  <p:clrMap bg1="lt1" tx1="dk1" bg2="lt2" tx2="dk2" accent1="accent1" accent2="accent2" accent3="accent3" accent4="accent4" accent5="accent5" accent6="accent6" hlink="hlink" folHlink="folHlink"/>
  <p:sldLayoutIdLst>
    <p:sldLayoutId id="2147483672" r:id="rId1"/>
    <p:sldLayoutId id="2147483673" r:id="rId2"/>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灯片编号占位符 1">
            <a:extLst>
              <a:ext uri="{FF2B5EF4-FFF2-40B4-BE49-F238E27FC236}">
                <a16:creationId xmlns:a16="http://schemas.microsoft.com/office/drawing/2014/main" id="{E99DC9C7-8A71-4308-9ED4-C655496E8A73}"/>
              </a:ext>
            </a:extLst>
          </p:cNvPr>
          <p:cNvSpPr>
            <a:spLocks noGrp="1"/>
          </p:cNvSpPr>
          <p:nvPr>
            <p:ph type="sldNum" sz="quarter" idx="4"/>
          </p:nvPr>
        </p:nvSpPr>
        <p:spPr>
          <a:xfrm>
            <a:off x="11640616" y="129210"/>
            <a:ext cx="43894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5CD058-9216-47B8-A790-D260D04F42CF}" type="slidenum">
              <a:rPr lang="zh-CN" altLang="en-US" smtClean="0"/>
              <a:t>‹#›</a:t>
            </a:fld>
            <a:endParaRPr lang="zh-CN" altLang="en-US"/>
          </a:p>
        </p:txBody>
      </p:sp>
      <p:grpSp>
        <p:nvGrpSpPr>
          <p:cNvPr id="7" name="组合 6">
            <a:extLst>
              <a:ext uri="{FF2B5EF4-FFF2-40B4-BE49-F238E27FC236}">
                <a16:creationId xmlns:a16="http://schemas.microsoft.com/office/drawing/2014/main" id="{078A909C-5290-4D65-9E29-EB4A7351C55A}"/>
              </a:ext>
            </a:extLst>
          </p:cNvPr>
          <p:cNvGrpSpPr/>
          <p:nvPr userDrawn="1"/>
        </p:nvGrpSpPr>
        <p:grpSpPr>
          <a:xfrm>
            <a:off x="6696356" y="6093296"/>
            <a:ext cx="5374143" cy="759694"/>
            <a:chOff x="94595" y="0"/>
            <a:chExt cx="6001405" cy="848364"/>
          </a:xfrm>
        </p:grpSpPr>
        <p:pic>
          <p:nvPicPr>
            <p:cNvPr id="8" name="图片 7">
              <a:extLst>
                <a:ext uri="{FF2B5EF4-FFF2-40B4-BE49-F238E27FC236}">
                  <a16:creationId xmlns:a16="http://schemas.microsoft.com/office/drawing/2014/main" id="{8C66308B-C3C2-496C-951B-B35C0B186D6C}"/>
                </a:ext>
              </a:extLst>
            </p:cNvPr>
            <p:cNvPicPr>
              <a:picLocks noChangeAspect="1"/>
            </p:cNvPicPr>
            <p:nvPr/>
          </p:nvPicPr>
          <p:blipFill rotWithShape="1">
            <a:blip r:embed="rId4" cstate="print">
              <a:clrChange>
                <a:clrFrom>
                  <a:srgbClr val="FDFFFE"/>
                </a:clrFrom>
                <a:clrTo>
                  <a:srgbClr val="FDFFFE">
                    <a:alpha val="0"/>
                  </a:srgbClr>
                </a:clrTo>
              </a:clrChange>
              <a:extLst>
                <a:ext uri="{28A0092B-C50C-407E-A947-70E740481C1C}">
                  <a14:useLocalDpi xmlns:a14="http://schemas.microsoft.com/office/drawing/2010/main" val="0"/>
                </a:ext>
              </a:extLst>
            </a:blip>
            <a:srcRect l="1652" t="27855" r="66733" b="30349"/>
            <a:stretch/>
          </p:blipFill>
          <p:spPr>
            <a:xfrm>
              <a:off x="94595" y="47476"/>
              <a:ext cx="759077" cy="753412"/>
            </a:xfrm>
            <a:prstGeom prst="rect">
              <a:avLst/>
            </a:prstGeom>
          </p:spPr>
        </p:pic>
        <p:pic>
          <p:nvPicPr>
            <p:cNvPr id="14" name="图片 13">
              <a:extLst>
                <a:ext uri="{FF2B5EF4-FFF2-40B4-BE49-F238E27FC236}">
                  <a16:creationId xmlns:a16="http://schemas.microsoft.com/office/drawing/2014/main" id="{8359B14F-56F5-468A-9107-5F06D85BD195}"/>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3877" t="14469" r="18566" b="63632"/>
            <a:stretch/>
          </p:blipFill>
          <p:spPr>
            <a:xfrm>
              <a:off x="2280745" y="0"/>
              <a:ext cx="3815255" cy="848364"/>
            </a:xfrm>
            <a:prstGeom prst="rect">
              <a:avLst/>
            </a:prstGeom>
          </p:spPr>
        </p:pic>
        <p:pic>
          <p:nvPicPr>
            <p:cNvPr id="15" name="图片 14">
              <a:extLst>
                <a:ext uri="{FF2B5EF4-FFF2-40B4-BE49-F238E27FC236}">
                  <a16:creationId xmlns:a16="http://schemas.microsoft.com/office/drawing/2014/main" id="{9A62B741-9E0E-4586-959C-0602D9B3525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098" t="27855" r="2323" b="30349"/>
            <a:stretch/>
          </p:blipFill>
          <p:spPr>
            <a:xfrm>
              <a:off x="933205" y="131391"/>
              <a:ext cx="1140574" cy="581211"/>
            </a:xfrm>
            <a:prstGeom prst="rect">
              <a:avLst/>
            </a:prstGeom>
          </p:spPr>
        </p:pic>
      </p:grpSp>
    </p:spTree>
    <p:extLst>
      <p:ext uri="{BB962C8B-B14F-4D97-AF65-F5344CB8AC3E}">
        <p14:creationId xmlns:p14="http://schemas.microsoft.com/office/powerpoint/2010/main" val="2560591462"/>
      </p:ext>
    </p:extLst>
  </p:cSld>
  <p:clrMap bg1="lt1" tx1="dk1" bg2="lt2" tx2="dk2" accent1="accent1" accent2="accent2" accent3="accent3" accent4="accent4" accent5="accent5" accent6="accent6" hlink="hlink" folHlink="folHlink"/>
  <p:sldLayoutIdLst>
    <p:sldLayoutId id="2147483675" r:id="rId1"/>
    <p:sldLayoutId id="2147483676" r:id="rId2"/>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26.w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oleObject" Target="../embeddings/oleObject7.bin"/><Relationship Id="rId5" Type="http://schemas.openxmlformats.org/officeDocument/2006/relationships/image" Target="../media/image21.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media" Target="../media/media2.mp4"/><Relationship Id="rId7" Type="http://schemas.openxmlformats.org/officeDocument/2006/relationships/image" Target="../media/image3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video" Target="../media/media2.mp4"/><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3.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28.wmf"/><Relationship Id="rId3" Type="http://schemas.openxmlformats.org/officeDocument/2006/relationships/image" Target="../media/image21.png"/><Relationship Id="rId7" Type="http://schemas.openxmlformats.org/officeDocument/2006/relationships/image" Target="../media/image25.wmf"/><Relationship Id="rId12" Type="http://schemas.openxmlformats.org/officeDocument/2006/relationships/oleObject" Target="../embeddings/oleObject4.bin"/><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1.bin"/><Relationship Id="rId11" Type="http://schemas.openxmlformats.org/officeDocument/2006/relationships/image" Target="../media/image27.wmf"/><Relationship Id="rId5" Type="http://schemas.openxmlformats.org/officeDocument/2006/relationships/image" Target="../media/image24.png"/><Relationship Id="rId15" Type="http://schemas.openxmlformats.org/officeDocument/2006/relationships/image" Target="../media/image29.wmf"/><Relationship Id="rId10" Type="http://schemas.openxmlformats.org/officeDocument/2006/relationships/oleObject" Target="../embeddings/oleObject3.bin"/><Relationship Id="rId4" Type="http://schemas.openxmlformats.org/officeDocument/2006/relationships/image" Target="../media/image23.png"/><Relationship Id="rId9" Type="http://schemas.openxmlformats.org/officeDocument/2006/relationships/image" Target="../media/image26.wmf"/><Relationship Id="rId1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wm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CCAD93C-F3DD-4C12-90DD-0C010DF44E38}"/>
              </a:ext>
            </a:extLst>
          </p:cNvPr>
          <p:cNvSpPr>
            <a:spLocks noGrp="1"/>
          </p:cNvSpPr>
          <p:nvPr>
            <p:ph sz="quarter" idx="10"/>
          </p:nvPr>
        </p:nvSpPr>
        <p:spPr>
          <a:xfrm>
            <a:off x="263352" y="1864008"/>
            <a:ext cx="11305251" cy="2160240"/>
          </a:xfrm>
        </p:spPr>
        <p:txBody>
          <a:bodyPr/>
          <a:lstStyle/>
          <a:p>
            <a:r>
              <a:rPr lang="zh-CN" altLang="en-US" b="1" dirty="0">
                <a:solidFill>
                  <a:srgbClr val="222222"/>
                </a:solidFill>
                <a:latin typeface="Times New Roman" panose="02020603050405020304" pitchFamily="18" charset="0"/>
              </a:rPr>
              <a:t>同步</a:t>
            </a:r>
            <a:r>
              <a:rPr lang="zh-CN" altLang="en-US" b="1" i="0" dirty="0">
                <a:solidFill>
                  <a:srgbClr val="222222"/>
                </a:solidFill>
                <a:effectLst/>
                <a:latin typeface="Times New Roman" panose="02020603050405020304" pitchFamily="18" charset="0"/>
              </a:rPr>
              <a:t>测量数千个连接神经元膜内信号的</a:t>
            </a:r>
            <a:endParaRPr lang="en-US" altLang="zh-CN" b="1" i="0" dirty="0">
              <a:solidFill>
                <a:srgbClr val="222222"/>
              </a:solidFill>
              <a:effectLst/>
              <a:latin typeface="Times New Roman" panose="02020603050405020304" pitchFamily="18" charset="0"/>
            </a:endParaRPr>
          </a:p>
          <a:p>
            <a:r>
              <a:rPr lang="zh-CN" altLang="en-US" b="1" i="0" dirty="0">
                <a:solidFill>
                  <a:srgbClr val="222222"/>
                </a:solidFill>
                <a:effectLst/>
                <a:latin typeface="Times New Roman" panose="02020603050405020304" pitchFamily="18" charset="0"/>
              </a:rPr>
              <a:t>纳米电极芯片</a:t>
            </a:r>
            <a:endParaRPr lang="zh-CN" altLang="en-US" dirty="0">
              <a:latin typeface="Times New Roman" panose="02020603050405020304" pitchFamily="18" charset="0"/>
            </a:endParaRPr>
          </a:p>
        </p:txBody>
      </p:sp>
      <p:sp>
        <p:nvSpPr>
          <p:cNvPr id="3" name="内容占位符 2">
            <a:extLst>
              <a:ext uri="{FF2B5EF4-FFF2-40B4-BE49-F238E27FC236}">
                <a16:creationId xmlns:a16="http://schemas.microsoft.com/office/drawing/2014/main" id="{B44331D1-671A-4BFB-AEAB-32089C8D4A05}"/>
              </a:ext>
            </a:extLst>
          </p:cNvPr>
          <p:cNvSpPr>
            <a:spLocks noGrp="1"/>
          </p:cNvSpPr>
          <p:nvPr>
            <p:ph sz="quarter" idx="11"/>
          </p:nvPr>
        </p:nvSpPr>
        <p:spPr>
          <a:xfrm>
            <a:off x="8976320" y="4721623"/>
            <a:ext cx="2683686" cy="424732"/>
          </a:xfrm>
        </p:spPr>
        <p:txBody>
          <a:bodyPr/>
          <a:lstStyle/>
          <a:p>
            <a:r>
              <a:rPr lang="zh-CN" altLang="en-US" sz="2400" dirty="0">
                <a:latin typeface="Times New Roman" panose="02020603050405020304" pitchFamily="18" charset="0"/>
                <a:ea typeface="华文楷体" panose="02010600040101010101" pitchFamily="2" charset="-122"/>
              </a:rPr>
              <a:t>汇报人：罗重威</a:t>
            </a:r>
          </a:p>
        </p:txBody>
      </p:sp>
      <p:sp>
        <p:nvSpPr>
          <p:cNvPr id="4" name="内容占位符 3">
            <a:extLst>
              <a:ext uri="{FF2B5EF4-FFF2-40B4-BE49-F238E27FC236}">
                <a16:creationId xmlns:a16="http://schemas.microsoft.com/office/drawing/2014/main" id="{B7A21C0A-B54D-451C-B7E3-D217B7066804}"/>
              </a:ext>
            </a:extLst>
          </p:cNvPr>
          <p:cNvSpPr>
            <a:spLocks noGrp="1"/>
          </p:cNvSpPr>
          <p:nvPr>
            <p:ph sz="quarter" idx="12"/>
          </p:nvPr>
        </p:nvSpPr>
        <p:spPr>
          <a:xfrm>
            <a:off x="8832841" y="5228854"/>
            <a:ext cx="2785533" cy="388560"/>
          </a:xfrm>
        </p:spPr>
        <p:txBody>
          <a:bodyPr/>
          <a:lstStyle/>
          <a:p>
            <a:r>
              <a:rPr lang="en-US" altLang="zh-CN" sz="2400" dirty="0">
                <a:latin typeface="Times New Roman" panose="02020603050405020304" pitchFamily="18" charset="0"/>
                <a:ea typeface="华文楷体" panose="02010600040101010101" pitchFamily="2" charset="-122"/>
              </a:rPr>
              <a:t>2024-11-15</a:t>
            </a:r>
            <a:endParaRPr lang="zh-CN" altLang="en-US" sz="2400" dirty="0">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216675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5B943-E9BE-FBB7-691C-5D87B4858DE3}"/>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6404A7F3-434E-A7D0-F099-776B5BBA6934}"/>
              </a:ext>
            </a:extLst>
          </p:cNvPr>
          <p:cNvSpPr>
            <a:spLocks noGrp="1"/>
          </p:cNvSpPr>
          <p:nvPr>
            <p:ph type="sldNum" sz="quarter" idx="14"/>
          </p:nvPr>
        </p:nvSpPr>
        <p:spPr/>
        <p:txBody>
          <a:bodyPr/>
          <a:lstStyle/>
          <a:p>
            <a:fld id="{EE00F0DF-33EF-44AA-A705-087FFAD5005A}" type="slidenum">
              <a:rPr lang="zh-CN" altLang="en-US" smtClean="0"/>
              <a:t>10</a:t>
            </a:fld>
            <a:endParaRPr lang="zh-CN" altLang="en-US"/>
          </a:p>
        </p:txBody>
      </p:sp>
      <p:sp>
        <p:nvSpPr>
          <p:cNvPr id="3" name="文本框 2">
            <a:extLst>
              <a:ext uri="{FF2B5EF4-FFF2-40B4-BE49-F238E27FC236}">
                <a16:creationId xmlns:a16="http://schemas.microsoft.com/office/drawing/2014/main" id="{B126287D-5348-B856-2F0D-9B1351178F82}"/>
              </a:ext>
            </a:extLst>
          </p:cNvPr>
          <p:cNvSpPr txBox="1"/>
          <p:nvPr/>
        </p:nvSpPr>
        <p:spPr>
          <a:xfrm>
            <a:off x="119336" y="908720"/>
            <a:ext cx="2772619"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伪</a:t>
            </a:r>
            <a:r>
              <a:rPr lang="zh-CN" altLang="en-US" sz="2400" b="1" dirty="0">
                <a:latin typeface="Times New Roman" panose="02020603050405020304" pitchFamily="18" charset="0"/>
                <a:ea typeface="华文楷体" panose="02010600040101010101" pitchFamily="2" charset="-122"/>
              </a:rPr>
              <a:t>电压</a:t>
            </a:r>
            <a:r>
              <a:rPr lang="zh-CN" altLang="en-US" sz="2400" b="1" kern="1200" dirty="0">
                <a:solidFill>
                  <a:schemeClr val="tx1"/>
                </a:solidFill>
                <a:latin typeface="Times New Roman" panose="02020603050405020304" pitchFamily="18" charset="0"/>
                <a:ea typeface="华文楷体" panose="02010600040101010101" pitchFamily="2" charset="-122"/>
                <a:cs typeface="+mn-cs"/>
              </a:rPr>
              <a:t>钳</a:t>
            </a:r>
            <a:r>
              <a:rPr lang="en-US" altLang="zh-CN" sz="2400" b="1" kern="1200" dirty="0">
                <a:solidFill>
                  <a:schemeClr val="tx1"/>
                </a:solidFill>
                <a:latin typeface="Times New Roman" panose="02020603050405020304" pitchFamily="18" charset="0"/>
                <a:ea typeface="华文楷体" panose="02010600040101010101" pitchFamily="2" charset="-122"/>
                <a:cs typeface="+mn-cs"/>
              </a:rPr>
              <a:t>(</a:t>
            </a:r>
            <a:r>
              <a:rPr lang="en-US" altLang="zh-CN" sz="2400" b="1" kern="1200" dirty="0" err="1">
                <a:solidFill>
                  <a:schemeClr val="tx1"/>
                </a:solidFill>
                <a:latin typeface="Times New Roman" panose="02020603050405020304" pitchFamily="18" charset="0"/>
                <a:ea typeface="华文楷体" panose="02010600040101010101" pitchFamily="2" charset="-122"/>
                <a:cs typeface="+mn-cs"/>
              </a:rPr>
              <a:t>pVC</a:t>
            </a:r>
            <a:r>
              <a:rPr lang="en-US" altLang="zh-CN" sz="2400" b="1" kern="1200" dirty="0">
                <a:solidFill>
                  <a:schemeClr val="tx1"/>
                </a:solidFill>
                <a:latin typeface="Times New Roman" panose="02020603050405020304" pitchFamily="18" charset="0"/>
                <a:ea typeface="华文楷体" panose="02010600040101010101" pitchFamily="2" charset="-122"/>
                <a:cs typeface="+mn-cs"/>
              </a:rPr>
              <a:t>)</a:t>
            </a:r>
          </a:p>
        </p:txBody>
      </p:sp>
      <p:sp>
        <p:nvSpPr>
          <p:cNvPr id="6" name="文本框 5">
            <a:extLst>
              <a:ext uri="{FF2B5EF4-FFF2-40B4-BE49-F238E27FC236}">
                <a16:creationId xmlns:a16="http://schemas.microsoft.com/office/drawing/2014/main" id="{2465DD9B-7701-EB29-CB13-9D4E252D9688}"/>
              </a:ext>
            </a:extLst>
          </p:cNvPr>
          <p:cNvSpPr txBox="1"/>
          <p:nvPr/>
        </p:nvSpPr>
        <p:spPr>
          <a:xfrm>
            <a:off x="152072" y="1370385"/>
            <a:ext cx="6097712" cy="646331"/>
          </a:xfrm>
          <a:prstGeom prst="rect">
            <a:avLst/>
          </a:prstGeom>
          <a:noFill/>
        </p:spPr>
        <p:txBody>
          <a:bodyPr wrap="square">
            <a:spAutoFit/>
          </a:bodyPr>
          <a:lstStyle/>
          <a:p>
            <a:pPr eaLnBrk="0" fontAlgn="base" hangingPunct="0">
              <a:spcBef>
                <a:spcPct val="0"/>
              </a:spcBef>
              <a:spcAft>
                <a:spcPct val="0"/>
              </a:spcAft>
            </a:pPr>
            <a:r>
              <a:rPr lang="en-US" altLang="zh-CN" dirty="0" err="1">
                <a:latin typeface="Times New Roman" panose="02020603050405020304" pitchFamily="18" charset="0"/>
                <a:ea typeface="华文楷体" panose="02010600040101010101" pitchFamily="2" charset="-122"/>
              </a:rPr>
              <a:t>pVC</a:t>
            </a:r>
            <a:r>
              <a:rPr lang="en-US" altLang="zh-CN" dirty="0">
                <a:latin typeface="Times New Roman" panose="02020603050405020304" pitchFamily="18" charset="0"/>
                <a:ea typeface="华文楷体" panose="02010600040101010101" pitchFamily="2" charset="-122"/>
              </a:rPr>
              <a:t> </a:t>
            </a:r>
            <a:r>
              <a:rPr lang="zh-CN" altLang="en-US" dirty="0">
                <a:latin typeface="Times New Roman" panose="02020603050405020304" pitchFamily="18" charset="0"/>
                <a:ea typeface="华文楷体" panose="02010600040101010101" pitchFamily="2" charset="-122"/>
              </a:rPr>
              <a:t>的低输入阻抗可防止透化过程中自发的神经元 </a:t>
            </a:r>
            <a:r>
              <a:rPr lang="en-US" altLang="zh-CN" dirty="0">
                <a:latin typeface="Times New Roman" panose="02020603050405020304" pitchFamily="18" charset="0"/>
                <a:ea typeface="华文楷体" panose="02010600040101010101" pitchFamily="2" charset="-122"/>
              </a:rPr>
              <a:t>AP</a:t>
            </a:r>
          </a:p>
          <a:p>
            <a:pPr eaLnBrk="0" fontAlgn="base" hangingPunct="0">
              <a:spcBef>
                <a:spcPct val="0"/>
              </a:spcBef>
              <a:spcAft>
                <a:spcPct val="0"/>
              </a:spcAft>
            </a:pPr>
            <a:r>
              <a:rPr lang="zh-CN" altLang="en-US" b="1" dirty="0">
                <a:solidFill>
                  <a:srgbClr val="FF0000"/>
                </a:solidFill>
                <a:latin typeface="Times New Roman" panose="02020603050405020304" pitchFamily="18" charset="0"/>
                <a:ea typeface="华文楷体" panose="02010600040101010101" pitchFamily="2" charset="-122"/>
              </a:rPr>
              <a:t>刺激被用来激活神经元的离子通道</a:t>
            </a:r>
          </a:p>
        </p:txBody>
      </p:sp>
      <p:pic>
        <p:nvPicPr>
          <p:cNvPr id="8" name="图片 7">
            <a:extLst>
              <a:ext uri="{FF2B5EF4-FFF2-40B4-BE49-F238E27FC236}">
                <a16:creationId xmlns:a16="http://schemas.microsoft.com/office/drawing/2014/main" id="{480D80E4-A1F7-C09B-CBC6-B17CB8DE0FDD}"/>
              </a:ext>
            </a:extLst>
          </p:cNvPr>
          <p:cNvPicPr>
            <a:picLocks noChangeAspect="1"/>
          </p:cNvPicPr>
          <p:nvPr/>
        </p:nvPicPr>
        <p:blipFill>
          <a:blip r:embed="rId3"/>
          <a:stretch>
            <a:fillRect/>
          </a:stretch>
        </p:blipFill>
        <p:spPr>
          <a:xfrm>
            <a:off x="184008" y="1962098"/>
            <a:ext cx="4794022" cy="4744744"/>
          </a:xfrm>
          <a:prstGeom prst="rect">
            <a:avLst/>
          </a:prstGeom>
        </p:spPr>
      </p:pic>
      <p:pic>
        <p:nvPicPr>
          <p:cNvPr id="9" name="图片 8">
            <a:extLst>
              <a:ext uri="{FF2B5EF4-FFF2-40B4-BE49-F238E27FC236}">
                <a16:creationId xmlns:a16="http://schemas.microsoft.com/office/drawing/2014/main" id="{7FDD1195-EBCB-D5E6-4D7F-92F6257F5DBB}"/>
              </a:ext>
            </a:extLst>
          </p:cNvPr>
          <p:cNvPicPr>
            <a:picLocks noChangeAspect="1"/>
          </p:cNvPicPr>
          <p:nvPr/>
        </p:nvPicPr>
        <p:blipFill>
          <a:blip r:embed="rId4"/>
          <a:stretch>
            <a:fillRect/>
          </a:stretch>
        </p:blipFill>
        <p:spPr>
          <a:xfrm>
            <a:off x="8982341" y="1229105"/>
            <a:ext cx="2888720" cy="2123936"/>
          </a:xfrm>
          <a:prstGeom prst="rect">
            <a:avLst/>
          </a:prstGeom>
        </p:spPr>
      </p:pic>
      <p:sp>
        <p:nvSpPr>
          <p:cNvPr id="12" name="文本框 11">
            <a:extLst>
              <a:ext uri="{FF2B5EF4-FFF2-40B4-BE49-F238E27FC236}">
                <a16:creationId xmlns:a16="http://schemas.microsoft.com/office/drawing/2014/main" id="{5AAEB9E6-06E6-BB59-C4DC-E1C40C979AA7}"/>
              </a:ext>
            </a:extLst>
          </p:cNvPr>
          <p:cNvSpPr txBox="1"/>
          <p:nvPr/>
        </p:nvSpPr>
        <p:spPr>
          <a:xfrm>
            <a:off x="5517252" y="5305729"/>
            <a:ext cx="5948101" cy="646331"/>
          </a:xfrm>
          <a:prstGeom prst="rect">
            <a:avLst/>
          </a:prstGeom>
          <a:noFill/>
        </p:spPr>
        <p:txBody>
          <a:bodyPr wrap="square">
            <a:spAutoFit/>
          </a:bodyPr>
          <a:lstStyle/>
          <a:p>
            <a:r>
              <a:rPr lang="zh-CN" altLang="en-US" dirty="0">
                <a:latin typeface="Times New Roman" panose="02020603050405020304" pitchFamily="18" charset="0"/>
                <a:ea typeface="华文楷体" panose="02010600040101010101" pitchFamily="2" charset="-122"/>
              </a:rPr>
              <a:t>离子通道药物河豚毒素（</a:t>
            </a:r>
            <a:r>
              <a:rPr lang="en-US" altLang="zh-CN" dirty="0">
                <a:latin typeface="Times New Roman" panose="02020603050405020304" pitchFamily="18" charset="0"/>
                <a:ea typeface="华文楷体" panose="02010600040101010101" pitchFamily="2" charset="-122"/>
              </a:rPr>
              <a:t>Na +</a:t>
            </a:r>
            <a:r>
              <a:rPr lang="zh-CN" altLang="en-US" dirty="0">
                <a:latin typeface="Times New Roman" panose="02020603050405020304" pitchFamily="18" charset="0"/>
                <a:ea typeface="华文楷体" panose="02010600040101010101" pitchFamily="2" charset="-122"/>
              </a:rPr>
              <a:t>通道阻断剂）和</a:t>
            </a:r>
            <a:endParaRPr lang="en-US" altLang="zh-CN" dirty="0">
              <a:latin typeface="Times New Roman" panose="02020603050405020304" pitchFamily="18" charset="0"/>
              <a:ea typeface="华文楷体" panose="02010600040101010101" pitchFamily="2" charset="-122"/>
            </a:endParaRPr>
          </a:p>
          <a:p>
            <a:r>
              <a:rPr lang="zh-CN" altLang="en-US" dirty="0">
                <a:latin typeface="Times New Roman" panose="02020603050405020304" pitchFamily="18" charset="0"/>
                <a:ea typeface="华文楷体" panose="02010600040101010101" pitchFamily="2" charset="-122"/>
              </a:rPr>
              <a:t>四乙铵（</a:t>
            </a:r>
            <a:r>
              <a:rPr lang="en-US" altLang="zh-CN" dirty="0">
                <a:latin typeface="Times New Roman" panose="02020603050405020304" pitchFamily="18" charset="0"/>
                <a:ea typeface="华文楷体" panose="02010600040101010101" pitchFamily="2" charset="-122"/>
              </a:rPr>
              <a:t>K +</a:t>
            </a:r>
            <a:r>
              <a:rPr lang="zh-CN" altLang="en-US" dirty="0">
                <a:latin typeface="Times New Roman" panose="02020603050405020304" pitchFamily="18" charset="0"/>
                <a:ea typeface="华文楷体" panose="02010600040101010101" pitchFamily="2" charset="-122"/>
              </a:rPr>
              <a:t>通道阻断剂）的应用证实信号的起源</a:t>
            </a:r>
          </a:p>
        </p:txBody>
      </p:sp>
      <p:pic>
        <p:nvPicPr>
          <p:cNvPr id="13" name="图片 12">
            <a:extLst>
              <a:ext uri="{FF2B5EF4-FFF2-40B4-BE49-F238E27FC236}">
                <a16:creationId xmlns:a16="http://schemas.microsoft.com/office/drawing/2014/main" id="{E4FACD3E-73C7-CF50-7474-8CF832443B3D}"/>
              </a:ext>
            </a:extLst>
          </p:cNvPr>
          <p:cNvPicPr>
            <a:picLocks noChangeAspect="1"/>
          </p:cNvPicPr>
          <p:nvPr/>
        </p:nvPicPr>
        <p:blipFill>
          <a:blip r:embed="rId5"/>
          <a:stretch>
            <a:fillRect/>
          </a:stretch>
        </p:blipFill>
        <p:spPr>
          <a:xfrm>
            <a:off x="6172590" y="1268288"/>
            <a:ext cx="2703987" cy="2088003"/>
          </a:xfrm>
          <a:prstGeom prst="rect">
            <a:avLst/>
          </a:prstGeom>
        </p:spPr>
      </p:pic>
      <p:graphicFrame>
        <p:nvGraphicFramePr>
          <p:cNvPr id="14" name="对象 13">
            <a:extLst>
              <a:ext uri="{FF2B5EF4-FFF2-40B4-BE49-F238E27FC236}">
                <a16:creationId xmlns:a16="http://schemas.microsoft.com/office/drawing/2014/main" id="{5B71730C-406E-6361-6703-35DCF8902169}"/>
              </a:ext>
            </a:extLst>
          </p:cNvPr>
          <p:cNvGraphicFramePr>
            <a:graphicFrameLocks noChangeAspect="1"/>
          </p:cNvGraphicFramePr>
          <p:nvPr>
            <p:extLst>
              <p:ext uri="{D42A27DB-BD31-4B8C-83A1-F6EECF244321}">
                <p14:modId xmlns:p14="http://schemas.microsoft.com/office/powerpoint/2010/main" val="1712399022"/>
              </p:ext>
            </p:extLst>
          </p:nvPr>
        </p:nvGraphicFramePr>
        <p:xfrm>
          <a:off x="9696400" y="3473436"/>
          <a:ext cx="1733550" cy="1193800"/>
        </p:xfrm>
        <a:graphic>
          <a:graphicData uri="http://schemas.openxmlformats.org/presentationml/2006/ole">
            <mc:AlternateContent xmlns:mc="http://schemas.openxmlformats.org/markup-compatibility/2006">
              <mc:Choice xmlns:v="urn:schemas-microsoft-com:vml" Requires="v">
                <p:oleObj name="AxMath" r:id="rId6" imgW="867240" imgH="596880" progId="Equation.AxMath">
                  <p:embed/>
                </p:oleObj>
              </mc:Choice>
              <mc:Fallback>
                <p:oleObj name="AxMath" r:id="rId6" imgW="867240" imgH="596880" progId="Equation.AxMath">
                  <p:embed/>
                  <p:pic>
                    <p:nvPicPr>
                      <p:cNvPr id="35" name="对象 34">
                        <a:extLst>
                          <a:ext uri="{FF2B5EF4-FFF2-40B4-BE49-F238E27FC236}">
                            <a16:creationId xmlns:a16="http://schemas.microsoft.com/office/drawing/2014/main" id="{9DCA866C-970B-5492-EC1D-B14FB056A41F}"/>
                          </a:ext>
                        </a:extLst>
                      </p:cNvPr>
                      <p:cNvPicPr/>
                      <p:nvPr/>
                    </p:nvPicPr>
                    <p:blipFill>
                      <a:blip r:embed="rId7"/>
                      <a:stretch>
                        <a:fillRect/>
                      </a:stretch>
                    </p:blipFill>
                    <p:spPr>
                      <a:xfrm>
                        <a:off x="9696400" y="3473436"/>
                        <a:ext cx="1733550" cy="1193800"/>
                      </a:xfrm>
                      <a:prstGeom prst="rect">
                        <a:avLst/>
                      </a:prstGeom>
                    </p:spPr>
                  </p:pic>
                </p:oleObj>
              </mc:Fallback>
            </mc:AlternateContent>
          </a:graphicData>
        </a:graphic>
      </p:graphicFrame>
      <p:sp>
        <p:nvSpPr>
          <p:cNvPr id="15" name="文本框 14">
            <a:extLst>
              <a:ext uri="{FF2B5EF4-FFF2-40B4-BE49-F238E27FC236}">
                <a16:creationId xmlns:a16="http://schemas.microsoft.com/office/drawing/2014/main" id="{5F08D310-C731-46C4-C00E-CD097F165706}"/>
              </a:ext>
            </a:extLst>
          </p:cNvPr>
          <p:cNvSpPr txBox="1"/>
          <p:nvPr/>
        </p:nvSpPr>
        <p:spPr>
          <a:xfrm>
            <a:off x="1199456" y="5164449"/>
            <a:ext cx="1528043" cy="276999"/>
          </a:xfrm>
          <a:prstGeom prst="rect">
            <a:avLst/>
          </a:prstGeom>
          <a:noFill/>
        </p:spPr>
        <p:txBody>
          <a:bodyPr wrap="square">
            <a:spAutoFit/>
          </a:bodyPr>
          <a:lstStyle/>
          <a:p>
            <a:r>
              <a:rPr lang="zh-CN" altLang="en-US" sz="1200" dirty="0">
                <a:latin typeface="Times New Roman" panose="02020603050405020304" pitchFamily="18" charset="0"/>
                <a:ea typeface="华文楷体" panose="02010600040101010101" pitchFamily="2" charset="-122"/>
              </a:rPr>
              <a:t>去极化被抑制</a:t>
            </a:r>
          </a:p>
        </p:txBody>
      </p:sp>
      <p:sp>
        <p:nvSpPr>
          <p:cNvPr id="16" name="文本框 15">
            <a:extLst>
              <a:ext uri="{FF2B5EF4-FFF2-40B4-BE49-F238E27FC236}">
                <a16:creationId xmlns:a16="http://schemas.microsoft.com/office/drawing/2014/main" id="{C82CEC97-B3A1-984A-FA81-8C69E421660B}"/>
              </a:ext>
            </a:extLst>
          </p:cNvPr>
          <p:cNvSpPr txBox="1"/>
          <p:nvPr/>
        </p:nvSpPr>
        <p:spPr>
          <a:xfrm>
            <a:off x="3892574" y="5277107"/>
            <a:ext cx="1528043" cy="276999"/>
          </a:xfrm>
          <a:prstGeom prst="rect">
            <a:avLst/>
          </a:prstGeom>
          <a:noFill/>
        </p:spPr>
        <p:txBody>
          <a:bodyPr wrap="square">
            <a:spAutoFit/>
          </a:bodyPr>
          <a:lstStyle/>
          <a:p>
            <a:r>
              <a:rPr lang="zh-CN" altLang="en-US" sz="1200" dirty="0">
                <a:latin typeface="Times New Roman" panose="02020603050405020304" pitchFamily="18" charset="0"/>
                <a:ea typeface="华文楷体" panose="02010600040101010101" pitchFamily="2" charset="-122"/>
              </a:rPr>
              <a:t>复极化被抑制</a:t>
            </a:r>
          </a:p>
        </p:txBody>
      </p:sp>
      <p:sp>
        <p:nvSpPr>
          <p:cNvPr id="17" name="文本框 16">
            <a:extLst>
              <a:ext uri="{FF2B5EF4-FFF2-40B4-BE49-F238E27FC236}">
                <a16:creationId xmlns:a16="http://schemas.microsoft.com/office/drawing/2014/main" id="{E2ACEE3E-3BEE-A161-25E5-A56238F6D76A}"/>
              </a:ext>
            </a:extLst>
          </p:cNvPr>
          <p:cNvSpPr txBox="1"/>
          <p:nvPr/>
        </p:nvSpPr>
        <p:spPr>
          <a:xfrm>
            <a:off x="5019838" y="3662706"/>
            <a:ext cx="4100497" cy="923330"/>
          </a:xfrm>
          <a:prstGeom prst="rect">
            <a:avLst/>
          </a:prstGeom>
          <a:noFill/>
        </p:spPr>
        <p:txBody>
          <a:bodyPr wrap="square">
            <a:spAutoFit/>
          </a:bodyPr>
          <a:lstStyle/>
          <a:p>
            <a:r>
              <a:rPr lang="zh-CN" altLang="en-US" dirty="0">
                <a:latin typeface="Times New Roman" panose="02020603050405020304" pitchFamily="18" charset="0"/>
                <a:ea typeface="华文楷体" panose="02010600040101010101" pitchFamily="2" charset="-122"/>
              </a:rPr>
              <a:t>猜想：该信号源自于神经元的离子通道，但由于激发的离子通道不够多，无法产生动作电位（</a:t>
            </a:r>
            <a:r>
              <a:rPr lang="en-US" altLang="zh-CN" dirty="0">
                <a:latin typeface="Times New Roman" panose="02020603050405020304" pitchFamily="18" charset="0"/>
                <a:ea typeface="华文楷体" panose="02010600040101010101" pitchFamily="2" charset="-122"/>
              </a:rPr>
              <a:t>AP</a:t>
            </a:r>
            <a:r>
              <a:rPr lang="zh-CN" altLang="en-US" dirty="0">
                <a:latin typeface="Times New Roman" panose="02020603050405020304" pitchFamily="18" charset="0"/>
                <a:ea typeface="华文楷体" panose="02010600040101010101" pitchFamily="2" charset="-122"/>
              </a:rPr>
              <a:t>）</a:t>
            </a:r>
          </a:p>
        </p:txBody>
      </p:sp>
      <p:grpSp>
        <p:nvGrpSpPr>
          <p:cNvPr id="42" name="组合 41">
            <a:extLst>
              <a:ext uri="{FF2B5EF4-FFF2-40B4-BE49-F238E27FC236}">
                <a16:creationId xmlns:a16="http://schemas.microsoft.com/office/drawing/2014/main" id="{8F9FDDA3-B3ED-7E10-44CF-67D0550A8B88}"/>
              </a:ext>
            </a:extLst>
          </p:cNvPr>
          <p:cNvGrpSpPr/>
          <p:nvPr/>
        </p:nvGrpSpPr>
        <p:grpSpPr>
          <a:xfrm>
            <a:off x="5686086" y="-91506"/>
            <a:ext cx="6590649" cy="977623"/>
            <a:chOff x="5686086" y="-91506"/>
            <a:chExt cx="6590649" cy="977623"/>
          </a:xfrm>
        </p:grpSpPr>
        <p:sp>
          <p:nvSpPr>
            <p:cNvPr id="43" name="文本框 42">
              <a:extLst>
                <a:ext uri="{FF2B5EF4-FFF2-40B4-BE49-F238E27FC236}">
                  <a16:creationId xmlns:a16="http://schemas.microsoft.com/office/drawing/2014/main" id="{B338FA6D-5E92-6ED2-2556-EB5F7D3BA1A5}"/>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4" name="文本框 43">
              <a:extLst>
                <a:ext uri="{FF2B5EF4-FFF2-40B4-BE49-F238E27FC236}">
                  <a16:creationId xmlns:a16="http://schemas.microsoft.com/office/drawing/2014/main" id="{1B9B8440-6C83-4ED9-6D10-46A69813A014}"/>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45" name="直接连接符 44">
              <a:extLst>
                <a:ext uri="{FF2B5EF4-FFF2-40B4-BE49-F238E27FC236}">
                  <a16:creationId xmlns:a16="http://schemas.microsoft.com/office/drawing/2014/main" id="{F40C9F5C-F240-8070-2053-B46F4352DC01}"/>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E5E789E4-F389-6739-29F5-075A31853DB9}"/>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7" name="文本框 46">
              <a:extLst>
                <a:ext uri="{FF2B5EF4-FFF2-40B4-BE49-F238E27FC236}">
                  <a16:creationId xmlns:a16="http://schemas.microsoft.com/office/drawing/2014/main" id="{2763B2E1-27F3-0D29-E6C1-754A593B9150}"/>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48" name="直接连接符 47">
              <a:extLst>
                <a:ext uri="{FF2B5EF4-FFF2-40B4-BE49-F238E27FC236}">
                  <a16:creationId xmlns:a16="http://schemas.microsoft.com/office/drawing/2014/main" id="{EE0812D9-05F6-219F-9154-53A1A02B247B}"/>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6449F693-43CA-BBC1-75BF-19F234C339B5}"/>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0" name="文本框 49">
              <a:extLst>
                <a:ext uri="{FF2B5EF4-FFF2-40B4-BE49-F238E27FC236}">
                  <a16:creationId xmlns:a16="http://schemas.microsoft.com/office/drawing/2014/main" id="{D344D55A-6200-7B4E-A42E-8331202AE1CE}"/>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51" name="直接连接符 50">
              <a:extLst>
                <a:ext uri="{FF2B5EF4-FFF2-40B4-BE49-F238E27FC236}">
                  <a16:creationId xmlns:a16="http://schemas.microsoft.com/office/drawing/2014/main" id="{E42BB433-844F-F9AC-CA19-76E36BDD50E2}"/>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4433B93D-A0F2-8C38-02CC-D9713E43304A}"/>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3" name="文本框 52">
              <a:extLst>
                <a:ext uri="{FF2B5EF4-FFF2-40B4-BE49-F238E27FC236}">
                  <a16:creationId xmlns:a16="http://schemas.microsoft.com/office/drawing/2014/main" id="{E3CA8313-8BFA-DD1E-2305-04252E43928F}"/>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54" name="直接连接符 53">
              <a:extLst>
                <a:ext uri="{FF2B5EF4-FFF2-40B4-BE49-F238E27FC236}">
                  <a16:creationId xmlns:a16="http://schemas.microsoft.com/office/drawing/2014/main" id="{CEDD8910-A746-EED9-EF20-C42CE98DD1C3}"/>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290E7184-6469-10BD-3835-3805A31C91F3}"/>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6" name="文本框 55">
              <a:extLst>
                <a:ext uri="{FF2B5EF4-FFF2-40B4-BE49-F238E27FC236}">
                  <a16:creationId xmlns:a16="http://schemas.microsoft.com/office/drawing/2014/main" id="{DAE51FCE-ED5A-EC02-BBDB-AF97E6F2B91C}"/>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实验现象及结论</a:t>
              </a:r>
            </a:p>
          </p:txBody>
        </p:sp>
        <p:cxnSp>
          <p:nvCxnSpPr>
            <p:cNvPr id="57" name="直接连接符 56">
              <a:extLst>
                <a:ext uri="{FF2B5EF4-FFF2-40B4-BE49-F238E27FC236}">
                  <a16:creationId xmlns:a16="http://schemas.microsoft.com/office/drawing/2014/main" id="{3BDBCE49-4138-E3E7-56B6-90287816A8AD}"/>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1EEBA1E8-CB56-CECA-A564-E2E9056E992A}"/>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9" name="文本框 58">
              <a:extLst>
                <a:ext uri="{FF2B5EF4-FFF2-40B4-BE49-F238E27FC236}">
                  <a16:creationId xmlns:a16="http://schemas.microsoft.com/office/drawing/2014/main" id="{0E58241E-9B37-532E-9F35-002C0C859621}"/>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60" name="直接连接符 59">
              <a:extLst>
                <a:ext uri="{FF2B5EF4-FFF2-40B4-BE49-F238E27FC236}">
                  <a16:creationId xmlns:a16="http://schemas.microsoft.com/office/drawing/2014/main" id="{3D0DC9D6-BE43-3585-FF92-108401F38684}"/>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78318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069B1-BD06-50BE-D5AC-FCA1F2CBEC65}"/>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17B653F8-18A9-0F4E-AC75-193C43BE78FA}"/>
              </a:ext>
            </a:extLst>
          </p:cNvPr>
          <p:cNvSpPr>
            <a:spLocks noGrp="1"/>
          </p:cNvSpPr>
          <p:nvPr>
            <p:ph type="sldNum" sz="quarter" idx="14"/>
          </p:nvPr>
        </p:nvSpPr>
        <p:spPr/>
        <p:txBody>
          <a:bodyPr/>
          <a:lstStyle/>
          <a:p>
            <a:fld id="{EE00F0DF-33EF-44AA-A705-087FFAD5005A}" type="slidenum">
              <a:rPr lang="zh-CN" altLang="en-US" smtClean="0"/>
              <a:t>11</a:t>
            </a:fld>
            <a:endParaRPr lang="zh-CN" altLang="en-US"/>
          </a:p>
        </p:txBody>
      </p:sp>
      <p:sp>
        <p:nvSpPr>
          <p:cNvPr id="3" name="文本框 2">
            <a:extLst>
              <a:ext uri="{FF2B5EF4-FFF2-40B4-BE49-F238E27FC236}">
                <a16:creationId xmlns:a16="http://schemas.microsoft.com/office/drawing/2014/main" id="{7FD0BE1C-85B2-E7C4-93C7-3C7C3D7542C2}"/>
              </a:ext>
            </a:extLst>
          </p:cNvPr>
          <p:cNvSpPr txBox="1"/>
          <p:nvPr/>
        </p:nvSpPr>
        <p:spPr>
          <a:xfrm>
            <a:off x="119336" y="908720"/>
            <a:ext cx="3600400"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全网络细胞内记录和刺激</a:t>
            </a:r>
            <a:endParaRPr lang="en-US" altLang="zh-CN" sz="2400" b="1" kern="1200" dirty="0">
              <a:solidFill>
                <a:schemeClr val="tx1"/>
              </a:solidFill>
              <a:latin typeface="Times New Roman" panose="02020603050405020304" pitchFamily="18" charset="0"/>
              <a:ea typeface="华文楷体" panose="02010600040101010101" pitchFamily="2" charset="-122"/>
              <a:cs typeface="+mn-cs"/>
            </a:endParaRPr>
          </a:p>
        </p:txBody>
      </p:sp>
      <p:grpSp>
        <p:nvGrpSpPr>
          <p:cNvPr id="42" name="组合 41">
            <a:extLst>
              <a:ext uri="{FF2B5EF4-FFF2-40B4-BE49-F238E27FC236}">
                <a16:creationId xmlns:a16="http://schemas.microsoft.com/office/drawing/2014/main" id="{7503D2EA-870A-62C5-7D10-ED1C8ED70BB8}"/>
              </a:ext>
            </a:extLst>
          </p:cNvPr>
          <p:cNvGrpSpPr/>
          <p:nvPr/>
        </p:nvGrpSpPr>
        <p:grpSpPr>
          <a:xfrm>
            <a:off x="5686086" y="-91506"/>
            <a:ext cx="6590649" cy="977623"/>
            <a:chOff x="5686086" y="-91506"/>
            <a:chExt cx="6590649" cy="977623"/>
          </a:xfrm>
        </p:grpSpPr>
        <p:sp>
          <p:nvSpPr>
            <p:cNvPr id="43" name="文本框 42">
              <a:extLst>
                <a:ext uri="{FF2B5EF4-FFF2-40B4-BE49-F238E27FC236}">
                  <a16:creationId xmlns:a16="http://schemas.microsoft.com/office/drawing/2014/main" id="{59CD8729-F080-AE97-B4D4-EA667A9C47A2}"/>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4" name="文本框 43">
              <a:extLst>
                <a:ext uri="{FF2B5EF4-FFF2-40B4-BE49-F238E27FC236}">
                  <a16:creationId xmlns:a16="http://schemas.microsoft.com/office/drawing/2014/main" id="{622C2A1F-931F-6F36-9B32-110D3724EF34}"/>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45" name="直接连接符 44">
              <a:extLst>
                <a:ext uri="{FF2B5EF4-FFF2-40B4-BE49-F238E27FC236}">
                  <a16:creationId xmlns:a16="http://schemas.microsoft.com/office/drawing/2014/main" id="{72D78226-0CEE-715E-DBEF-FA8D715E8FE4}"/>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284E20F3-1EFE-BEF3-CD90-A0BD18C04C9C}"/>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7" name="文本框 46">
              <a:extLst>
                <a:ext uri="{FF2B5EF4-FFF2-40B4-BE49-F238E27FC236}">
                  <a16:creationId xmlns:a16="http://schemas.microsoft.com/office/drawing/2014/main" id="{13BCB793-B25D-5C28-064C-460609C837F7}"/>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48" name="直接连接符 47">
              <a:extLst>
                <a:ext uri="{FF2B5EF4-FFF2-40B4-BE49-F238E27FC236}">
                  <a16:creationId xmlns:a16="http://schemas.microsoft.com/office/drawing/2014/main" id="{8ACE7B09-A697-941D-16F4-E19ECEF05401}"/>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3B5BE833-C969-D017-4B06-0D7E470DC9B5}"/>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0" name="文本框 49">
              <a:extLst>
                <a:ext uri="{FF2B5EF4-FFF2-40B4-BE49-F238E27FC236}">
                  <a16:creationId xmlns:a16="http://schemas.microsoft.com/office/drawing/2014/main" id="{7ABECBC5-E4C0-68EF-5980-CA7B8A9C7838}"/>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51" name="直接连接符 50">
              <a:extLst>
                <a:ext uri="{FF2B5EF4-FFF2-40B4-BE49-F238E27FC236}">
                  <a16:creationId xmlns:a16="http://schemas.microsoft.com/office/drawing/2014/main" id="{97E537D4-D507-862E-5370-D9DD7CBBEA15}"/>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340C9873-825B-6753-66B4-B5849A62AEEF}"/>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3" name="文本框 52">
              <a:extLst>
                <a:ext uri="{FF2B5EF4-FFF2-40B4-BE49-F238E27FC236}">
                  <a16:creationId xmlns:a16="http://schemas.microsoft.com/office/drawing/2014/main" id="{B24605B3-70B5-6B66-785A-0347BC333E5E}"/>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54" name="直接连接符 53">
              <a:extLst>
                <a:ext uri="{FF2B5EF4-FFF2-40B4-BE49-F238E27FC236}">
                  <a16:creationId xmlns:a16="http://schemas.microsoft.com/office/drawing/2014/main" id="{50C67263-6036-F4D0-C3F0-2BD2379C3D99}"/>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3254C0F8-8E5F-AF66-1CED-A3B7B51D5580}"/>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6" name="文本框 55">
              <a:extLst>
                <a:ext uri="{FF2B5EF4-FFF2-40B4-BE49-F238E27FC236}">
                  <a16:creationId xmlns:a16="http://schemas.microsoft.com/office/drawing/2014/main" id="{FFCEE713-E8A7-4E4C-970B-D8F4FC1FC608}"/>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实验现象及结论</a:t>
              </a:r>
            </a:p>
          </p:txBody>
        </p:sp>
        <p:cxnSp>
          <p:nvCxnSpPr>
            <p:cNvPr id="57" name="直接连接符 56">
              <a:extLst>
                <a:ext uri="{FF2B5EF4-FFF2-40B4-BE49-F238E27FC236}">
                  <a16:creationId xmlns:a16="http://schemas.microsoft.com/office/drawing/2014/main" id="{06073722-D27D-0D33-6CF2-E276229F4F7D}"/>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497831B3-FC9E-9D0C-FA6B-08289DF696A9}"/>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9" name="文本框 58">
              <a:extLst>
                <a:ext uri="{FF2B5EF4-FFF2-40B4-BE49-F238E27FC236}">
                  <a16:creationId xmlns:a16="http://schemas.microsoft.com/office/drawing/2014/main" id="{46F6B2C9-5B19-2914-7CAE-D58EDC681F49}"/>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60" name="直接连接符 59">
              <a:extLst>
                <a:ext uri="{FF2B5EF4-FFF2-40B4-BE49-F238E27FC236}">
                  <a16:creationId xmlns:a16="http://schemas.microsoft.com/office/drawing/2014/main" id="{CBB16EA5-BE54-89A7-5505-BD85DE48DCD5}"/>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pic>
        <p:nvPicPr>
          <p:cNvPr id="4" name="图片 3">
            <a:extLst>
              <a:ext uri="{FF2B5EF4-FFF2-40B4-BE49-F238E27FC236}">
                <a16:creationId xmlns:a16="http://schemas.microsoft.com/office/drawing/2014/main" id="{2CD17EB1-4688-F5C4-AC00-08AFD27C9C2E}"/>
              </a:ext>
            </a:extLst>
          </p:cNvPr>
          <p:cNvPicPr>
            <a:picLocks noChangeAspect="1"/>
          </p:cNvPicPr>
          <p:nvPr/>
        </p:nvPicPr>
        <p:blipFill>
          <a:blip r:embed="rId7"/>
          <a:stretch>
            <a:fillRect/>
          </a:stretch>
        </p:blipFill>
        <p:spPr>
          <a:xfrm>
            <a:off x="2480778" y="1370385"/>
            <a:ext cx="8538882" cy="4113242"/>
          </a:xfrm>
          <a:prstGeom prst="rect">
            <a:avLst/>
          </a:prstGeom>
        </p:spPr>
      </p:pic>
      <p:pic>
        <p:nvPicPr>
          <p:cNvPr id="7" name="41551_2019_455_MOESM3_ESM">
            <a:hlinkClick r:id="" action="ppaction://media"/>
            <a:extLst>
              <a:ext uri="{FF2B5EF4-FFF2-40B4-BE49-F238E27FC236}">
                <a16:creationId xmlns:a16="http://schemas.microsoft.com/office/drawing/2014/main" id="{F50DB00B-D522-D81A-85CC-6F4DF449278C}"/>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479376" y="1476987"/>
            <a:ext cx="1800000" cy="1800000"/>
          </a:xfrm>
          <a:prstGeom prst="rect">
            <a:avLst/>
          </a:prstGeom>
        </p:spPr>
      </p:pic>
      <p:pic>
        <p:nvPicPr>
          <p:cNvPr id="11" name="41551_2019_455_MOESM5_ESM">
            <a:hlinkClick r:id="" action="ppaction://media"/>
            <a:extLst>
              <a:ext uri="{FF2B5EF4-FFF2-40B4-BE49-F238E27FC236}">
                <a16:creationId xmlns:a16="http://schemas.microsoft.com/office/drawing/2014/main" id="{0ECF3D58-AD95-1C3E-B7A9-0336454C7024}"/>
              </a:ext>
            </a:extLst>
          </p:cNvPr>
          <p:cNvPicPr>
            <a:picLocks noChangeAspect="1"/>
          </p:cNvPicPr>
          <p:nvPr>
            <a:videoFile r:link="rId4"/>
            <p:extLst>
              <p:ext uri="{DAA4B4D4-6D71-4841-9C94-3DE7FCFB9230}">
                <p14:media xmlns:p14="http://schemas.microsoft.com/office/powerpoint/2010/main" r:embed="rId3"/>
              </p:ext>
            </p:extLst>
          </p:nvPr>
        </p:nvPicPr>
        <p:blipFill>
          <a:blip r:embed="rId9"/>
          <a:stretch>
            <a:fillRect/>
          </a:stretch>
        </p:blipFill>
        <p:spPr>
          <a:xfrm>
            <a:off x="470037" y="3429000"/>
            <a:ext cx="1800001" cy="1800001"/>
          </a:xfrm>
          <a:prstGeom prst="rect">
            <a:avLst/>
          </a:prstGeom>
        </p:spPr>
      </p:pic>
      <p:sp>
        <p:nvSpPr>
          <p:cNvPr id="19" name="文本框 18">
            <a:extLst>
              <a:ext uri="{FF2B5EF4-FFF2-40B4-BE49-F238E27FC236}">
                <a16:creationId xmlns:a16="http://schemas.microsoft.com/office/drawing/2014/main" id="{96055925-5492-7762-EC49-690CCFE1CBA4}"/>
              </a:ext>
            </a:extLst>
          </p:cNvPr>
          <p:cNvSpPr txBox="1"/>
          <p:nvPr/>
        </p:nvSpPr>
        <p:spPr>
          <a:xfrm>
            <a:off x="10801059" y="1869155"/>
            <a:ext cx="1368152" cy="646331"/>
          </a:xfrm>
          <a:prstGeom prst="rect">
            <a:avLst/>
          </a:prstGeom>
          <a:noFill/>
        </p:spPr>
        <p:txBody>
          <a:bodyPr wrap="square">
            <a:spAutoFit/>
          </a:bodyPr>
          <a:lstStyle/>
          <a:p>
            <a:r>
              <a:rPr lang="zh-CN" altLang="en-US" dirty="0">
                <a:latin typeface="Times New Roman" panose="02020603050405020304" pitchFamily="18" charset="0"/>
                <a:ea typeface="华文楷体" panose="02010600040101010101" pitchFamily="2" charset="-122"/>
              </a:rPr>
              <a:t>持续刺激，有爆发阶段</a:t>
            </a:r>
            <a:endParaRPr lang="zh-CN" altLang="en-US" dirty="0"/>
          </a:p>
        </p:txBody>
      </p:sp>
      <p:sp>
        <p:nvSpPr>
          <p:cNvPr id="21" name="文本框 20">
            <a:extLst>
              <a:ext uri="{FF2B5EF4-FFF2-40B4-BE49-F238E27FC236}">
                <a16:creationId xmlns:a16="http://schemas.microsoft.com/office/drawing/2014/main" id="{43AFE676-4345-F6DA-C384-9A20E9BDABF6}"/>
              </a:ext>
            </a:extLst>
          </p:cNvPr>
          <p:cNvSpPr txBox="1"/>
          <p:nvPr/>
        </p:nvSpPr>
        <p:spPr>
          <a:xfrm>
            <a:off x="10801059" y="4104694"/>
            <a:ext cx="1368152" cy="646331"/>
          </a:xfrm>
          <a:prstGeom prst="rect">
            <a:avLst/>
          </a:prstGeom>
          <a:noFill/>
        </p:spPr>
        <p:txBody>
          <a:bodyPr wrap="square">
            <a:spAutoFit/>
          </a:bodyPr>
          <a:lstStyle/>
          <a:p>
            <a:r>
              <a:rPr lang="zh-CN" altLang="en-US" dirty="0">
                <a:latin typeface="Times New Roman" panose="02020603050405020304" pitchFamily="18" charset="0"/>
                <a:ea typeface="华文楷体" panose="02010600040101010101" pitchFamily="2" charset="-122"/>
              </a:rPr>
              <a:t>间隔刺激</a:t>
            </a:r>
            <a:endParaRPr lang="en-US" altLang="zh-CN" dirty="0">
              <a:latin typeface="Times New Roman" panose="02020603050405020304" pitchFamily="18" charset="0"/>
              <a:ea typeface="华文楷体" panose="02010600040101010101" pitchFamily="2" charset="-122"/>
            </a:endParaRPr>
          </a:p>
          <a:p>
            <a:r>
              <a:rPr lang="zh-CN" altLang="en-US" dirty="0">
                <a:latin typeface="Times New Roman" panose="02020603050405020304" pitchFamily="18" charset="0"/>
                <a:ea typeface="华文楷体" panose="02010600040101010101" pitchFamily="2" charset="-122"/>
              </a:rPr>
              <a:t>观察耦合性</a:t>
            </a:r>
            <a:endParaRPr lang="zh-CN" altLang="en-US" dirty="0"/>
          </a:p>
        </p:txBody>
      </p:sp>
      <p:sp>
        <p:nvSpPr>
          <p:cNvPr id="23" name="文本框 22">
            <a:extLst>
              <a:ext uri="{FF2B5EF4-FFF2-40B4-BE49-F238E27FC236}">
                <a16:creationId xmlns:a16="http://schemas.microsoft.com/office/drawing/2014/main" id="{8A0FCD24-44CA-761B-B602-B49C2BCF208B}"/>
              </a:ext>
            </a:extLst>
          </p:cNvPr>
          <p:cNvSpPr txBox="1"/>
          <p:nvPr/>
        </p:nvSpPr>
        <p:spPr>
          <a:xfrm>
            <a:off x="432840" y="5631899"/>
            <a:ext cx="11260544" cy="646331"/>
          </a:xfrm>
          <a:prstGeom prst="rect">
            <a:avLst/>
          </a:prstGeom>
          <a:noFill/>
        </p:spPr>
        <p:txBody>
          <a:bodyPr wrap="square">
            <a:spAutoFit/>
          </a:bodyPr>
          <a:lstStyle/>
          <a:p>
            <a:r>
              <a:rPr lang="zh-CN" altLang="en-US" dirty="0">
                <a:latin typeface="Times New Roman" panose="02020603050405020304" pitchFamily="18" charset="0"/>
                <a:ea typeface="华文楷体" panose="02010600040101010101" pitchFamily="2" charset="-122"/>
              </a:rPr>
              <a:t>长达 </a:t>
            </a:r>
            <a:r>
              <a:rPr lang="en-US" altLang="zh-CN" dirty="0">
                <a:latin typeface="Times New Roman" panose="02020603050405020304" pitchFamily="18" charset="0"/>
                <a:ea typeface="华文楷体" panose="02010600040101010101" pitchFamily="2" charset="-122"/>
              </a:rPr>
              <a:t>19 </a:t>
            </a:r>
            <a:r>
              <a:rPr lang="zh-CN" altLang="en-US" dirty="0">
                <a:latin typeface="Times New Roman" panose="02020603050405020304" pitchFamily="18" charset="0"/>
                <a:ea typeface="华文楷体" panose="02010600040101010101" pitchFamily="2" charset="-122"/>
              </a:rPr>
              <a:t>分钟的耦合持续时间范围内像素计数（</a:t>
            </a:r>
            <a:r>
              <a:rPr lang="en-US" altLang="zh-CN" dirty="0">
                <a:latin typeface="Times New Roman" panose="02020603050405020304" pitchFamily="18" charset="0"/>
                <a:ea typeface="华文楷体" panose="02010600040101010101" pitchFamily="2" charset="-122"/>
              </a:rPr>
              <a:t>1,728 </a:t>
            </a:r>
            <a:r>
              <a:rPr lang="zh-CN" altLang="en-US" dirty="0">
                <a:latin typeface="Times New Roman" panose="02020603050405020304" pitchFamily="18" charset="0"/>
                <a:ea typeface="华文楷体" panose="02010600040101010101" pitchFamily="2" charset="-122"/>
              </a:rPr>
              <a:t>个细胞内耦合像素中）的分布：</a:t>
            </a:r>
            <a:r>
              <a:rPr lang="en-US" altLang="zh-CN" dirty="0">
                <a:latin typeface="Times New Roman" panose="02020603050405020304" pitchFamily="18" charset="0"/>
                <a:ea typeface="华文楷体" panose="02010600040101010101" pitchFamily="2" charset="-122"/>
              </a:rPr>
              <a:t>569 </a:t>
            </a:r>
            <a:r>
              <a:rPr lang="zh-CN" altLang="en-US" dirty="0">
                <a:latin typeface="Times New Roman" panose="02020603050405020304" pitchFamily="18" charset="0"/>
                <a:ea typeface="华文楷体" panose="02010600040101010101" pitchFamily="2" charset="-122"/>
              </a:rPr>
              <a:t>个像素在 </a:t>
            </a:r>
            <a:r>
              <a:rPr lang="en-US" altLang="zh-CN" dirty="0">
                <a:latin typeface="Times New Roman" panose="02020603050405020304" pitchFamily="18" charset="0"/>
                <a:ea typeface="华文楷体" panose="02010600040101010101" pitchFamily="2" charset="-122"/>
              </a:rPr>
              <a:t>10 </a:t>
            </a:r>
            <a:r>
              <a:rPr lang="zh-CN" altLang="en-US" dirty="0">
                <a:latin typeface="Times New Roman" panose="02020603050405020304" pitchFamily="18" charset="0"/>
                <a:ea typeface="华文楷体" panose="02010600040101010101" pitchFamily="2" charset="-122"/>
              </a:rPr>
              <a:t>分钟内保持细胞内耦合。</a:t>
            </a:r>
          </a:p>
        </p:txBody>
      </p:sp>
    </p:spTree>
    <p:extLst>
      <p:ext uri="{BB962C8B-B14F-4D97-AF65-F5344CB8AC3E}">
        <p14:creationId xmlns:p14="http://schemas.microsoft.com/office/powerpoint/2010/main" val="365248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941" fill="hold"/>
                                        <p:tgtEl>
                                          <p:spTgt spid="7"/>
                                        </p:tgtEl>
                                      </p:cBhvr>
                                    </p:cmd>
                                  </p:childTnLst>
                                </p:cTn>
                              </p:par>
                              <p:par>
                                <p:cTn id="7" presetID="1" presetClass="mediacall" presetSubtype="0" fill="hold" nodeType="withEffect">
                                  <p:stCondLst>
                                    <p:cond delay="0"/>
                                  </p:stCondLst>
                                  <p:childTnLst>
                                    <p:cmd type="call" cmd="playFrom(0.0)">
                                      <p:cBhvr>
                                        <p:cTn id="8" dur="23961" fill="hold"/>
                                        <p:tgtEl>
                                          <p:spTgt spid="11"/>
                                        </p:tgtEl>
                                      </p:cBhvr>
                                    </p:cmd>
                                  </p:childTnLst>
                                </p:cTn>
                              </p:par>
                            </p:childTnLst>
                          </p:cTn>
                        </p:par>
                      </p:childTnLst>
                    </p:cTn>
                  </p:par>
                  <p:par>
                    <p:cTn id="9" fill="hold">
                      <p:stCondLst>
                        <p:cond delay="indefinite"/>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par>
                                <p:cTn id="13" presetID="2" presetClass="mediacall" presetSubtype="0" fill="hold" nodeType="withEffect">
                                  <p:stCondLst>
                                    <p:cond delay="0"/>
                                  </p:stCondLst>
                                  <p:childTnLst>
                                    <p:cmd type="call" cmd="togglePause">
                                      <p:cBhvr>
                                        <p:cTn id="14"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indefinite" fill="remove" display="0">
                  <p:stCondLst>
                    <p:cond delay="indefinite"/>
                  </p:stCondLst>
                </p:cTn>
                <p:tgtEl>
                  <p:spTgt spid="7"/>
                </p:tgtEl>
              </p:cMediaNode>
            </p:video>
            <p:video>
              <p:cMediaNode vol="80000">
                <p:cTn id="16" repeatCount="indefinite" fill="remove" display="0">
                  <p:stCondLst>
                    <p:cond delay="indefinite"/>
                  </p:stCondLst>
                </p:cTn>
                <p:tgtEl>
                  <p:spTgt spid="11"/>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947A7-C270-0469-C98A-4B794D2052BC}"/>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29052599-F2D0-017A-3F69-8F5FCA451FF7}"/>
              </a:ext>
            </a:extLst>
          </p:cNvPr>
          <p:cNvSpPr>
            <a:spLocks noGrp="1"/>
          </p:cNvSpPr>
          <p:nvPr>
            <p:ph type="sldNum" sz="quarter" idx="14"/>
          </p:nvPr>
        </p:nvSpPr>
        <p:spPr/>
        <p:txBody>
          <a:bodyPr/>
          <a:lstStyle/>
          <a:p>
            <a:fld id="{EE00F0DF-33EF-44AA-A705-087FFAD5005A}" type="slidenum">
              <a:rPr lang="zh-CN" altLang="en-US" smtClean="0"/>
              <a:t>12</a:t>
            </a:fld>
            <a:endParaRPr lang="zh-CN" altLang="en-US"/>
          </a:p>
        </p:txBody>
      </p:sp>
      <p:sp>
        <p:nvSpPr>
          <p:cNvPr id="3" name="文本框 2">
            <a:extLst>
              <a:ext uri="{FF2B5EF4-FFF2-40B4-BE49-F238E27FC236}">
                <a16:creationId xmlns:a16="http://schemas.microsoft.com/office/drawing/2014/main" id="{E667041C-A1A2-C765-4916-E25BA47CE86C}"/>
              </a:ext>
            </a:extLst>
          </p:cNvPr>
          <p:cNvSpPr txBox="1"/>
          <p:nvPr/>
        </p:nvSpPr>
        <p:spPr>
          <a:xfrm>
            <a:off x="119336" y="908720"/>
            <a:ext cx="3600400"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全网络细胞内记录和刺激</a:t>
            </a:r>
            <a:endParaRPr lang="en-US" altLang="zh-CN" sz="2400" b="1" kern="1200" dirty="0">
              <a:solidFill>
                <a:schemeClr val="tx1"/>
              </a:solidFill>
              <a:latin typeface="Times New Roman" panose="02020603050405020304" pitchFamily="18" charset="0"/>
              <a:ea typeface="华文楷体" panose="02010600040101010101" pitchFamily="2" charset="-122"/>
              <a:cs typeface="+mn-cs"/>
            </a:endParaRPr>
          </a:p>
        </p:txBody>
      </p:sp>
      <p:grpSp>
        <p:nvGrpSpPr>
          <p:cNvPr id="42" name="组合 41">
            <a:extLst>
              <a:ext uri="{FF2B5EF4-FFF2-40B4-BE49-F238E27FC236}">
                <a16:creationId xmlns:a16="http://schemas.microsoft.com/office/drawing/2014/main" id="{E0649D02-D3E6-B1EF-261E-E6F5EC28027E}"/>
              </a:ext>
            </a:extLst>
          </p:cNvPr>
          <p:cNvGrpSpPr/>
          <p:nvPr/>
        </p:nvGrpSpPr>
        <p:grpSpPr>
          <a:xfrm>
            <a:off x="5686086" y="-91506"/>
            <a:ext cx="6590649" cy="977623"/>
            <a:chOff x="5686086" y="-91506"/>
            <a:chExt cx="6590649" cy="977623"/>
          </a:xfrm>
        </p:grpSpPr>
        <p:sp>
          <p:nvSpPr>
            <p:cNvPr id="43" name="文本框 42">
              <a:extLst>
                <a:ext uri="{FF2B5EF4-FFF2-40B4-BE49-F238E27FC236}">
                  <a16:creationId xmlns:a16="http://schemas.microsoft.com/office/drawing/2014/main" id="{0EF7FB69-4759-CFCA-C90C-E0150F04E7F8}"/>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4" name="文本框 43">
              <a:extLst>
                <a:ext uri="{FF2B5EF4-FFF2-40B4-BE49-F238E27FC236}">
                  <a16:creationId xmlns:a16="http://schemas.microsoft.com/office/drawing/2014/main" id="{50227B2E-0748-B02C-BB01-AE4E5B6B87D5}"/>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45" name="直接连接符 44">
              <a:extLst>
                <a:ext uri="{FF2B5EF4-FFF2-40B4-BE49-F238E27FC236}">
                  <a16:creationId xmlns:a16="http://schemas.microsoft.com/office/drawing/2014/main" id="{86A5FE97-AC7A-6D7D-CDA4-B7147D8B9597}"/>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7F6283FB-5498-3DBA-0CF9-9812BE67234C}"/>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7" name="文本框 46">
              <a:extLst>
                <a:ext uri="{FF2B5EF4-FFF2-40B4-BE49-F238E27FC236}">
                  <a16:creationId xmlns:a16="http://schemas.microsoft.com/office/drawing/2014/main" id="{5E23AD9F-8844-5F68-ADC8-0860CB6B23E0}"/>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48" name="直接连接符 47">
              <a:extLst>
                <a:ext uri="{FF2B5EF4-FFF2-40B4-BE49-F238E27FC236}">
                  <a16:creationId xmlns:a16="http://schemas.microsoft.com/office/drawing/2014/main" id="{3955780E-A94E-00AD-6042-8C38F4FFFB5F}"/>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F4247B0F-DC37-B84C-22C2-F3F63CB3B526}"/>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0" name="文本框 49">
              <a:extLst>
                <a:ext uri="{FF2B5EF4-FFF2-40B4-BE49-F238E27FC236}">
                  <a16:creationId xmlns:a16="http://schemas.microsoft.com/office/drawing/2014/main" id="{6884A146-45F9-2F2F-3379-DDC0BC55EDD8}"/>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51" name="直接连接符 50">
              <a:extLst>
                <a:ext uri="{FF2B5EF4-FFF2-40B4-BE49-F238E27FC236}">
                  <a16:creationId xmlns:a16="http://schemas.microsoft.com/office/drawing/2014/main" id="{B3B4E337-46A6-0271-5210-787B09DC66BF}"/>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A22A307D-CC86-2C8A-3639-8661E57F6BB6}"/>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3" name="文本框 52">
              <a:extLst>
                <a:ext uri="{FF2B5EF4-FFF2-40B4-BE49-F238E27FC236}">
                  <a16:creationId xmlns:a16="http://schemas.microsoft.com/office/drawing/2014/main" id="{8D6E4E3A-7BB3-7F6E-FA27-310F268274A7}"/>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54" name="直接连接符 53">
              <a:extLst>
                <a:ext uri="{FF2B5EF4-FFF2-40B4-BE49-F238E27FC236}">
                  <a16:creationId xmlns:a16="http://schemas.microsoft.com/office/drawing/2014/main" id="{2288119A-5235-B1BC-F06F-BC7D6A0FBDD8}"/>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D4C2C28C-D0CE-5783-D750-906B0E7D62D5}"/>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6" name="文本框 55">
              <a:extLst>
                <a:ext uri="{FF2B5EF4-FFF2-40B4-BE49-F238E27FC236}">
                  <a16:creationId xmlns:a16="http://schemas.microsoft.com/office/drawing/2014/main" id="{F6950418-DAC9-06EE-4C3A-CC095F490893}"/>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实验现象及结论</a:t>
              </a:r>
            </a:p>
          </p:txBody>
        </p:sp>
        <p:cxnSp>
          <p:nvCxnSpPr>
            <p:cNvPr id="57" name="直接连接符 56">
              <a:extLst>
                <a:ext uri="{FF2B5EF4-FFF2-40B4-BE49-F238E27FC236}">
                  <a16:creationId xmlns:a16="http://schemas.microsoft.com/office/drawing/2014/main" id="{D65B9669-AD0F-4ECA-3EB1-C69EAB4596F8}"/>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FE6FE59D-A1D5-EB6D-3C59-5D4C08354B26}"/>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9" name="文本框 58">
              <a:extLst>
                <a:ext uri="{FF2B5EF4-FFF2-40B4-BE49-F238E27FC236}">
                  <a16:creationId xmlns:a16="http://schemas.microsoft.com/office/drawing/2014/main" id="{45638139-DF90-73C4-B17B-D2B15EDBE54B}"/>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60" name="直接连接符 59">
              <a:extLst>
                <a:ext uri="{FF2B5EF4-FFF2-40B4-BE49-F238E27FC236}">
                  <a16:creationId xmlns:a16="http://schemas.microsoft.com/office/drawing/2014/main" id="{3C673707-0646-71AE-5961-80E968E1A6D2}"/>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pic>
        <p:nvPicPr>
          <p:cNvPr id="2" name="图片 1">
            <a:extLst>
              <a:ext uri="{FF2B5EF4-FFF2-40B4-BE49-F238E27FC236}">
                <a16:creationId xmlns:a16="http://schemas.microsoft.com/office/drawing/2014/main" id="{6985A5F8-AD23-B100-9A03-05B197BB7651}"/>
              </a:ext>
            </a:extLst>
          </p:cNvPr>
          <p:cNvPicPr>
            <a:picLocks noChangeAspect="1"/>
          </p:cNvPicPr>
          <p:nvPr/>
        </p:nvPicPr>
        <p:blipFill>
          <a:blip r:embed="rId3"/>
          <a:stretch>
            <a:fillRect/>
          </a:stretch>
        </p:blipFill>
        <p:spPr>
          <a:xfrm>
            <a:off x="171087" y="1330380"/>
            <a:ext cx="8377549" cy="4092782"/>
          </a:xfrm>
          <a:prstGeom prst="rect">
            <a:avLst/>
          </a:prstGeom>
        </p:spPr>
      </p:pic>
      <p:sp>
        <p:nvSpPr>
          <p:cNvPr id="6" name="文本框 5">
            <a:extLst>
              <a:ext uri="{FF2B5EF4-FFF2-40B4-BE49-F238E27FC236}">
                <a16:creationId xmlns:a16="http://schemas.microsoft.com/office/drawing/2014/main" id="{E4B705E3-53E0-4C7E-FA73-CF4E827605F8}"/>
              </a:ext>
            </a:extLst>
          </p:cNvPr>
          <p:cNvSpPr txBox="1"/>
          <p:nvPr/>
        </p:nvSpPr>
        <p:spPr>
          <a:xfrm>
            <a:off x="148042" y="5829043"/>
            <a:ext cx="8357092" cy="646331"/>
          </a:xfrm>
          <a:prstGeom prst="rect">
            <a:avLst/>
          </a:prstGeom>
          <a:noFill/>
        </p:spPr>
        <p:txBody>
          <a:bodyPr wrap="square">
            <a:spAutoFit/>
          </a:bodyPr>
          <a:lstStyle/>
          <a:p>
            <a:r>
              <a:rPr lang="zh-CN" altLang="en-US" dirty="0">
                <a:latin typeface="Times New Roman" panose="02020603050405020304" pitchFamily="18" charset="0"/>
                <a:ea typeface="华文楷体" panose="02010600040101010101" pitchFamily="2" charset="-122"/>
              </a:rPr>
              <a:t>上图</a:t>
            </a:r>
            <a:r>
              <a:rPr lang="en-US" altLang="zh-CN" dirty="0">
                <a:latin typeface="Times New Roman" panose="02020603050405020304" pitchFamily="18" charset="0"/>
                <a:ea typeface="华文楷体" panose="02010600040101010101" pitchFamily="2" charset="-122"/>
              </a:rPr>
              <a:t>c</a:t>
            </a:r>
            <a:r>
              <a:rPr lang="zh-CN" altLang="en-US" dirty="0">
                <a:latin typeface="Times New Roman" panose="02020603050405020304" pitchFamily="18" charset="0"/>
                <a:ea typeface="华文楷体" panose="02010600040101010101" pitchFamily="2" charset="-122"/>
              </a:rPr>
              <a:t>：品红色细胞（后突触细胞）对突触传来的</a:t>
            </a:r>
            <a:r>
              <a:rPr lang="en-US" altLang="zh-CN" dirty="0">
                <a:latin typeface="Times New Roman" panose="02020603050405020304" pitchFamily="18" charset="0"/>
                <a:ea typeface="华文楷体" panose="02010600040101010101" pitchFamily="2" charset="-122"/>
              </a:rPr>
              <a:t>AP</a:t>
            </a:r>
            <a:r>
              <a:rPr lang="zh-CN" altLang="en-US" dirty="0">
                <a:latin typeface="Times New Roman" panose="02020603050405020304" pitchFamily="18" charset="0"/>
                <a:ea typeface="华文楷体" panose="02010600040101010101" pitchFamily="2" charset="-122"/>
              </a:rPr>
              <a:t>信号响应，产生</a:t>
            </a:r>
            <a:r>
              <a:rPr lang="zh-CN" altLang="en-US" b="1" dirty="0">
                <a:solidFill>
                  <a:srgbClr val="FF0000"/>
                </a:solidFill>
                <a:latin typeface="Times New Roman" panose="02020603050405020304" pitchFamily="18" charset="0"/>
                <a:ea typeface="华文楷体" panose="02010600040101010101" pitchFamily="2" charset="-122"/>
              </a:rPr>
              <a:t>后突触电位</a:t>
            </a:r>
            <a:endParaRPr lang="en-US" altLang="zh-CN" b="1" dirty="0">
              <a:solidFill>
                <a:srgbClr val="FF0000"/>
              </a:solidFill>
              <a:latin typeface="Times New Roman" panose="02020603050405020304" pitchFamily="18" charset="0"/>
              <a:ea typeface="华文楷体" panose="02010600040101010101" pitchFamily="2" charset="-122"/>
            </a:endParaRPr>
          </a:p>
          <a:p>
            <a:r>
              <a:rPr lang="zh-CN" altLang="en-US" dirty="0">
                <a:latin typeface="Times New Roman" panose="02020603050405020304" pitchFamily="18" charset="0"/>
                <a:ea typeface="华文楷体" panose="02010600040101010101" pitchFamily="2" charset="-122"/>
              </a:rPr>
              <a:t>当后突触电位相隔很近时，产生动作电位</a:t>
            </a:r>
          </a:p>
        </p:txBody>
      </p:sp>
      <p:pic>
        <p:nvPicPr>
          <p:cNvPr id="10" name="图片 9">
            <a:extLst>
              <a:ext uri="{FF2B5EF4-FFF2-40B4-BE49-F238E27FC236}">
                <a16:creationId xmlns:a16="http://schemas.microsoft.com/office/drawing/2014/main" id="{E8175AA4-C307-18D5-974A-52A2BD5DD689}"/>
              </a:ext>
            </a:extLst>
          </p:cNvPr>
          <p:cNvPicPr>
            <a:picLocks noChangeAspect="1"/>
          </p:cNvPicPr>
          <p:nvPr/>
        </p:nvPicPr>
        <p:blipFill>
          <a:blip r:embed="rId4"/>
          <a:srcRect l="57012"/>
          <a:stretch/>
        </p:blipFill>
        <p:spPr>
          <a:xfrm>
            <a:off x="8460619" y="3465994"/>
            <a:ext cx="3501003" cy="2360273"/>
          </a:xfrm>
          <a:prstGeom prst="rect">
            <a:avLst/>
          </a:prstGeom>
        </p:spPr>
      </p:pic>
      <p:pic>
        <p:nvPicPr>
          <p:cNvPr id="12" name="图片 11">
            <a:extLst>
              <a:ext uri="{FF2B5EF4-FFF2-40B4-BE49-F238E27FC236}">
                <a16:creationId xmlns:a16="http://schemas.microsoft.com/office/drawing/2014/main" id="{9B0C217E-60B6-7D62-548B-3C15FDA221CD}"/>
              </a:ext>
            </a:extLst>
          </p:cNvPr>
          <p:cNvPicPr>
            <a:picLocks noChangeAspect="1"/>
          </p:cNvPicPr>
          <p:nvPr/>
        </p:nvPicPr>
        <p:blipFill>
          <a:blip r:embed="rId4"/>
          <a:srcRect l="-103" r="43090"/>
          <a:stretch/>
        </p:blipFill>
        <p:spPr>
          <a:xfrm>
            <a:off x="8481163" y="1251186"/>
            <a:ext cx="3664397" cy="1862739"/>
          </a:xfrm>
          <a:prstGeom prst="rect">
            <a:avLst/>
          </a:prstGeom>
        </p:spPr>
      </p:pic>
      <p:sp>
        <p:nvSpPr>
          <p:cNvPr id="13" name="文本框 12">
            <a:extLst>
              <a:ext uri="{FF2B5EF4-FFF2-40B4-BE49-F238E27FC236}">
                <a16:creationId xmlns:a16="http://schemas.microsoft.com/office/drawing/2014/main" id="{B3A7E60B-BA25-E0C4-CF05-CF53749BE6BE}"/>
              </a:ext>
            </a:extLst>
          </p:cNvPr>
          <p:cNvSpPr txBox="1"/>
          <p:nvPr/>
        </p:nvSpPr>
        <p:spPr>
          <a:xfrm>
            <a:off x="9120336" y="3166559"/>
            <a:ext cx="2618310" cy="369332"/>
          </a:xfrm>
          <a:prstGeom prst="rect">
            <a:avLst/>
          </a:prstGeom>
          <a:noFill/>
        </p:spPr>
        <p:txBody>
          <a:bodyPr wrap="square">
            <a:spAutoFit/>
          </a:bodyPr>
          <a:lstStyle/>
          <a:p>
            <a:r>
              <a:rPr lang="zh-CN" altLang="en-US" dirty="0">
                <a:latin typeface="Times New Roman" panose="02020603050405020304" pitchFamily="18" charset="0"/>
                <a:ea typeface="华文楷体" panose="02010600040101010101" pitchFamily="2" charset="-122"/>
              </a:rPr>
              <a:t>后突触电位具有量子性</a:t>
            </a:r>
          </a:p>
        </p:txBody>
      </p:sp>
      <p:sp>
        <p:nvSpPr>
          <p:cNvPr id="14" name="文本框 13">
            <a:extLst>
              <a:ext uri="{FF2B5EF4-FFF2-40B4-BE49-F238E27FC236}">
                <a16:creationId xmlns:a16="http://schemas.microsoft.com/office/drawing/2014/main" id="{48E8943C-32FF-CC76-8F6C-AE0A73B81247}"/>
              </a:ext>
            </a:extLst>
          </p:cNvPr>
          <p:cNvSpPr txBox="1"/>
          <p:nvPr/>
        </p:nvSpPr>
        <p:spPr>
          <a:xfrm>
            <a:off x="8671637" y="5783696"/>
            <a:ext cx="3255602" cy="369332"/>
          </a:xfrm>
          <a:prstGeom prst="rect">
            <a:avLst/>
          </a:prstGeom>
          <a:noFill/>
        </p:spPr>
        <p:txBody>
          <a:bodyPr wrap="square">
            <a:spAutoFit/>
          </a:bodyPr>
          <a:lstStyle/>
          <a:p>
            <a:r>
              <a:rPr lang="zh-CN" altLang="en-US" dirty="0">
                <a:latin typeface="Times New Roman" panose="02020603050405020304" pitchFamily="18" charset="0"/>
                <a:ea typeface="华文楷体" panose="02010600040101010101" pitchFamily="2" charset="-122"/>
              </a:rPr>
              <a:t>抑制突触传播检验后突触电位</a:t>
            </a:r>
          </a:p>
        </p:txBody>
      </p:sp>
    </p:spTree>
    <p:extLst>
      <p:ext uri="{BB962C8B-B14F-4D97-AF65-F5344CB8AC3E}">
        <p14:creationId xmlns:p14="http://schemas.microsoft.com/office/powerpoint/2010/main" val="2438488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C756A-BBD3-E4F7-03B0-E87AA186037C}"/>
            </a:ext>
          </a:extLst>
        </p:cNvPr>
        <p:cNvGrpSpPr/>
        <p:nvPr/>
      </p:nvGrpSpPr>
      <p:grpSpPr>
        <a:xfrm>
          <a:off x="0" y="0"/>
          <a:ext cx="0" cy="0"/>
          <a:chOff x="0" y="0"/>
          <a:chExt cx="0" cy="0"/>
        </a:xfrm>
      </p:grpSpPr>
      <p:pic>
        <p:nvPicPr>
          <p:cNvPr id="9" name="Picture 2" descr="figure 4">
            <a:extLst>
              <a:ext uri="{FF2B5EF4-FFF2-40B4-BE49-F238E27FC236}">
                <a16:creationId xmlns:a16="http://schemas.microsoft.com/office/drawing/2014/main" id="{40536128-BE0F-7CA8-FD52-96B57A6495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829" t="33904" r="7675" b="-1499"/>
          <a:stretch/>
        </p:blipFill>
        <p:spPr bwMode="auto">
          <a:xfrm>
            <a:off x="9210932" y="1180970"/>
            <a:ext cx="2789724" cy="5488390"/>
          </a:xfrm>
          <a:prstGeom prst="rect">
            <a:avLst/>
          </a:prstGeom>
          <a:noFill/>
          <a:extLst>
            <a:ext uri="{909E8E84-426E-40DD-AFC4-6F175D3DCCD1}">
              <a14:hiddenFill xmlns:a14="http://schemas.microsoft.com/office/drawing/2010/main">
                <a:solidFill>
                  <a:srgbClr val="FFFFFF"/>
                </a:solidFill>
              </a14:hiddenFill>
            </a:ext>
          </a:extLst>
        </p:spPr>
      </p:pic>
      <p:sp>
        <p:nvSpPr>
          <p:cNvPr id="5" name="灯片编号占位符 4">
            <a:extLst>
              <a:ext uri="{FF2B5EF4-FFF2-40B4-BE49-F238E27FC236}">
                <a16:creationId xmlns:a16="http://schemas.microsoft.com/office/drawing/2014/main" id="{FD677DF2-AA94-09D9-1BFE-6F5EB984FB85}"/>
              </a:ext>
            </a:extLst>
          </p:cNvPr>
          <p:cNvSpPr>
            <a:spLocks noGrp="1"/>
          </p:cNvSpPr>
          <p:nvPr>
            <p:ph type="sldNum" sz="quarter" idx="14"/>
          </p:nvPr>
        </p:nvSpPr>
        <p:spPr/>
        <p:txBody>
          <a:bodyPr/>
          <a:lstStyle/>
          <a:p>
            <a:fld id="{EE00F0DF-33EF-44AA-A705-087FFAD5005A}" type="slidenum">
              <a:rPr lang="zh-CN" altLang="en-US" smtClean="0"/>
              <a:t>13</a:t>
            </a:fld>
            <a:endParaRPr lang="zh-CN" altLang="en-US"/>
          </a:p>
        </p:txBody>
      </p:sp>
      <p:sp>
        <p:nvSpPr>
          <p:cNvPr id="3" name="文本框 2">
            <a:extLst>
              <a:ext uri="{FF2B5EF4-FFF2-40B4-BE49-F238E27FC236}">
                <a16:creationId xmlns:a16="http://schemas.microsoft.com/office/drawing/2014/main" id="{C143531C-AD40-A2BB-5CAC-876799DFEE7B}"/>
              </a:ext>
            </a:extLst>
          </p:cNvPr>
          <p:cNvSpPr txBox="1"/>
          <p:nvPr/>
        </p:nvSpPr>
        <p:spPr>
          <a:xfrm>
            <a:off x="119336" y="908720"/>
            <a:ext cx="3600400"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突触连接的网络范围映射</a:t>
            </a:r>
            <a:endParaRPr lang="en-US" altLang="zh-CN" sz="2400" b="1" kern="1200" dirty="0">
              <a:solidFill>
                <a:schemeClr val="tx1"/>
              </a:solidFill>
              <a:latin typeface="Times New Roman" panose="02020603050405020304" pitchFamily="18" charset="0"/>
              <a:ea typeface="华文楷体" panose="02010600040101010101" pitchFamily="2" charset="-122"/>
              <a:cs typeface="+mn-cs"/>
            </a:endParaRPr>
          </a:p>
        </p:txBody>
      </p:sp>
      <p:grpSp>
        <p:nvGrpSpPr>
          <p:cNvPr id="42" name="组合 41">
            <a:extLst>
              <a:ext uri="{FF2B5EF4-FFF2-40B4-BE49-F238E27FC236}">
                <a16:creationId xmlns:a16="http://schemas.microsoft.com/office/drawing/2014/main" id="{CB7E13D3-AC3B-09B2-7D8F-F29E39A4B582}"/>
              </a:ext>
            </a:extLst>
          </p:cNvPr>
          <p:cNvGrpSpPr/>
          <p:nvPr/>
        </p:nvGrpSpPr>
        <p:grpSpPr>
          <a:xfrm>
            <a:off x="5686086" y="-91506"/>
            <a:ext cx="6590649" cy="977623"/>
            <a:chOff x="5686086" y="-91506"/>
            <a:chExt cx="6590649" cy="977623"/>
          </a:xfrm>
        </p:grpSpPr>
        <p:sp>
          <p:nvSpPr>
            <p:cNvPr id="43" name="文本框 42">
              <a:extLst>
                <a:ext uri="{FF2B5EF4-FFF2-40B4-BE49-F238E27FC236}">
                  <a16:creationId xmlns:a16="http://schemas.microsoft.com/office/drawing/2014/main" id="{D6E16567-C8E5-B53C-7E47-376A7EC3D39D}"/>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4" name="文本框 43">
              <a:extLst>
                <a:ext uri="{FF2B5EF4-FFF2-40B4-BE49-F238E27FC236}">
                  <a16:creationId xmlns:a16="http://schemas.microsoft.com/office/drawing/2014/main" id="{7F9B6FCD-F54A-DD1D-208B-736B4CC67E39}"/>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45" name="直接连接符 44">
              <a:extLst>
                <a:ext uri="{FF2B5EF4-FFF2-40B4-BE49-F238E27FC236}">
                  <a16:creationId xmlns:a16="http://schemas.microsoft.com/office/drawing/2014/main" id="{3F8D4AD0-93BE-3943-38CA-D072936344C9}"/>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id="{EA3268DE-E970-E197-20CB-477B761A82D8}"/>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7" name="文本框 46">
              <a:extLst>
                <a:ext uri="{FF2B5EF4-FFF2-40B4-BE49-F238E27FC236}">
                  <a16:creationId xmlns:a16="http://schemas.microsoft.com/office/drawing/2014/main" id="{431A7BDC-4826-041F-A486-B5AB01ED9F33}"/>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48" name="直接连接符 47">
              <a:extLst>
                <a:ext uri="{FF2B5EF4-FFF2-40B4-BE49-F238E27FC236}">
                  <a16:creationId xmlns:a16="http://schemas.microsoft.com/office/drawing/2014/main" id="{3B728D58-5FB3-4471-AFE8-8C46E6301CD7}"/>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49" name="文本框 48">
              <a:extLst>
                <a:ext uri="{FF2B5EF4-FFF2-40B4-BE49-F238E27FC236}">
                  <a16:creationId xmlns:a16="http://schemas.microsoft.com/office/drawing/2014/main" id="{8A58A0D4-8A77-C755-AC6D-A01425FA03CA}"/>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0" name="文本框 49">
              <a:extLst>
                <a:ext uri="{FF2B5EF4-FFF2-40B4-BE49-F238E27FC236}">
                  <a16:creationId xmlns:a16="http://schemas.microsoft.com/office/drawing/2014/main" id="{7A36531C-CD50-23EA-A4F2-E64BFC8AA6F4}"/>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51" name="直接连接符 50">
              <a:extLst>
                <a:ext uri="{FF2B5EF4-FFF2-40B4-BE49-F238E27FC236}">
                  <a16:creationId xmlns:a16="http://schemas.microsoft.com/office/drawing/2014/main" id="{E059265E-1693-DCAC-585F-6F697CAD5A5C}"/>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2" name="文本框 51">
              <a:extLst>
                <a:ext uri="{FF2B5EF4-FFF2-40B4-BE49-F238E27FC236}">
                  <a16:creationId xmlns:a16="http://schemas.microsoft.com/office/drawing/2014/main" id="{E5381E4D-31FF-DD5E-861C-81F04A6902C5}"/>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3" name="文本框 52">
              <a:extLst>
                <a:ext uri="{FF2B5EF4-FFF2-40B4-BE49-F238E27FC236}">
                  <a16:creationId xmlns:a16="http://schemas.microsoft.com/office/drawing/2014/main" id="{2CA7EC69-6985-8343-F765-DE7D75C9C062}"/>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54" name="直接连接符 53">
              <a:extLst>
                <a:ext uri="{FF2B5EF4-FFF2-40B4-BE49-F238E27FC236}">
                  <a16:creationId xmlns:a16="http://schemas.microsoft.com/office/drawing/2014/main" id="{A9684357-F11F-EDD7-08D6-F059DF6E3BB9}"/>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5DD1EEF8-1CE2-BB9F-51CC-481F126B0D6C}"/>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6" name="文本框 55">
              <a:extLst>
                <a:ext uri="{FF2B5EF4-FFF2-40B4-BE49-F238E27FC236}">
                  <a16:creationId xmlns:a16="http://schemas.microsoft.com/office/drawing/2014/main" id="{0D41E4DE-E891-4A86-F4E8-8352D3854B41}"/>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实验现象及结论</a:t>
              </a:r>
            </a:p>
          </p:txBody>
        </p:sp>
        <p:cxnSp>
          <p:nvCxnSpPr>
            <p:cNvPr id="57" name="直接连接符 56">
              <a:extLst>
                <a:ext uri="{FF2B5EF4-FFF2-40B4-BE49-F238E27FC236}">
                  <a16:creationId xmlns:a16="http://schemas.microsoft.com/office/drawing/2014/main" id="{AA0C04D4-28C1-F619-B286-3E58BE7ACA7B}"/>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0DBC1C9C-D92E-BB69-4FA3-F8BE4773A136}"/>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9" name="文本框 58">
              <a:extLst>
                <a:ext uri="{FF2B5EF4-FFF2-40B4-BE49-F238E27FC236}">
                  <a16:creationId xmlns:a16="http://schemas.microsoft.com/office/drawing/2014/main" id="{A7521BDE-ACC1-5CE3-51FA-A41DC75270BC}"/>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60" name="直接连接符 59">
              <a:extLst>
                <a:ext uri="{FF2B5EF4-FFF2-40B4-BE49-F238E27FC236}">
                  <a16:creationId xmlns:a16="http://schemas.microsoft.com/office/drawing/2014/main" id="{EA587917-E7FC-5897-A572-B53EDDDB5040}"/>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pic>
        <p:nvPicPr>
          <p:cNvPr id="5122" name="Picture 2" descr="figure 4">
            <a:extLst>
              <a:ext uri="{FF2B5EF4-FFF2-40B4-BE49-F238E27FC236}">
                <a16:creationId xmlns:a16="http://schemas.microsoft.com/office/drawing/2014/main" id="{5C5BD5C9-D1A5-40C4-4D0D-340ECB4BEC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7132" r="40490"/>
          <a:stretch/>
        </p:blipFill>
        <p:spPr bwMode="auto">
          <a:xfrm>
            <a:off x="4007768" y="1492688"/>
            <a:ext cx="5443902" cy="51046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ig. 1">
            <a:extLst>
              <a:ext uri="{FF2B5EF4-FFF2-40B4-BE49-F238E27FC236}">
                <a16:creationId xmlns:a16="http://schemas.microsoft.com/office/drawing/2014/main" id="{8513B99C-4FD8-E925-E3C1-ADB47119C93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294" b="28275"/>
          <a:stretch/>
        </p:blipFill>
        <p:spPr bwMode="auto">
          <a:xfrm>
            <a:off x="290501" y="1983393"/>
            <a:ext cx="3258069" cy="1778401"/>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9DA70B57-6230-E58C-71EF-E52525758C69}"/>
              </a:ext>
            </a:extLst>
          </p:cNvPr>
          <p:cNvSpPr txBox="1"/>
          <p:nvPr/>
        </p:nvSpPr>
        <p:spPr>
          <a:xfrm>
            <a:off x="191344" y="4323092"/>
            <a:ext cx="3848983" cy="1631216"/>
          </a:xfrm>
          <a:prstGeom prst="rect">
            <a:avLst/>
          </a:prstGeom>
          <a:noFill/>
        </p:spPr>
        <p:txBody>
          <a:bodyPr wrap="square">
            <a:spAutoFit/>
          </a:bodyPr>
          <a:lstStyle/>
          <a:p>
            <a:r>
              <a:rPr lang="zh-CN" altLang="en-US" sz="2000" dirty="0">
                <a:latin typeface="Times New Roman" panose="02020603050405020304" pitchFamily="18" charset="0"/>
                <a:ea typeface="华文楷体" panose="02010600040101010101" pitchFamily="2" charset="-122"/>
              </a:rPr>
              <a:t>根据上述</a:t>
            </a:r>
            <a:r>
              <a:rPr lang="zh-CN" altLang="en-US" sz="2000" b="1" dirty="0">
                <a:latin typeface="Times New Roman" panose="02020603050405020304" pitchFamily="18" charset="0"/>
                <a:ea typeface="华文楷体" panose="02010600040101010101" pitchFamily="2" charset="-122"/>
              </a:rPr>
              <a:t>刺激</a:t>
            </a:r>
            <a:r>
              <a:rPr lang="en-US" altLang="zh-CN" sz="2000" b="1" dirty="0">
                <a:latin typeface="Times New Roman" panose="02020603050405020304" pitchFamily="18" charset="0"/>
                <a:ea typeface="华文楷体" panose="02010600040101010101" pitchFamily="2" charset="-122"/>
              </a:rPr>
              <a:t>-</a:t>
            </a:r>
            <a:r>
              <a:rPr lang="zh-CN" altLang="en-US" sz="2000" b="1" dirty="0">
                <a:latin typeface="Times New Roman" panose="02020603050405020304" pitchFamily="18" charset="0"/>
                <a:ea typeface="华文楷体" panose="02010600040101010101" pitchFamily="2" charset="-122"/>
              </a:rPr>
              <a:t>响应规律</a:t>
            </a:r>
            <a:r>
              <a:rPr lang="zh-CN" altLang="en-US" sz="2000" dirty="0">
                <a:latin typeface="Times New Roman" panose="02020603050405020304" pitchFamily="18" charset="0"/>
                <a:ea typeface="华文楷体" panose="02010600040101010101" pitchFamily="2" charset="-122"/>
              </a:rPr>
              <a:t>，</a:t>
            </a:r>
            <a:endParaRPr lang="en-US" altLang="zh-CN" sz="2000" dirty="0">
              <a:latin typeface="Times New Roman" panose="02020603050405020304" pitchFamily="18" charset="0"/>
              <a:ea typeface="华文楷体" panose="02010600040101010101" pitchFamily="2" charset="-122"/>
            </a:endParaRPr>
          </a:p>
          <a:p>
            <a:r>
              <a:rPr lang="zh-CN" altLang="en-US" sz="2000" dirty="0">
                <a:latin typeface="Times New Roman" panose="02020603050405020304" pitchFamily="18" charset="0"/>
                <a:ea typeface="华文楷体" panose="02010600040101010101" pitchFamily="2" charset="-122"/>
              </a:rPr>
              <a:t>通过像素轮流激励 根据响应规律</a:t>
            </a:r>
            <a:endParaRPr lang="en-US" altLang="zh-CN" sz="2000" dirty="0">
              <a:latin typeface="Times New Roman" panose="02020603050405020304" pitchFamily="18" charset="0"/>
              <a:ea typeface="华文楷体" panose="02010600040101010101" pitchFamily="2" charset="-122"/>
            </a:endParaRPr>
          </a:p>
          <a:p>
            <a:r>
              <a:rPr lang="zh-CN" altLang="en-US" sz="2000" dirty="0">
                <a:latin typeface="Times New Roman" panose="02020603050405020304" pitchFamily="18" charset="0"/>
                <a:ea typeface="华文楷体" panose="02010600040101010101" pitchFamily="2" charset="-122"/>
              </a:rPr>
              <a:t>可以绘制</a:t>
            </a:r>
            <a:r>
              <a:rPr lang="zh-CN" altLang="en-US" sz="2000" b="1" dirty="0">
                <a:solidFill>
                  <a:srgbClr val="FF0000"/>
                </a:solidFill>
                <a:latin typeface="Times New Roman" panose="02020603050405020304" pitchFamily="18" charset="0"/>
                <a:ea typeface="华文楷体" panose="02010600040101010101" pitchFamily="2" charset="-122"/>
              </a:rPr>
              <a:t>突触连接网络范围映射</a:t>
            </a:r>
            <a:endParaRPr lang="en-US" altLang="zh-CN" sz="2000" b="1" dirty="0">
              <a:solidFill>
                <a:srgbClr val="FF0000"/>
              </a:solidFill>
              <a:latin typeface="Times New Roman" panose="02020603050405020304" pitchFamily="18" charset="0"/>
              <a:ea typeface="华文楷体" panose="02010600040101010101" pitchFamily="2" charset="-122"/>
            </a:endParaRPr>
          </a:p>
          <a:p>
            <a:endParaRPr lang="en-US" altLang="zh-CN" sz="2000" dirty="0">
              <a:latin typeface="Times New Roman" panose="02020603050405020304" pitchFamily="18" charset="0"/>
              <a:ea typeface="华文楷体" panose="02010600040101010101" pitchFamily="2" charset="-122"/>
            </a:endParaRPr>
          </a:p>
          <a:p>
            <a:r>
              <a:rPr lang="zh-CN" altLang="en-US" sz="2000" dirty="0">
                <a:latin typeface="Times New Roman" panose="02020603050405020304" pitchFamily="18" charset="0"/>
                <a:ea typeface="华文楷体" panose="02010600040101010101" pitchFamily="2" charset="-122"/>
              </a:rPr>
              <a:t>由此可以</a:t>
            </a:r>
            <a:r>
              <a:rPr lang="zh-CN" altLang="en-US" sz="2000" b="1" dirty="0">
                <a:latin typeface="Times New Roman" panose="02020603050405020304" pitchFamily="18" charset="0"/>
                <a:ea typeface="华文楷体" panose="02010600040101010101" pitchFamily="2" charset="-122"/>
              </a:rPr>
              <a:t>估算神经传导的速度</a:t>
            </a:r>
          </a:p>
        </p:txBody>
      </p:sp>
    </p:spTree>
    <p:extLst>
      <p:ext uri="{BB962C8B-B14F-4D97-AF65-F5344CB8AC3E}">
        <p14:creationId xmlns:p14="http://schemas.microsoft.com/office/powerpoint/2010/main" val="392852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14053-3E62-32A2-9101-155FF5ACAF84}"/>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491D3C9A-D2E5-762C-FFA0-DE91878E8CEF}"/>
              </a:ext>
            </a:extLst>
          </p:cNvPr>
          <p:cNvSpPr>
            <a:spLocks noGrp="1"/>
          </p:cNvSpPr>
          <p:nvPr>
            <p:ph type="sldNum" sz="quarter" idx="14"/>
          </p:nvPr>
        </p:nvSpPr>
        <p:spPr/>
        <p:txBody>
          <a:bodyPr/>
          <a:lstStyle/>
          <a:p>
            <a:fld id="{EE00F0DF-33EF-44AA-A705-087FFAD5005A}" type="slidenum">
              <a:rPr lang="zh-CN" altLang="en-US" smtClean="0"/>
              <a:t>14</a:t>
            </a:fld>
            <a:endParaRPr lang="zh-CN" altLang="en-US"/>
          </a:p>
        </p:txBody>
      </p:sp>
      <p:sp>
        <p:nvSpPr>
          <p:cNvPr id="4" name="文本框 3">
            <a:extLst>
              <a:ext uri="{FF2B5EF4-FFF2-40B4-BE49-F238E27FC236}">
                <a16:creationId xmlns:a16="http://schemas.microsoft.com/office/drawing/2014/main" id="{280944A7-EAFA-FC8C-67D4-129F7776CEE7}"/>
              </a:ext>
            </a:extLst>
          </p:cNvPr>
          <p:cNvSpPr txBox="1"/>
          <p:nvPr/>
        </p:nvSpPr>
        <p:spPr>
          <a:xfrm>
            <a:off x="119336" y="908720"/>
            <a:ext cx="3600400"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总结</a:t>
            </a:r>
            <a:r>
              <a:rPr lang="en-US" altLang="zh-CN" sz="2400" b="1" kern="1200" dirty="0">
                <a:solidFill>
                  <a:schemeClr val="tx1"/>
                </a:solidFill>
                <a:latin typeface="Times New Roman" panose="02020603050405020304" pitchFamily="18" charset="0"/>
                <a:ea typeface="华文楷体" panose="02010600040101010101" pitchFamily="2" charset="-122"/>
                <a:cs typeface="+mn-cs"/>
              </a:rPr>
              <a:t>-</a:t>
            </a:r>
            <a:r>
              <a:rPr lang="zh-CN" altLang="en-US" sz="2400" b="1" kern="1200" dirty="0">
                <a:solidFill>
                  <a:schemeClr val="tx1"/>
                </a:solidFill>
                <a:latin typeface="Times New Roman" panose="02020603050405020304" pitchFamily="18" charset="0"/>
                <a:ea typeface="华文楷体" panose="02010600040101010101" pitchFamily="2" charset="-122"/>
                <a:cs typeface="+mn-cs"/>
              </a:rPr>
              <a:t>文章贡献</a:t>
            </a:r>
            <a:endParaRPr lang="en-US" altLang="zh-CN" sz="2400" b="1" kern="1200" dirty="0">
              <a:solidFill>
                <a:schemeClr val="tx1"/>
              </a:solidFill>
              <a:latin typeface="Times New Roman" panose="02020603050405020304" pitchFamily="18" charset="0"/>
              <a:ea typeface="华文楷体" panose="02010600040101010101" pitchFamily="2" charset="-122"/>
              <a:cs typeface="+mn-cs"/>
            </a:endParaRPr>
          </a:p>
        </p:txBody>
      </p:sp>
      <p:sp>
        <p:nvSpPr>
          <p:cNvPr id="9" name="文本框 8">
            <a:extLst>
              <a:ext uri="{FF2B5EF4-FFF2-40B4-BE49-F238E27FC236}">
                <a16:creationId xmlns:a16="http://schemas.microsoft.com/office/drawing/2014/main" id="{A8CD80C2-1984-7EE5-732B-9E986AB6601F}"/>
              </a:ext>
            </a:extLst>
          </p:cNvPr>
          <p:cNvSpPr txBox="1"/>
          <p:nvPr/>
        </p:nvSpPr>
        <p:spPr>
          <a:xfrm>
            <a:off x="479376" y="1529294"/>
            <a:ext cx="6096000" cy="1631216"/>
          </a:xfrm>
          <a:prstGeom prst="rect">
            <a:avLst/>
          </a:prstGeom>
          <a:noFill/>
        </p:spPr>
        <p:txBody>
          <a:bodyPr wrap="square">
            <a:spAutoFit/>
          </a:bodyPr>
          <a:lstStyle/>
          <a:p>
            <a:r>
              <a:rPr lang="zh-CN" altLang="en-US" sz="2000" b="1" dirty="0">
                <a:latin typeface="Times New Roman" panose="02020603050405020304" pitchFamily="18" charset="0"/>
                <a:ea typeface="华文楷体" panose="02010600040101010101" pitchFamily="2" charset="-122"/>
              </a:rPr>
              <a:t>迅速绘制神经突触连接</a:t>
            </a:r>
            <a:endParaRPr lang="en-US" altLang="zh-CN" sz="2000" b="1" dirty="0">
              <a:latin typeface="Times New Roman" panose="02020603050405020304" pitchFamily="18" charset="0"/>
              <a:ea typeface="华文楷体" panose="02010600040101010101" pitchFamily="2" charset="-122"/>
            </a:endParaRPr>
          </a:p>
          <a:p>
            <a:r>
              <a:rPr lang="zh-CN" altLang="en-US" sz="2000" dirty="0">
                <a:latin typeface="Times New Roman" panose="02020603050405020304" pitchFamily="18" charset="0"/>
                <a:ea typeface="华文楷体" panose="02010600040101010101" pitchFamily="2" charset="-122"/>
              </a:rPr>
              <a:t>仅用 </a:t>
            </a:r>
            <a:r>
              <a:rPr lang="en-US" altLang="zh-CN" sz="2000" b="1" dirty="0">
                <a:solidFill>
                  <a:srgbClr val="FF0000"/>
                </a:solidFill>
                <a:latin typeface="Times New Roman" panose="02020603050405020304" pitchFamily="18" charset="0"/>
                <a:ea typeface="华文楷体" panose="02010600040101010101" pitchFamily="2" charset="-122"/>
              </a:rPr>
              <a:t>19 </a:t>
            </a:r>
            <a:r>
              <a:rPr lang="zh-CN" altLang="en-US" sz="2000" b="1" dirty="0">
                <a:solidFill>
                  <a:srgbClr val="FF0000"/>
                </a:solidFill>
                <a:latin typeface="Times New Roman" panose="02020603050405020304" pitchFamily="18" charset="0"/>
                <a:ea typeface="华文楷体" panose="02010600040101010101" pitchFamily="2" charset="-122"/>
              </a:rPr>
              <a:t>分钟</a:t>
            </a:r>
            <a:r>
              <a:rPr lang="zh-CN" altLang="en-US" sz="2000" dirty="0">
                <a:latin typeface="Times New Roman" panose="02020603050405020304" pitchFamily="18" charset="0"/>
                <a:ea typeface="华文楷体" panose="02010600040101010101" pitchFamily="2" charset="-122"/>
              </a:rPr>
              <a:t>的记录时间就绘制了 </a:t>
            </a:r>
            <a:r>
              <a:rPr lang="en-US" altLang="zh-CN" sz="2000" dirty="0">
                <a:latin typeface="Times New Roman" panose="02020603050405020304" pitchFamily="18" charset="0"/>
                <a:ea typeface="华文楷体" panose="02010600040101010101" pitchFamily="2" charset="-122"/>
              </a:rPr>
              <a:t>1,700 </a:t>
            </a:r>
            <a:r>
              <a:rPr lang="zh-CN" altLang="en-US" sz="2000" dirty="0">
                <a:latin typeface="Times New Roman" panose="02020603050405020304" pitchFamily="18" charset="0"/>
                <a:ea typeface="华文楷体" panose="02010600040101010101" pitchFamily="2" charset="-122"/>
              </a:rPr>
              <a:t>多个细胞内耦合神经元之间的</a:t>
            </a:r>
            <a:r>
              <a:rPr lang="zh-CN" altLang="en-US" sz="2000" b="1" dirty="0">
                <a:solidFill>
                  <a:srgbClr val="FF0000"/>
                </a:solidFill>
                <a:latin typeface="Times New Roman" panose="02020603050405020304" pitchFamily="18" charset="0"/>
                <a:ea typeface="华文楷体" panose="02010600040101010101" pitchFamily="2" charset="-122"/>
              </a:rPr>
              <a:t>大约 </a:t>
            </a:r>
            <a:r>
              <a:rPr lang="en-US" altLang="zh-CN" sz="2000" b="1" dirty="0">
                <a:solidFill>
                  <a:srgbClr val="FF0000"/>
                </a:solidFill>
                <a:latin typeface="Times New Roman" panose="02020603050405020304" pitchFamily="18" charset="0"/>
                <a:ea typeface="华文楷体" panose="02010600040101010101" pitchFamily="2" charset="-122"/>
              </a:rPr>
              <a:t>300 </a:t>
            </a:r>
            <a:r>
              <a:rPr lang="zh-CN" altLang="en-US" sz="2000" b="1" dirty="0">
                <a:solidFill>
                  <a:srgbClr val="FF0000"/>
                </a:solidFill>
                <a:latin typeface="Times New Roman" panose="02020603050405020304" pitchFamily="18" charset="0"/>
                <a:ea typeface="华文楷体" panose="02010600040101010101" pitchFamily="2" charset="-122"/>
              </a:rPr>
              <a:t>个突触连接</a:t>
            </a:r>
            <a:r>
              <a:rPr lang="zh-CN" altLang="en-US" sz="2000" dirty="0">
                <a:latin typeface="Times New Roman" panose="02020603050405020304" pitchFamily="18" charset="0"/>
                <a:ea typeface="华文楷体" panose="02010600040101010101" pitchFamily="2" charset="-122"/>
              </a:rPr>
              <a:t>，突显了实验吞吐量；绘制出突触连接有利于深入对神经调控的理解</a:t>
            </a:r>
            <a:endParaRPr lang="en-US" altLang="zh-CN" sz="2000" dirty="0">
              <a:latin typeface="Times New Roman" panose="02020603050405020304" pitchFamily="18" charset="0"/>
              <a:ea typeface="华文楷体" panose="02010600040101010101" pitchFamily="2" charset="-122"/>
            </a:endParaRPr>
          </a:p>
          <a:p>
            <a:r>
              <a:rPr lang="zh-CN" altLang="en-US" sz="2000" dirty="0">
                <a:latin typeface="Times New Roman" panose="02020603050405020304" pitchFamily="18" charset="0"/>
                <a:ea typeface="华文楷体" panose="02010600040101010101" pitchFamily="2" charset="-122"/>
              </a:rPr>
              <a:t>（例如，给电刺激，直观看清放电规律）</a:t>
            </a:r>
          </a:p>
        </p:txBody>
      </p:sp>
      <p:grpSp>
        <p:nvGrpSpPr>
          <p:cNvPr id="10" name="组合 9">
            <a:extLst>
              <a:ext uri="{FF2B5EF4-FFF2-40B4-BE49-F238E27FC236}">
                <a16:creationId xmlns:a16="http://schemas.microsoft.com/office/drawing/2014/main" id="{3EA0DC2B-152F-9249-1745-C22BEBA87BDA}"/>
              </a:ext>
            </a:extLst>
          </p:cNvPr>
          <p:cNvGrpSpPr/>
          <p:nvPr/>
        </p:nvGrpSpPr>
        <p:grpSpPr>
          <a:xfrm>
            <a:off x="5686086" y="-91506"/>
            <a:ext cx="6590649" cy="977623"/>
            <a:chOff x="5686086" y="-91506"/>
            <a:chExt cx="6590649" cy="977623"/>
          </a:xfrm>
        </p:grpSpPr>
        <p:sp>
          <p:nvSpPr>
            <p:cNvPr id="11" name="文本框 10">
              <a:extLst>
                <a:ext uri="{FF2B5EF4-FFF2-40B4-BE49-F238E27FC236}">
                  <a16:creationId xmlns:a16="http://schemas.microsoft.com/office/drawing/2014/main" id="{5B201BD5-6EDE-130B-D0AB-6CACFDA530E1}"/>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2" name="文本框 11">
              <a:extLst>
                <a:ext uri="{FF2B5EF4-FFF2-40B4-BE49-F238E27FC236}">
                  <a16:creationId xmlns:a16="http://schemas.microsoft.com/office/drawing/2014/main" id="{1F32DC83-DB3D-F4CE-C92E-713AB26FAC51}"/>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13" name="直接连接符 12">
              <a:extLst>
                <a:ext uri="{FF2B5EF4-FFF2-40B4-BE49-F238E27FC236}">
                  <a16:creationId xmlns:a16="http://schemas.microsoft.com/office/drawing/2014/main" id="{9657C28F-1F7B-B646-EFDA-C60CA7084F56}"/>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A4C77F51-1B5E-837D-363A-96E8CFD3C5B2}"/>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5" name="文本框 14">
              <a:extLst>
                <a:ext uri="{FF2B5EF4-FFF2-40B4-BE49-F238E27FC236}">
                  <a16:creationId xmlns:a16="http://schemas.microsoft.com/office/drawing/2014/main" id="{3E3B4C57-2415-E71B-E2DE-0560B28D150F}"/>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16" name="直接连接符 15">
              <a:extLst>
                <a:ext uri="{FF2B5EF4-FFF2-40B4-BE49-F238E27FC236}">
                  <a16:creationId xmlns:a16="http://schemas.microsoft.com/office/drawing/2014/main" id="{1BA5D6D1-9F20-721A-19F2-8BC64875FA58}"/>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AE5B7C5C-EEC7-22D2-0AF6-95665046344A}"/>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8" name="文本框 17">
              <a:extLst>
                <a:ext uri="{FF2B5EF4-FFF2-40B4-BE49-F238E27FC236}">
                  <a16:creationId xmlns:a16="http://schemas.microsoft.com/office/drawing/2014/main" id="{3D2E343F-A6F2-4150-2706-F1697F13A18C}"/>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19" name="直接连接符 18">
              <a:extLst>
                <a:ext uri="{FF2B5EF4-FFF2-40B4-BE49-F238E27FC236}">
                  <a16:creationId xmlns:a16="http://schemas.microsoft.com/office/drawing/2014/main" id="{EF4691F7-711B-19BA-A242-A37112A04C94}"/>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76B024D6-92CB-2559-0CD6-DA7D8AD55FC9}"/>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1" name="文本框 20">
              <a:extLst>
                <a:ext uri="{FF2B5EF4-FFF2-40B4-BE49-F238E27FC236}">
                  <a16:creationId xmlns:a16="http://schemas.microsoft.com/office/drawing/2014/main" id="{8E0A4782-6C19-9E66-A1B0-07F9C3753D1C}"/>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22" name="直接连接符 21">
              <a:extLst>
                <a:ext uri="{FF2B5EF4-FFF2-40B4-BE49-F238E27FC236}">
                  <a16:creationId xmlns:a16="http://schemas.microsoft.com/office/drawing/2014/main" id="{6DF50660-EE63-066E-E193-5884B1E8245D}"/>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id="{B981A6DF-0A21-9CDE-0ABD-2F2AFB6C533C}"/>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4" name="文本框 23">
              <a:extLst>
                <a:ext uri="{FF2B5EF4-FFF2-40B4-BE49-F238E27FC236}">
                  <a16:creationId xmlns:a16="http://schemas.microsoft.com/office/drawing/2014/main" id="{8E60A4BC-DAB3-C83C-D13C-AB678A979F74}"/>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实验现象及结论</a:t>
              </a:r>
            </a:p>
          </p:txBody>
        </p:sp>
        <p:cxnSp>
          <p:nvCxnSpPr>
            <p:cNvPr id="25" name="直接连接符 24">
              <a:extLst>
                <a:ext uri="{FF2B5EF4-FFF2-40B4-BE49-F238E27FC236}">
                  <a16:creationId xmlns:a16="http://schemas.microsoft.com/office/drawing/2014/main" id="{EC6255F4-3D1F-C8D9-97B1-A8E1F41474A2}"/>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FD671AC5-E4CD-BDD6-25E5-685D48AA32B9}"/>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7" name="文本框 26">
              <a:extLst>
                <a:ext uri="{FF2B5EF4-FFF2-40B4-BE49-F238E27FC236}">
                  <a16:creationId xmlns:a16="http://schemas.microsoft.com/office/drawing/2014/main" id="{B438430B-3560-0CEF-A39B-7CDBB919689E}"/>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思考总结</a:t>
              </a:r>
            </a:p>
          </p:txBody>
        </p:sp>
        <p:cxnSp>
          <p:nvCxnSpPr>
            <p:cNvPr id="28" name="直接连接符 27">
              <a:extLst>
                <a:ext uri="{FF2B5EF4-FFF2-40B4-BE49-F238E27FC236}">
                  <a16:creationId xmlns:a16="http://schemas.microsoft.com/office/drawing/2014/main" id="{F834D32E-7F40-BEA1-825E-C35B56DC8380}"/>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pic>
        <p:nvPicPr>
          <p:cNvPr id="29" name="Picture 2" descr="figure 4">
            <a:extLst>
              <a:ext uri="{FF2B5EF4-FFF2-40B4-BE49-F238E27FC236}">
                <a16:creationId xmlns:a16="http://schemas.microsoft.com/office/drawing/2014/main" id="{1AB5834B-90B1-26CE-EB5C-4958DC1051A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132" r="40490"/>
          <a:stretch/>
        </p:blipFill>
        <p:spPr bwMode="auto">
          <a:xfrm>
            <a:off x="9541596" y="1351159"/>
            <a:ext cx="2215926" cy="2077841"/>
          </a:xfrm>
          <a:prstGeom prst="rect">
            <a:avLst/>
          </a:prstGeom>
          <a:noFill/>
          <a:extLst>
            <a:ext uri="{909E8E84-426E-40DD-AFC4-6F175D3DCCD1}">
              <a14:hiddenFill xmlns:a14="http://schemas.microsoft.com/office/drawing/2010/main">
                <a:solidFill>
                  <a:srgbClr val="FFFFFF"/>
                </a:solidFill>
              </a14:hiddenFill>
            </a:ext>
          </a:extLst>
        </p:spPr>
      </p:pic>
      <p:pic>
        <p:nvPicPr>
          <p:cNvPr id="30" name="41551_2019_455_MOESM3_ESM">
            <a:hlinkClick r:id="" action="ppaction://media"/>
            <a:extLst>
              <a:ext uri="{FF2B5EF4-FFF2-40B4-BE49-F238E27FC236}">
                <a16:creationId xmlns:a16="http://schemas.microsoft.com/office/drawing/2014/main" id="{74A80E73-AB4D-23B7-4D3E-5A7290A3EE60}"/>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140852" y="1476811"/>
            <a:ext cx="1800000" cy="1800000"/>
          </a:xfrm>
          <a:prstGeom prst="rect">
            <a:avLst/>
          </a:prstGeom>
        </p:spPr>
      </p:pic>
      <p:sp>
        <p:nvSpPr>
          <p:cNvPr id="31" name="文本框 30">
            <a:extLst>
              <a:ext uri="{FF2B5EF4-FFF2-40B4-BE49-F238E27FC236}">
                <a16:creationId xmlns:a16="http://schemas.microsoft.com/office/drawing/2014/main" id="{044A2B8B-F31E-8DF1-15EB-F57E4032619B}"/>
              </a:ext>
            </a:extLst>
          </p:cNvPr>
          <p:cNvSpPr txBox="1"/>
          <p:nvPr/>
        </p:nvSpPr>
        <p:spPr>
          <a:xfrm>
            <a:off x="451992" y="3778173"/>
            <a:ext cx="6096000" cy="1015663"/>
          </a:xfrm>
          <a:prstGeom prst="rect">
            <a:avLst/>
          </a:prstGeom>
          <a:noFill/>
        </p:spPr>
        <p:txBody>
          <a:bodyPr wrap="square">
            <a:spAutoFit/>
          </a:bodyPr>
          <a:lstStyle/>
          <a:p>
            <a:r>
              <a:rPr lang="zh-CN" altLang="en-US" sz="2000" b="1" dirty="0">
                <a:latin typeface="Times New Roman" panose="02020603050405020304" pitchFamily="18" charset="0"/>
                <a:ea typeface="华文楷体" panose="02010600040101010101" pitchFamily="2" charset="-122"/>
              </a:rPr>
              <a:t>监测药物对离子通道影响（网络级）</a:t>
            </a:r>
            <a:endParaRPr lang="en-US" altLang="zh-CN" sz="2000" b="1" dirty="0">
              <a:latin typeface="Times New Roman" panose="02020603050405020304" pitchFamily="18" charset="0"/>
              <a:ea typeface="华文楷体" panose="02010600040101010101" pitchFamily="2" charset="-122"/>
            </a:endParaRPr>
          </a:p>
          <a:p>
            <a:r>
              <a:rPr lang="zh-CN" altLang="en-US" sz="2000" dirty="0">
                <a:latin typeface="Times New Roman" panose="02020603050405020304" pitchFamily="18" charset="0"/>
                <a:ea typeface="华文楷体" panose="02010600040101010101" pitchFamily="2" charset="-122"/>
              </a:rPr>
              <a:t>在网络级别以更高的吞吐量检查化学输入的影响（监测药物对整个细胞网络的离子通道的影响）</a:t>
            </a:r>
          </a:p>
        </p:txBody>
      </p:sp>
      <p:pic>
        <p:nvPicPr>
          <p:cNvPr id="32" name="图片 31">
            <a:extLst>
              <a:ext uri="{FF2B5EF4-FFF2-40B4-BE49-F238E27FC236}">
                <a16:creationId xmlns:a16="http://schemas.microsoft.com/office/drawing/2014/main" id="{9E565611-4421-DDBD-A69A-5A52B7AF7A59}"/>
              </a:ext>
            </a:extLst>
          </p:cNvPr>
          <p:cNvPicPr>
            <a:picLocks noChangeAspect="1"/>
          </p:cNvPicPr>
          <p:nvPr/>
        </p:nvPicPr>
        <p:blipFill>
          <a:blip r:embed="rId7"/>
          <a:srcRect t="55199"/>
          <a:stretch/>
        </p:blipFill>
        <p:spPr>
          <a:xfrm>
            <a:off x="7140852" y="3429000"/>
            <a:ext cx="4464496" cy="1979599"/>
          </a:xfrm>
          <a:prstGeom prst="rect">
            <a:avLst/>
          </a:prstGeom>
        </p:spPr>
      </p:pic>
      <p:sp>
        <p:nvSpPr>
          <p:cNvPr id="35" name="文本框 34">
            <a:extLst>
              <a:ext uri="{FF2B5EF4-FFF2-40B4-BE49-F238E27FC236}">
                <a16:creationId xmlns:a16="http://schemas.microsoft.com/office/drawing/2014/main" id="{0B5E8931-C9F7-0B05-1200-274EF751F91B}"/>
              </a:ext>
            </a:extLst>
          </p:cNvPr>
          <p:cNvSpPr txBox="1"/>
          <p:nvPr/>
        </p:nvSpPr>
        <p:spPr>
          <a:xfrm>
            <a:off x="119336" y="5092718"/>
            <a:ext cx="3600400"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思考</a:t>
            </a:r>
            <a:endParaRPr lang="en-US" altLang="zh-CN" sz="2400" b="1" kern="1200" dirty="0">
              <a:solidFill>
                <a:schemeClr val="tx1"/>
              </a:solidFill>
              <a:latin typeface="Times New Roman" panose="02020603050405020304" pitchFamily="18" charset="0"/>
              <a:ea typeface="华文楷体" panose="02010600040101010101" pitchFamily="2" charset="-122"/>
              <a:cs typeface="+mn-cs"/>
            </a:endParaRPr>
          </a:p>
        </p:txBody>
      </p:sp>
      <p:sp>
        <p:nvSpPr>
          <p:cNvPr id="36" name="文本框 35">
            <a:extLst>
              <a:ext uri="{FF2B5EF4-FFF2-40B4-BE49-F238E27FC236}">
                <a16:creationId xmlns:a16="http://schemas.microsoft.com/office/drawing/2014/main" id="{590C11F2-F22B-F1AC-2F02-A91465352A5C}"/>
              </a:ext>
            </a:extLst>
          </p:cNvPr>
          <p:cNvSpPr txBox="1"/>
          <p:nvPr/>
        </p:nvSpPr>
        <p:spPr>
          <a:xfrm>
            <a:off x="451991" y="5680270"/>
            <a:ext cx="11591967" cy="1015663"/>
          </a:xfrm>
          <a:prstGeom prst="rect">
            <a:avLst/>
          </a:prstGeom>
          <a:noFill/>
        </p:spPr>
        <p:txBody>
          <a:bodyPr wrap="square">
            <a:spAutoFit/>
          </a:bodyPr>
          <a:lstStyle/>
          <a:p>
            <a:r>
              <a:rPr lang="en-US" altLang="zh-CN" sz="2000" dirty="0">
                <a:latin typeface="Times New Roman" panose="02020603050405020304" pitchFamily="18" charset="0"/>
                <a:ea typeface="华文楷体" panose="02010600040101010101" pitchFamily="2" charset="-122"/>
              </a:rPr>
              <a:t>-</a:t>
            </a:r>
            <a:r>
              <a:rPr lang="zh-CN" altLang="en-US" sz="2000" dirty="0">
                <a:latin typeface="Times New Roman" panose="02020603050405020304" pitchFamily="18" charset="0"/>
                <a:ea typeface="华文楷体" panose="02010600040101010101" pitchFamily="2" charset="-122"/>
              </a:rPr>
              <a:t>对于细胞的</a:t>
            </a:r>
            <a:r>
              <a:rPr lang="zh-CN" altLang="en-US" sz="2000" b="1" dirty="0">
                <a:solidFill>
                  <a:srgbClr val="FF0000"/>
                </a:solidFill>
                <a:latin typeface="Times New Roman" panose="02020603050405020304" pitchFamily="18" charset="0"/>
                <a:ea typeface="华文楷体" panose="02010600040101010101" pitchFamily="2" charset="-122"/>
              </a:rPr>
              <a:t>堆叠</a:t>
            </a:r>
            <a:r>
              <a:rPr lang="zh-CN" altLang="en-US" sz="2000" dirty="0">
                <a:latin typeface="Times New Roman" panose="02020603050405020304" pitchFamily="18" charset="0"/>
                <a:ea typeface="华文楷体" panose="02010600040101010101" pitchFamily="2" charset="-122"/>
              </a:rPr>
              <a:t>现象依旧无法解决</a:t>
            </a:r>
            <a:endParaRPr lang="en-US" altLang="zh-CN" sz="2000" dirty="0">
              <a:latin typeface="Times New Roman" panose="02020603050405020304" pitchFamily="18" charset="0"/>
              <a:ea typeface="华文楷体" panose="02010600040101010101" pitchFamily="2" charset="-122"/>
            </a:endParaRPr>
          </a:p>
          <a:p>
            <a:r>
              <a:rPr lang="en-US" altLang="zh-CN" sz="2000" dirty="0">
                <a:latin typeface="Times New Roman" panose="02020603050405020304" pitchFamily="18" charset="0"/>
                <a:ea typeface="华文楷体" panose="02010600040101010101" pitchFamily="2" charset="-122"/>
              </a:rPr>
              <a:t>-</a:t>
            </a:r>
            <a:r>
              <a:rPr lang="zh-CN" altLang="en-US" sz="2000" dirty="0">
                <a:latin typeface="Times New Roman" panose="02020603050405020304" pitchFamily="18" charset="0"/>
                <a:ea typeface="华文楷体" panose="02010600040101010101" pitchFamily="2" charset="-122"/>
              </a:rPr>
              <a:t>细胞在芯片上培育过程繁琐，</a:t>
            </a:r>
            <a:r>
              <a:rPr lang="zh-CN" altLang="en-US" sz="2000" b="1" dirty="0">
                <a:solidFill>
                  <a:srgbClr val="FF0000"/>
                </a:solidFill>
                <a:latin typeface="Times New Roman" panose="02020603050405020304" pitchFamily="18" charset="0"/>
                <a:ea typeface="华文楷体" panose="02010600040101010101" pitchFamily="2" charset="-122"/>
              </a:rPr>
              <a:t>实用性能不高</a:t>
            </a:r>
            <a:r>
              <a:rPr lang="zh-CN" altLang="en-US" sz="2000" dirty="0">
                <a:latin typeface="Times New Roman" panose="02020603050405020304" pitchFamily="18" charset="0"/>
                <a:ea typeface="华文楷体" panose="02010600040101010101" pitchFamily="2" charset="-122"/>
              </a:rPr>
              <a:t>；细胞测量</a:t>
            </a:r>
            <a:r>
              <a:rPr lang="zh-CN" altLang="en-US" sz="2000" b="1" dirty="0">
                <a:solidFill>
                  <a:srgbClr val="FF0000"/>
                </a:solidFill>
                <a:latin typeface="Times New Roman" panose="02020603050405020304" pitchFamily="18" charset="0"/>
                <a:ea typeface="华文楷体" panose="02010600040101010101" pitchFamily="2" charset="-122"/>
              </a:rPr>
              <a:t>鲁棒性差</a:t>
            </a:r>
            <a:endParaRPr lang="en-US" altLang="zh-CN" sz="2000" b="1" dirty="0">
              <a:solidFill>
                <a:srgbClr val="FF0000"/>
              </a:solidFill>
              <a:latin typeface="Times New Roman" panose="02020603050405020304" pitchFamily="18" charset="0"/>
              <a:ea typeface="华文楷体" panose="02010600040101010101" pitchFamily="2" charset="-122"/>
            </a:endParaRPr>
          </a:p>
          <a:p>
            <a:r>
              <a:rPr lang="en-US" altLang="zh-CN" sz="2000" dirty="0">
                <a:latin typeface="Times New Roman" panose="02020603050405020304" pitchFamily="18" charset="0"/>
                <a:ea typeface="华文楷体" panose="02010600040101010101" pitchFamily="2" charset="-122"/>
              </a:rPr>
              <a:t>-</a:t>
            </a:r>
            <a:r>
              <a:rPr lang="zh-CN" altLang="en-US" sz="2000" dirty="0">
                <a:latin typeface="Times New Roman" panose="02020603050405020304" pitchFamily="18" charset="0"/>
                <a:ea typeface="华文楷体" panose="02010600040101010101" pitchFamily="2" charset="-122"/>
              </a:rPr>
              <a:t>仅判断突触是否连接没问题，但不能像膜片钳那样</a:t>
            </a:r>
            <a:r>
              <a:rPr lang="zh-CN" altLang="en-US" sz="2000" b="1" dirty="0">
                <a:solidFill>
                  <a:srgbClr val="FF0000"/>
                </a:solidFill>
                <a:latin typeface="Times New Roman" panose="02020603050405020304" pitchFamily="18" charset="0"/>
                <a:ea typeface="华文楷体" panose="02010600040101010101" pitchFamily="2" charset="-122"/>
              </a:rPr>
              <a:t>精准测量</a:t>
            </a:r>
            <a:r>
              <a:rPr lang="zh-CN" altLang="en-US" sz="2000" dirty="0">
                <a:latin typeface="Times New Roman" panose="02020603050405020304" pitchFamily="18" charset="0"/>
                <a:ea typeface="华文楷体" panose="02010600040101010101" pitchFamily="2" charset="-122"/>
              </a:rPr>
              <a:t>和控制膜电位、膜电流，精准量化规律</a:t>
            </a:r>
          </a:p>
        </p:txBody>
      </p:sp>
    </p:spTree>
    <p:extLst>
      <p:ext uri="{BB962C8B-B14F-4D97-AF65-F5344CB8AC3E}">
        <p14:creationId xmlns:p14="http://schemas.microsoft.com/office/powerpoint/2010/main" val="385547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941"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2" presetClass="mediacall" presetSubtype="0" fill="hold" nodeType="clickEffect">
                                  <p:stCondLst>
                                    <p:cond delay="0"/>
                                  </p:stCondLst>
                                  <p:childTnLst>
                                    <p:cmd type="call" cmd="togglePause">
                                      <p:cBhvr>
                                        <p:cTn id="10" dur="1" fill="hold"/>
                                        <p:tgtEl>
                                          <p:spTgt spid="3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repeatCount="indefinite" fill="remove" display="0">
                  <p:stCondLst>
                    <p:cond delay="indefinite"/>
                  </p:stCondLst>
                </p:cTn>
                <p:tgtEl>
                  <p:spTgt spid="3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9"/>
          <p:cNvSpPr txBox="1"/>
          <p:nvPr/>
        </p:nvSpPr>
        <p:spPr>
          <a:xfrm>
            <a:off x="9816757" y="4942366"/>
            <a:ext cx="1531188" cy="461665"/>
          </a:xfrm>
          <a:prstGeom prst="rect">
            <a:avLst/>
          </a:prstGeom>
          <a:noFill/>
        </p:spPr>
        <p:txBody>
          <a:bodyPr wrap="none" rtlCol="0">
            <a:spAutoFit/>
          </a:bodyPr>
          <a:lstStyle/>
          <a:p>
            <a:pPr algn="r"/>
            <a:r>
              <a:rPr lang="en-US" altLang="zh-CN" sz="2400" b="1" dirty="0">
                <a:solidFill>
                  <a:schemeClr val="tx1">
                    <a:lumMod val="75000"/>
                    <a:lumOff val="25000"/>
                  </a:schemeClr>
                </a:solidFill>
                <a:latin typeface="华文楷体" panose="02010600040101010101" pitchFamily="2" charset="-122"/>
                <a:ea typeface="华文楷体" panose="02010600040101010101" pitchFamily="2" charset="-122"/>
              </a:rPr>
              <a:t>2024-11-18</a:t>
            </a:r>
            <a:endParaRPr lang="zh-CN" altLang="en-US" sz="2400" b="1" dirty="0">
              <a:solidFill>
                <a:schemeClr val="tx1">
                  <a:lumMod val="75000"/>
                  <a:lumOff val="25000"/>
                </a:schemeClr>
              </a:solidFill>
              <a:latin typeface="华文楷体" panose="02010600040101010101" pitchFamily="2" charset="-122"/>
              <a:ea typeface="华文楷体" panose="02010600040101010101" pitchFamily="2" charset="-122"/>
            </a:endParaRPr>
          </a:p>
        </p:txBody>
      </p:sp>
      <p:cxnSp>
        <p:nvCxnSpPr>
          <p:cNvPr id="5" name="直接连接符 4"/>
          <p:cNvCxnSpPr/>
          <p:nvPr/>
        </p:nvCxnSpPr>
        <p:spPr>
          <a:xfrm>
            <a:off x="9425304" y="4851112"/>
            <a:ext cx="181395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624392" y="3994329"/>
            <a:ext cx="1415772" cy="830997"/>
          </a:xfrm>
          <a:prstGeom prst="rect">
            <a:avLst/>
          </a:prstGeom>
          <a:noFill/>
        </p:spPr>
        <p:txBody>
          <a:bodyPr wrap="none" rtlCol="0">
            <a:spAutoFit/>
          </a:bodyPr>
          <a:lstStyle/>
          <a:p>
            <a:pPr algn="r"/>
            <a:r>
              <a:rPr lang="zh-CN" altLang="en-US" sz="4800" b="1" dirty="0">
                <a:solidFill>
                  <a:schemeClr val="tx1">
                    <a:lumMod val="75000"/>
                    <a:lumOff val="25000"/>
                  </a:schemeClr>
                </a:solidFill>
                <a:latin typeface="华文楷体" panose="02010600040101010101" pitchFamily="2" charset="-122"/>
                <a:ea typeface="华文楷体" panose="02010600040101010101" pitchFamily="2" charset="-122"/>
              </a:rPr>
              <a:t>谢谢</a:t>
            </a:r>
          </a:p>
        </p:txBody>
      </p:sp>
      <p:sp>
        <p:nvSpPr>
          <p:cNvPr id="3" name="灯片编号占位符 2">
            <a:extLst>
              <a:ext uri="{FF2B5EF4-FFF2-40B4-BE49-F238E27FC236}">
                <a16:creationId xmlns:a16="http://schemas.microsoft.com/office/drawing/2014/main" id="{B5DEA691-BE4E-42A7-B987-08D8365888D4}"/>
              </a:ext>
            </a:extLst>
          </p:cNvPr>
          <p:cNvSpPr>
            <a:spLocks noGrp="1"/>
          </p:cNvSpPr>
          <p:nvPr>
            <p:ph type="sldNum" sz="quarter" idx="4"/>
          </p:nvPr>
        </p:nvSpPr>
        <p:spPr/>
        <p:txBody>
          <a:bodyPr/>
          <a:lstStyle/>
          <a:p>
            <a:fld id="{EE00F0DF-33EF-44AA-A705-087FFAD5005A}" type="slidenum">
              <a:rPr lang="zh-CN" altLang="en-US" smtClean="0"/>
              <a:t>15</a:t>
            </a:fld>
            <a:endParaRPr lang="zh-CN" altLang="en-US"/>
          </a:p>
        </p:txBody>
      </p:sp>
      <p:sp>
        <p:nvSpPr>
          <p:cNvPr id="2" name="文本框 1">
            <a:extLst>
              <a:ext uri="{FF2B5EF4-FFF2-40B4-BE49-F238E27FC236}">
                <a16:creationId xmlns:a16="http://schemas.microsoft.com/office/drawing/2014/main" id="{87F52059-0D35-6C70-2733-3561D917F3F1}"/>
              </a:ext>
            </a:extLst>
          </p:cNvPr>
          <p:cNvSpPr txBox="1"/>
          <p:nvPr/>
        </p:nvSpPr>
        <p:spPr>
          <a:xfrm>
            <a:off x="335360" y="2348880"/>
            <a:ext cx="10297144" cy="769441"/>
          </a:xfrm>
          <a:prstGeom prst="rect">
            <a:avLst/>
          </a:prstGeom>
          <a:noFill/>
        </p:spPr>
        <p:txBody>
          <a:bodyPr wrap="square">
            <a:spAutoFit/>
          </a:bodyPr>
          <a:lstStyle/>
          <a:p>
            <a:r>
              <a:rPr lang="zh-CN" altLang="en-US" sz="4400" b="1" kern="1200" dirty="0">
                <a:solidFill>
                  <a:schemeClr val="tx1"/>
                </a:solidFill>
                <a:latin typeface="Times New Roman" panose="02020603050405020304" pitchFamily="18" charset="0"/>
                <a:ea typeface="华文楷体" panose="02010600040101010101" pitchFamily="2" charset="-122"/>
                <a:cs typeface="+mn-cs"/>
              </a:rPr>
              <a:t>为建设世界一流研究中心而努力奋斗！</a:t>
            </a:r>
            <a:endParaRPr lang="en-US" altLang="zh-CN" sz="4400" b="1" kern="1200" dirty="0">
              <a:solidFill>
                <a:schemeClr val="tx1"/>
              </a:solidFill>
              <a:latin typeface="Times New Roman" panose="02020603050405020304" pitchFamily="18" charset="0"/>
              <a:ea typeface="华文楷体" panose="02010600040101010101" pitchFamily="2" charset="-122"/>
              <a:cs typeface="+mn-cs"/>
            </a:endParaRPr>
          </a:p>
        </p:txBody>
      </p:sp>
    </p:spTree>
    <p:extLst>
      <p:ext uri="{BB962C8B-B14F-4D97-AF65-F5344CB8AC3E}">
        <p14:creationId xmlns:p14="http://schemas.microsoft.com/office/powerpoint/2010/main" val="3012168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4B60D7A-DDA7-4A37-B8B4-2BB04AA8AD06}"/>
              </a:ext>
            </a:extLst>
          </p:cNvPr>
          <p:cNvSpPr>
            <a:spLocks noGrp="1"/>
          </p:cNvSpPr>
          <p:nvPr>
            <p:ph type="sldNum" sz="quarter" idx="14"/>
          </p:nvPr>
        </p:nvSpPr>
        <p:spPr/>
        <p:txBody>
          <a:bodyPr/>
          <a:lstStyle/>
          <a:p>
            <a:fld id="{EE00F0DF-33EF-44AA-A705-087FFAD5005A}" type="slidenum">
              <a:rPr lang="zh-CN" altLang="en-US" smtClean="0"/>
              <a:t>2</a:t>
            </a:fld>
            <a:endParaRPr lang="zh-CN" altLang="en-US"/>
          </a:p>
        </p:txBody>
      </p:sp>
      <p:grpSp>
        <p:nvGrpSpPr>
          <p:cNvPr id="26" name="组合 25">
            <a:extLst>
              <a:ext uri="{FF2B5EF4-FFF2-40B4-BE49-F238E27FC236}">
                <a16:creationId xmlns:a16="http://schemas.microsoft.com/office/drawing/2014/main" id="{1E33A2D7-7A66-4D54-A94F-027C004DF979}"/>
              </a:ext>
            </a:extLst>
          </p:cNvPr>
          <p:cNvGrpSpPr/>
          <p:nvPr/>
        </p:nvGrpSpPr>
        <p:grpSpPr>
          <a:xfrm>
            <a:off x="140040" y="1749585"/>
            <a:ext cx="7874023" cy="1979783"/>
            <a:chOff x="163773" y="2671735"/>
            <a:chExt cx="7874022" cy="1979780"/>
          </a:xfrm>
        </p:grpSpPr>
        <p:sp>
          <p:nvSpPr>
            <p:cNvPr id="50" name="文本框 49">
              <a:extLst>
                <a:ext uri="{FF2B5EF4-FFF2-40B4-BE49-F238E27FC236}">
                  <a16:creationId xmlns:a16="http://schemas.microsoft.com/office/drawing/2014/main" id="{60E1FA8D-77D0-4A6A-AFA4-59D38E7CE336}"/>
                </a:ext>
              </a:extLst>
            </p:cNvPr>
            <p:cNvSpPr txBox="1"/>
            <p:nvPr/>
          </p:nvSpPr>
          <p:spPr>
            <a:xfrm>
              <a:off x="163773" y="3083032"/>
              <a:ext cx="3123394" cy="646330"/>
            </a:xfrm>
            <a:prstGeom prst="rect">
              <a:avLst/>
            </a:prstGeom>
            <a:noFill/>
          </p:spPr>
          <p:txBody>
            <a:bodyPr wrap="square" rtlCol="0">
              <a:spAutoFit/>
            </a:bodyPr>
            <a:lstStyle/>
            <a:p>
              <a:r>
                <a:rPr lang="en-US" altLang="zh-CN" sz="3600" b="1" dirty="0">
                  <a:solidFill>
                    <a:schemeClr val="bg1">
                      <a:lumMod val="65000"/>
                    </a:schemeClr>
                  </a:solidFill>
                  <a:latin typeface="华文楷体" panose="02010600040101010101" pitchFamily="2" charset="-122"/>
                  <a:ea typeface="华文楷体" panose="02010600040101010101" pitchFamily="2" charset="-122"/>
                </a:rPr>
                <a:t>C</a:t>
              </a:r>
              <a:r>
                <a:rPr lang="en-US" altLang="zh-CN" sz="3600" b="1" dirty="0">
                  <a:solidFill>
                    <a:srgbClr val="8D8D8D"/>
                  </a:solidFill>
                  <a:latin typeface="华文楷体" panose="02010600040101010101" pitchFamily="2" charset="-122"/>
                  <a:ea typeface="华文楷体" panose="02010600040101010101" pitchFamily="2" charset="-122"/>
                </a:rPr>
                <a:t>ONT</a:t>
              </a:r>
              <a:r>
                <a:rPr lang="en-US" altLang="zh-CN" sz="3600" b="1" dirty="0">
                  <a:solidFill>
                    <a:schemeClr val="bg1">
                      <a:lumMod val="65000"/>
                    </a:schemeClr>
                  </a:solidFill>
                  <a:latin typeface="华文楷体" panose="02010600040101010101" pitchFamily="2" charset="-122"/>
                  <a:ea typeface="华文楷体" panose="02010600040101010101" pitchFamily="2" charset="-122"/>
                </a:rPr>
                <a:t>ENTS</a:t>
              </a:r>
              <a:endParaRPr lang="zh-CN" altLang="en-US" sz="3600" b="1" dirty="0">
                <a:solidFill>
                  <a:schemeClr val="bg1">
                    <a:lumMod val="65000"/>
                  </a:schemeClr>
                </a:solidFill>
                <a:latin typeface="华文楷体" panose="02010600040101010101" pitchFamily="2" charset="-122"/>
                <a:ea typeface="华文楷体" panose="02010600040101010101" pitchFamily="2" charset="-122"/>
              </a:endParaRPr>
            </a:p>
          </p:txBody>
        </p:sp>
        <p:sp>
          <p:nvSpPr>
            <p:cNvPr id="51" name="文本框 50">
              <a:extLst>
                <a:ext uri="{FF2B5EF4-FFF2-40B4-BE49-F238E27FC236}">
                  <a16:creationId xmlns:a16="http://schemas.microsoft.com/office/drawing/2014/main" id="{B89F05C4-C2D3-40FA-A976-FA6AE6F4489B}"/>
                </a:ext>
              </a:extLst>
            </p:cNvPr>
            <p:cNvSpPr txBox="1"/>
            <p:nvPr/>
          </p:nvSpPr>
          <p:spPr>
            <a:xfrm>
              <a:off x="2145734" y="2671735"/>
              <a:ext cx="1107996" cy="646330"/>
            </a:xfrm>
            <a:prstGeom prst="rect">
              <a:avLst/>
            </a:prstGeom>
            <a:noFill/>
          </p:spPr>
          <p:txBody>
            <a:bodyPr wrap="none" rtlCol="0">
              <a:spAutoFit/>
            </a:bodyPr>
            <a:lstStyle/>
            <a:p>
              <a:r>
                <a:rPr lang="zh-CN" altLang="en-US" sz="3600" b="1" dirty="0">
                  <a:solidFill>
                    <a:srgbClr val="5C307D"/>
                  </a:solidFill>
                  <a:latin typeface="华文楷体" panose="02010600040101010101" pitchFamily="2" charset="-122"/>
                  <a:ea typeface="华文楷体" panose="02010600040101010101" pitchFamily="2" charset="-122"/>
                </a:rPr>
                <a:t>目录</a:t>
              </a:r>
            </a:p>
          </p:txBody>
        </p:sp>
        <p:sp>
          <p:nvSpPr>
            <p:cNvPr id="52" name="文本框 51">
              <a:extLst>
                <a:ext uri="{FF2B5EF4-FFF2-40B4-BE49-F238E27FC236}">
                  <a16:creationId xmlns:a16="http://schemas.microsoft.com/office/drawing/2014/main" id="{EAAB186F-F163-4765-9C42-A577AC975817}"/>
                </a:ext>
              </a:extLst>
            </p:cNvPr>
            <p:cNvSpPr txBox="1"/>
            <p:nvPr/>
          </p:nvSpPr>
          <p:spPr>
            <a:xfrm>
              <a:off x="3525600" y="2903397"/>
              <a:ext cx="377026" cy="584774"/>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3" name="文本框 52">
              <a:extLst>
                <a:ext uri="{FF2B5EF4-FFF2-40B4-BE49-F238E27FC236}">
                  <a16:creationId xmlns:a16="http://schemas.microsoft.com/office/drawing/2014/main" id="{80389432-6FB0-4808-8986-A475619F576C}"/>
                </a:ext>
              </a:extLst>
            </p:cNvPr>
            <p:cNvSpPr txBox="1"/>
            <p:nvPr/>
          </p:nvSpPr>
          <p:spPr>
            <a:xfrm>
              <a:off x="3984043" y="2970124"/>
              <a:ext cx="1723549" cy="400109"/>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54" name="直接连接符 53">
              <a:extLst>
                <a:ext uri="{FF2B5EF4-FFF2-40B4-BE49-F238E27FC236}">
                  <a16:creationId xmlns:a16="http://schemas.microsoft.com/office/drawing/2014/main" id="{34C0958F-827A-4C94-B141-E0CA1378AF3E}"/>
                </a:ext>
              </a:extLst>
            </p:cNvPr>
            <p:cNvCxnSpPr/>
            <p:nvPr/>
          </p:nvCxnSpPr>
          <p:spPr>
            <a:xfrm flipH="1">
              <a:off x="3785048" y="3083032"/>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5" name="文本框 54">
              <a:extLst>
                <a:ext uri="{FF2B5EF4-FFF2-40B4-BE49-F238E27FC236}">
                  <a16:creationId xmlns:a16="http://schemas.microsoft.com/office/drawing/2014/main" id="{61991453-8F9E-4254-9ECC-79E04B79BF0E}"/>
                </a:ext>
              </a:extLst>
            </p:cNvPr>
            <p:cNvSpPr txBox="1"/>
            <p:nvPr/>
          </p:nvSpPr>
          <p:spPr>
            <a:xfrm>
              <a:off x="6081904" y="2913616"/>
              <a:ext cx="377026" cy="584774"/>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6" name="文本框 55">
              <a:extLst>
                <a:ext uri="{FF2B5EF4-FFF2-40B4-BE49-F238E27FC236}">
                  <a16:creationId xmlns:a16="http://schemas.microsoft.com/office/drawing/2014/main" id="{91FE00E6-7340-42D5-9F77-2A35F434ED20}"/>
                </a:ext>
              </a:extLst>
            </p:cNvPr>
            <p:cNvSpPr txBox="1"/>
            <p:nvPr/>
          </p:nvSpPr>
          <p:spPr>
            <a:xfrm>
              <a:off x="6570727" y="2994903"/>
              <a:ext cx="1467068" cy="400109"/>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57" name="直接连接符 56">
              <a:extLst>
                <a:ext uri="{FF2B5EF4-FFF2-40B4-BE49-F238E27FC236}">
                  <a16:creationId xmlns:a16="http://schemas.microsoft.com/office/drawing/2014/main" id="{1572CD96-D1FD-4B24-B068-D7B7C251D7CF}"/>
                </a:ext>
              </a:extLst>
            </p:cNvPr>
            <p:cNvCxnSpPr/>
            <p:nvPr/>
          </p:nvCxnSpPr>
          <p:spPr>
            <a:xfrm flipH="1">
              <a:off x="6377336" y="3083032"/>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58" name="文本框 57">
              <a:extLst>
                <a:ext uri="{FF2B5EF4-FFF2-40B4-BE49-F238E27FC236}">
                  <a16:creationId xmlns:a16="http://schemas.microsoft.com/office/drawing/2014/main" id="{177691C4-8C2B-45B1-B309-BB56567DC4E3}"/>
                </a:ext>
              </a:extLst>
            </p:cNvPr>
            <p:cNvSpPr txBox="1"/>
            <p:nvPr/>
          </p:nvSpPr>
          <p:spPr>
            <a:xfrm>
              <a:off x="3525600" y="3482780"/>
              <a:ext cx="377026" cy="584774"/>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59" name="文本框 58">
              <a:extLst>
                <a:ext uri="{FF2B5EF4-FFF2-40B4-BE49-F238E27FC236}">
                  <a16:creationId xmlns:a16="http://schemas.microsoft.com/office/drawing/2014/main" id="{DD164E0B-25BF-488A-9098-BC5C4BF13EDC}"/>
                </a:ext>
              </a:extLst>
            </p:cNvPr>
            <p:cNvSpPr txBox="1"/>
            <p:nvPr/>
          </p:nvSpPr>
          <p:spPr>
            <a:xfrm>
              <a:off x="3984043" y="3549507"/>
              <a:ext cx="1210588" cy="400109"/>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60" name="直接连接符 59">
              <a:extLst>
                <a:ext uri="{FF2B5EF4-FFF2-40B4-BE49-F238E27FC236}">
                  <a16:creationId xmlns:a16="http://schemas.microsoft.com/office/drawing/2014/main" id="{63241763-E544-4DFC-B7C5-7739BB568ECF}"/>
                </a:ext>
              </a:extLst>
            </p:cNvPr>
            <p:cNvCxnSpPr/>
            <p:nvPr/>
          </p:nvCxnSpPr>
          <p:spPr>
            <a:xfrm flipH="1">
              <a:off x="3785048" y="366241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61" name="文本框 60">
              <a:extLst>
                <a:ext uri="{FF2B5EF4-FFF2-40B4-BE49-F238E27FC236}">
                  <a16:creationId xmlns:a16="http://schemas.microsoft.com/office/drawing/2014/main" id="{ACF9049E-0ADF-48A2-A2F1-2225F344A7CD}"/>
                </a:ext>
              </a:extLst>
            </p:cNvPr>
            <p:cNvSpPr txBox="1"/>
            <p:nvPr/>
          </p:nvSpPr>
          <p:spPr>
            <a:xfrm>
              <a:off x="6081904" y="3492999"/>
              <a:ext cx="377026" cy="584774"/>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62" name="文本框 61">
              <a:extLst>
                <a:ext uri="{FF2B5EF4-FFF2-40B4-BE49-F238E27FC236}">
                  <a16:creationId xmlns:a16="http://schemas.microsoft.com/office/drawing/2014/main" id="{4D4F96A2-2432-4F8D-B18B-D41473301F88}"/>
                </a:ext>
              </a:extLst>
            </p:cNvPr>
            <p:cNvSpPr txBox="1"/>
            <p:nvPr/>
          </p:nvSpPr>
          <p:spPr>
            <a:xfrm>
              <a:off x="6570727" y="3574283"/>
              <a:ext cx="1210588" cy="400109"/>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63" name="直接连接符 62">
              <a:extLst>
                <a:ext uri="{FF2B5EF4-FFF2-40B4-BE49-F238E27FC236}">
                  <a16:creationId xmlns:a16="http://schemas.microsoft.com/office/drawing/2014/main" id="{A0E8F369-4964-460B-B4D0-01514C802BFA}"/>
                </a:ext>
              </a:extLst>
            </p:cNvPr>
            <p:cNvCxnSpPr/>
            <p:nvPr/>
          </p:nvCxnSpPr>
          <p:spPr>
            <a:xfrm flipH="1">
              <a:off x="6377336" y="366241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64" name="文本框 63">
              <a:extLst>
                <a:ext uri="{FF2B5EF4-FFF2-40B4-BE49-F238E27FC236}">
                  <a16:creationId xmlns:a16="http://schemas.microsoft.com/office/drawing/2014/main" id="{57D87FB6-AF3B-4147-9FFF-8889EB0D4F0A}"/>
                </a:ext>
              </a:extLst>
            </p:cNvPr>
            <p:cNvSpPr txBox="1"/>
            <p:nvPr/>
          </p:nvSpPr>
          <p:spPr>
            <a:xfrm>
              <a:off x="3525600" y="4056524"/>
              <a:ext cx="377026" cy="584774"/>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65" name="文本框 64">
              <a:extLst>
                <a:ext uri="{FF2B5EF4-FFF2-40B4-BE49-F238E27FC236}">
                  <a16:creationId xmlns:a16="http://schemas.microsoft.com/office/drawing/2014/main" id="{8D6A1047-87A6-4596-A675-41FB7785E217}"/>
                </a:ext>
              </a:extLst>
            </p:cNvPr>
            <p:cNvSpPr txBox="1"/>
            <p:nvPr/>
          </p:nvSpPr>
          <p:spPr>
            <a:xfrm>
              <a:off x="3984043" y="4123249"/>
              <a:ext cx="1980029" cy="400109"/>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实验现象及结论</a:t>
              </a:r>
            </a:p>
          </p:txBody>
        </p:sp>
        <p:cxnSp>
          <p:nvCxnSpPr>
            <p:cNvPr id="66" name="直接连接符 65">
              <a:extLst>
                <a:ext uri="{FF2B5EF4-FFF2-40B4-BE49-F238E27FC236}">
                  <a16:creationId xmlns:a16="http://schemas.microsoft.com/office/drawing/2014/main" id="{EA28DB96-29D7-445F-8133-FD28339E61AF}"/>
                </a:ext>
              </a:extLst>
            </p:cNvPr>
            <p:cNvCxnSpPr/>
            <p:nvPr/>
          </p:nvCxnSpPr>
          <p:spPr>
            <a:xfrm flipH="1">
              <a:off x="3785048" y="4236157"/>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67" name="文本框 66">
              <a:extLst>
                <a:ext uri="{FF2B5EF4-FFF2-40B4-BE49-F238E27FC236}">
                  <a16:creationId xmlns:a16="http://schemas.microsoft.com/office/drawing/2014/main" id="{A2566794-F6DA-4B93-918C-4A7BD225C7DA}"/>
                </a:ext>
              </a:extLst>
            </p:cNvPr>
            <p:cNvSpPr txBox="1"/>
            <p:nvPr/>
          </p:nvSpPr>
          <p:spPr>
            <a:xfrm>
              <a:off x="6081904" y="4066741"/>
              <a:ext cx="377026" cy="584774"/>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68" name="文本框 67">
              <a:extLst>
                <a:ext uri="{FF2B5EF4-FFF2-40B4-BE49-F238E27FC236}">
                  <a16:creationId xmlns:a16="http://schemas.microsoft.com/office/drawing/2014/main" id="{548A8AAA-3D77-4492-8899-AE14F9D2CDB0}"/>
                </a:ext>
              </a:extLst>
            </p:cNvPr>
            <p:cNvSpPr txBox="1"/>
            <p:nvPr/>
          </p:nvSpPr>
          <p:spPr>
            <a:xfrm>
              <a:off x="6570727" y="4148026"/>
              <a:ext cx="1210588" cy="400109"/>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69" name="直接连接符 68">
              <a:extLst>
                <a:ext uri="{FF2B5EF4-FFF2-40B4-BE49-F238E27FC236}">
                  <a16:creationId xmlns:a16="http://schemas.microsoft.com/office/drawing/2014/main" id="{4A0669CA-E0A1-4F81-8C59-82130DDC354A}"/>
                </a:ext>
              </a:extLst>
            </p:cNvPr>
            <p:cNvCxnSpPr/>
            <p:nvPr/>
          </p:nvCxnSpPr>
          <p:spPr>
            <a:xfrm flipH="1">
              <a:off x="6377336" y="4236157"/>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0D2533F1-9316-4B5B-B5C8-6C5E88BB61A3}"/>
                </a:ext>
              </a:extLst>
            </p:cNvPr>
            <p:cNvCxnSpPr/>
            <p:nvPr/>
          </p:nvCxnSpPr>
          <p:spPr>
            <a:xfrm>
              <a:off x="3278460" y="2994901"/>
              <a:ext cx="0" cy="154723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71" name="内容占位符 1">
            <a:extLst>
              <a:ext uri="{FF2B5EF4-FFF2-40B4-BE49-F238E27FC236}">
                <a16:creationId xmlns:a16="http://schemas.microsoft.com/office/drawing/2014/main" id="{B990A98F-3F60-4DD5-B0B5-C806BA10458F}"/>
              </a:ext>
            </a:extLst>
          </p:cNvPr>
          <p:cNvSpPr>
            <a:spLocks noGrp="1"/>
          </p:cNvSpPr>
          <p:nvPr/>
        </p:nvSpPr>
        <p:spPr>
          <a:xfrm>
            <a:off x="263353" y="5805266"/>
            <a:ext cx="4037171" cy="647700"/>
          </a:xfrm>
          <a:prstGeom prst="rect">
            <a:avLst/>
          </a:prstGeom>
        </p:spPr>
        <p:txBody>
          <a:bodyPr/>
          <a:lstStyle>
            <a:lvl1pPr marL="0" indent="0" algn="l" defTabSz="914400" rtl="0" eaLnBrk="1" latinLnBrk="0" hangingPunct="1">
              <a:spcBef>
                <a:spcPct val="20000"/>
              </a:spcBef>
              <a:buFont typeface="Arial" pitchFamily="34" charset="0"/>
              <a:buNone/>
              <a:defRPr lang="zh-CN" altLang="en-US" sz="3200" kern="1200" dirty="0">
                <a:solidFill>
                  <a:schemeClr val="accent2">
                    <a:lumMod val="50000"/>
                  </a:schemeClr>
                </a:solidFill>
                <a:effectLst>
                  <a:outerShdw blurRad="114300" sx="102000" sy="102000" algn="ctr" rotWithShape="0">
                    <a:prstClr val="black">
                      <a:alpha val="40000"/>
                    </a:prstClr>
                  </a:outerShdw>
                </a:effectLst>
                <a:latin typeface="Times New Roman" pitchFamily="18" charset="0"/>
                <a:ea typeface="微软雅黑" pitchFamily="34" charset="-122"/>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178" indent="-457178">
              <a:buFont typeface="Wingdings" panose="05000000000000000000" pitchFamily="2" charset="2"/>
              <a:buChar char="p"/>
            </a:pPr>
            <a:r>
              <a:rPr lang="zh-CN" altLang="en-US" sz="2800" b="1" dirty="0">
                <a:solidFill>
                  <a:srgbClr val="5C307D"/>
                </a:solidFill>
                <a:effectLst/>
                <a:latin typeface="华文楷体" panose="02010600040101010101" pitchFamily="2" charset="-122"/>
                <a:ea typeface="华文楷体" panose="02010600040101010101" pitchFamily="2" charset="-122"/>
                <a:cs typeface="+mn-cs"/>
              </a:rPr>
              <a:t>报告时间：</a:t>
            </a:r>
            <a:r>
              <a:rPr lang="en-US" altLang="zh-CN" sz="2800" b="1" dirty="0">
                <a:solidFill>
                  <a:srgbClr val="5C307D"/>
                </a:solidFill>
                <a:effectLst/>
                <a:latin typeface="华文楷体" panose="02010600040101010101" pitchFamily="2" charset="-122"/>
                <a:ea typeface="华文楷体" panose="02010600040101010101" pitchFamily="2" charset="-122"/>
                <a:cs typeface="+mn-cs"/>
              </a:rPr>
              <a:t>10 min</a:t>
            </a:r>
            <a:endParaRPr lang="zh-CN" altLang="en-US" sz="2800" b="1" dirty="0">
              <a:solidFill>
                <a:srgbClr val="5C307D"/>
              </a:solidFill>
              <a:effectLst/>
              <a:latin typeface="华文楷体" panose="02010600040101010101" pitchFamily="2" charset="-122"/>
              <a:ea typeface="华文楷体" panose="02010600040101010101" pitchFamily="2" charset="-122"/>
              <a:cs typeface="+mn-cs"/>
            </a:endParaRPr>
          </a:p>
        </p:txBody>
      </p:sp>
      <p:pic>
        <p:nvPicPr>
          <p:cNvPr id="4" name="图片 3">
            <a:extLst>
              <a:ext uri="{FF2B5EF4-FFF2-40B4-BE49-F238E27FC236}">
                <a16:creationId xmlns:a16="http://schemas.microsoft.com/office/drawing/2014/main" id="{C9CDEFE2-0693-063A-24A3-5B7BE93FED6D}"/>
              </a:ext>
            </a:extLst>
          </p:cNvPr>
          <p:cNvPicPr>
            <a:picLocks noChangeAspect="1"/>
          </p:cNvPicPr>
          <p:nvPr/>
        </p:nvPicPr>
        <p:blipFill>
          <a:blip r:embed="rId3"/>
          <a:stretch>
            <a:fillRect/>
          </a:stretch>
        </p:blipFill>
        <p:spPr>
          <a:xfrm>
            <a:off x="8401466" y="1221080"/>
            <a:ext cx="3622582" cy="4809815"/>
          </a:xfrm>
          <a:prstGeom prst="rect">
            <a:avLst/>
          </a:prstGeom>
        </p:spPr>
      </p:pic>
    </p:spTree>
    <p:extLst>
      <p:ext uri="{BB962C8B-B14F-4D97-AF65-F5344CB8AC3E}">
        <p14:creationId xmlns:p14="http://schemas.microsoft.com/office/powerpoint/2010/main" val="271866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AB22524-2DC1-4943-9B21-72F5D4874113}"/>
              </a:ext>
            </a:extLst>
          </p:cNvPr>
          <p:cNvSpPr>
            <a:spLocks noGrp="1"/>
          </p:cNvSpPr>
          <p:nvPr>
            <p:ph type="sldNum" sz="quarter" idx="14"/>
          </p:nvPr>
        </p:nvSpPr>
        <p:spPr/>
        <p:txBody>
          <a:bodyPr/>
          <a:lstStyle/>
          <a:p>
            <a:fld id="{EE00F0DF-33EF-44AA-A705-087FFAD5005A}" type="slidenum">
              <a:rPr lang="zh-CN" altLang="en-US" smtClean="0"/>
              <a:t>3</a:t>
            </a:fld>
            <a:endParaRPr lang="zh-CN" altLang="en-US"/>
          </a:p>
        </p:txBody>
      </p:sp>
      <p:grpSp>
        <p:nvGrpSpPr>
          <p:cNvPr id="2" name="组合 1">
            <a:extLst>
              <a:ext uri="{FF2B5EF4-FFF2-40B4-BE49-F238E27FC236}">
                <a16:creationId xmlns:a16="http://schemas.microsoft.com/office/drawing/2014/main" id="{DC1AC050-EB3B-442E-3F8D-F933297FDE98}"/>
              </a:ext>
            </a:extLst>
          </p:cNvPr>
          <p:cNvGrpSpPr/>
          <p:nvPr/>
        </p:nvGrpSpPr>
        <p:grpSpPr>
          <a:xfrm>
            <a:off x="5686086" y="-91506"/>
            <a:ext cx="6590649" cy="977623"/>
            <a:chOff x="5686086" y="-91506"/>
            <a:chExt cx="6590649" cy="977623"/>
          </a:xfrm>
        </p:grpSpPr>
        <p:sp>
          <p:nvSpPr>
            <p:cNvPr id="23" name="文本框 22">
              <a:extLst>
                <a:ext uri="{FF2B5EF4-FFF2-40B4-BE49-F238E27FC236}">
                  <a16:creationId xmlns:a16="http://schemas.microsoft.com/office/drawing/2014/main" id="{651617F0-F0DF-CD74-AA74-903F78654C28}"/>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4" name="文本框 23">
              <a:extLst>
                <a:ext uri="{FF2B5EF4-FFF2-40B4-BE49-F238E27FC236}">
                  <a16:creationId xmlns:a16="http://schemas.microsoft.com/office/drawing/2014/main" id="{D6B359B8-4001-4873-3694-99914FC77B34}"/>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作者团队介绍</a:t>
              </a:r>
            </a:p>
          </p:txBody>
        </p:sp>
        <p:cxnSp>
          <p:nvCxnSpPr>
            <p:cNvPr id="25" name="直接连接符 24">
              <a:extLst>
                <a:ext uri="{FF2B5EF4-FFF2-40B4-BE49-F238E27FC236}">
                  <a16:creationId xmlns:a16="http://schemas.microsoft.com/office/drawing/2014/main" id="{17A810D6-67FC-3094-A7EF-AD3F1D55CB81}"/>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EC0A15E2-58A1-A3DA-AD35-8EFB64998D1C}"/>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7" name="文本框 26">
              <a:extLst>
                <a:ext uri="{FF2B5EF4-FFF2-40B4-BE49-F238E27FC236}">
                  <a16:creationId xmlns:a16="http://schemas.microsoft.com/office/drawing/2014/main" id="{DEFB546E-6A4E-4C46-FB3F-1B2954089C8F}"/>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28" name="直接连接符 27">
              <a:extLst>
                <a:ext uri="{FF2B5EF4-FFF2-40B4-BE49-F238E27FC236}">
                  <a16:creationId xmlns:a16="http://schemas.microsoft.com/office/drawing/2014/main" id="{B40B87F6-F86B-E27B-B308-19B142165350}"/>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4FF180AB-E98E-2EBE-090B-73ED2C39CAA4}"/>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0" name="文本框 29">
              <a:extLst>
                <a:ext uri="{FF2B5EF4-FFF2-40B4-BE49-F238E27FC236}">
                  <a16:creationId xmlns:a16="http://schemas.microsoft.com/office/drawing/2014/main" id="{06167AD0-68C9-2BE4-FE60-3D5990833DC3}"/>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31" name="直接连接符 30">
              <a:extLst>
                <a:ext uri="{FF2B5EF4-FFF2-40B4-BE49-F238E27FC236}">
                  <a16:creationId xmlns:a16="http://schemas.microsoft.com/office/drawing/2014/main" id="{EC5E03E5-BD0F-883A-4882-C2878134E1D7}"/>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DFC31548-D271-07AD-F7D4-4A3A66F1947E}"/>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3" name="文本框 32">
              <a:extLst>
                <a:ext uri="{FF2B5EF4-FFF2-40B4-BE49-F238E27FC236}">
                  <a16:creationId xmlns:a16="http://schemas.microsoft.com/office/drawing/2014/main" id="{F7302B03-1D3E-6918-618A-29EBCF85F6FB}"/>
                </a:ext>
              </a:extLst>
            </p:cNvPr>
            <p:cNvSpPr txBox="1"/>
            <p:nvPr/>
          </p:nvSpPr>
          <p:spPr>
            <a:xfrm>
              <a:off x="6174909" y="382626"/>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34" name="直接连接符 33">
              <a:extLst>
                <a:ext uri="{FF2B5EF4-FFF2-40B4-BE49-F238E27FC236}">
                  <a16:creationId xmlns:a16="http://schemas.microsoft.com/office/drawing/2014/main" id="{FAC77BB6-1A7E-90B3-AF7D-900C9D4F4D55}"/>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EB019891-48A7-BF0F-65E1-D5F2C8E16645}"/>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6" name="文本框 35">
              <a:extLst>
                <a:ext uri="{FF2B5EF4-FFF2-40B4-BE49-F238E27FC236}">
                  <a16:creationId xmlns:a16="http://schemas.microsoft.com/office/drawing/2014/main" id="{8B2A8AF7-851F-83EE-DC54-E19C3D142D5F}"/>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实验现象及结论</a:t>
              </a:r>
            </a:p>
          </p:txBody>
        </p:sp>
        <p:cxnSp>
          <p:nvCxnSpPr>
            <p:cNvPr id="37" name="直接连接符 36">
              <a:extLst>
                <a:ext uri="{FF2B5EF4-FFF2-40B4-BE49-F238E27FC236}">
                  <a16:creationId xmlns:a16="http://schemas.microsoft.com/office/drawing/2014/main" id="{A407DD3B-CDFB-1891-C796-C326AA493149}"/>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22EEDBDA-7A8B-5BFD-4364-06C25F6A47D0}"/>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9" name="文本框 38">
              <a:extLst>
                <a:ext uri="{FF2B5EF4-FFF2-40B4-BE49-F238E27FC236}">
                  <a16:creationId xmlns:a16="http://schemas.microsoft.com/office/drawing/2014/main" id="{026D5644-1155-9692-01F6-69D328FA5633}"/>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40" name="直接连接符 39">
              <a:extLst>
                <a:ext uri="{FF2B5EF4-FFF2-40B4-BE49-F238E27FC236}">
                  <a16:creationId xmlns:a16="http://schemas.microsoft.com/office/drawing/2014/main" id="{01498453-671E-ECCA-FDFD-FD93028FB958}"/>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sp>
        <p:nvSpPr>
          <p:cNvPr id="41" name="Rectangle 1">
            <a:extLst>
              <a:ext uri="{FF2B5EF4-FFF2-40B4-BE49-F238E27FC236}">
                <a16:creationId xmlns:a16="http://schemas.microsoft.com/office/drawing/2014/main" id="{599D7A8F-6C82-11EA-226C-426911B00964}"/>
              </a:ext>
            </a:extLst>
          </p:cNvPr>
          <p:cNvSpPr>
            <a:spLocks noChangeArrowheads="1"/>
          </p:cNvSpPr>
          <p:nvPr/>
        </p:nvSpPr>
        <p:spPr bwMode="auto">
          <a:xfrm>
            <a:off x="249408" y="3633705"/>
            <a:ext cx="335567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zh-CN" altLang="en-US"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团队作者排序</a:t>
            </a:r>
            <a:endParaRPr kumimoji="0" lang="en-US"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Jeffrey Abbott</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：美国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叶天阳（Tianyang Ye）</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：中国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Keith Krenek</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：美国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Rona S. Gertner</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：美国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Steven Ban</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：美国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金有彬（YoubinKim）</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：韩国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秦岭（Ling Qin）</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：中国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吴文轩（Wenxuan Wu）</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：中国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朴洪根（Hongkun Park）</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：韩国</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6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咸敦熙（Donhee Ham）</a:t>
            </a:r>
            <a:r>
              <a:rPr kumimoji="0" lang="zh-CN" altLang="zh-CN" sz="16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：韩国 </a:t>
            </a:r>
          </a:p>
        </p:txBody>
      </p:sp>
      <p:pic>
        <p:nvPicPr>
          <p:cNvPr id="1027" name="Picture 3">
            <a:extLst>
              <a:ext uri="{FF2B5EF4-FFF2-40B4-BE49-F238E27FC236}">
                <a16:creationId xmlns:a16="http://schemas.microsoft.com/office/drawing/2014/main" id="{176EB7E2-7ED9-E30B-7E7F-1A4F88C40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376" y="1017524"/>
            <a:ext cx="2367434" cy="2367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 name="文本框 42">
            <a:extLst>
              <a:ext uri="{FF2B5EF4-FFF2-40B4-BE49-F238E27FC236}">
                <a16:creationId xmlns:a16="http://schemas.microsoft.com/office/drawing/2014/main" id="{8BA650BE-203A-6BE9-CDB3-FCF599401119}"/>
              </a:ext>
            </a:extLst>
          </p:cNvPr>
          <p:cNvSpPr txBox="1"/>
          <p:nvPr/>
        </p:nvSpPr>
        <p:spPr>
          <a:xfrm>
            <a:off x="3536754" y="805346"/>
            <a:ext cx="7886591" cy="2031325"/>
          </a:xfrm>
          <a:prstGeom prst="rect">
            <a:avLst/>
          </a:prstGeom>
          <a:noFill/>
        </p:spPr>
        <p:txBody>
          <a:bodyPr wrap="square">
            <a:spAutoFit/>
          </a:bodyPr>
          <a:lstStyle/>
          <a:p>
            <a:pPr eaLnBrk="0" fontAlgn="base" hangingPunct="0">
              <a:spcBef>
                <a:spcPct val="0"/>
              </a:spcBef>
              <a:spcAft>
                <a:spcPct val="0"/>
              </a:spcAft>
              <a:buFontTx/>
              <a:buChar char="•"/>
            </a:pPr>
            <a:r>
              <a:rPr lang="zh-CN" altLang="en-US" b="1" dirty="0">
                <a:latin typeface="Times New Roman" panose="02020603050405020304" pitchFamily="18" charset="0"/>
                <a:ea typeface="华文楷体" panose="02010600040101010101" pitchFamily="2" charset="-122"/>
              </a:rPr>
              <a:t>标题：</a:t>
            </a:r>
            <a:r>
              <a:rPr lang="en-US" altLang="zh-CN" dirty="0">
                <a:latin typeface="Times New Roman" panose="02020603050405020304" pitchFamily="18" charset="0"/>
                <a:ea typeface="华文楷体" panose="02010600040101010101" pitchFamily="2" charset="-122"/>
              </a:rPr>
              <a:t>A nanoelectrode array for obtaining intracellular recordings from thousands of connected neurons</a:t>
            </a:r>
          </a:p>
          <a:p>
            <a:pPr eaLnBrk="0" fontAlgn="base" hangingPunct="0">
              <a:spcBef>
                <a:spcPct val="0"/>
              </a:spcBef>
              <a:spcAft>
                <a:spcPct val="0"/>
              </a:spcAft>
              <a:buFontTx/>
              <a:buChar char="•"/>
            </a:pPr>
            <a:r>
              <a:rPr lang="zh-CN" altLang="en-US" b="1" dirty="0">
                <a:latin typeface="Times New Roman" panose="02020603050405020304" pitchFamily="18" charset="0"/>
                <a:ea typeface="华文楷体" panose="02010600040101010101" pitchFamily="2" charset="-122"/>
              </a:rPr>
              <a:t>期刊：</a:t>
            </a:r>
            <a:r>
              <a:rPr lang="en-US" altLang="zh-CN" dirty="0">
                <a:latin typeface="Times New Roman" panose="02020603050405020304" pitchFamily="18" charset="0"/>
                <a:ea typeface="华文楷体" panose="02010600040101010101" pitchFamily="2" charset="-122"/>
              </a:rPr>
              <a:t>Nature Biomedical Engineering</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zh-CN"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zh-CN" altLang="zh-CN"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Jeffrey Abbott</a:t>
            </a:r>
            <a:r>
              <a:rPr kumimoji="0" lang="zh-CN" altLang="en-US"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（美）</a:t>
            </a:r>
            <a:r>
              <a:rPr kumimoji="0" lang="zh-CN" altLang="zh-CN" sz="18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a:t>
            </a:r>
            <a:r>
              <a:rPr kumimoji="0" lang="zh-CN" altLang="en-US"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第一作者</a:t>
            </a:r>
            <a:endParaRPr lang="en-US" altLang="zh-CN" dirty="0">
              <a:latin typeface="Times New Roman" panose="02020603050405020304" pitchFamily="18" charset="0"/>
              <a:ea typeface="华文楷体" panose="02010600040101010101" pitchFamily="2" charset="-122"/>
            </a:endParaRPr>
          </a:p>
          <a:p>
            <a:pPr marL="0" marR="0" lvl="0" indent="0" algn="l" defTabSz="914400" rtl="0" eaLnBrk="0" fontAlgn="base" latinLnBrk="0" hangingPunct="0">
              <a:lnSpc>
                <a:spcPct val="100000"/>
              </a:lnSpc>
              <a:spcBef>
                <a:spcPct val="0"/>
              </a:spcBef>
              <a:spcAft>
                <a:spcPct val="0"/>
              </a:spcAft>
              <a:buClrTx/>
              <a:buSzTx/>
              <a:buFontTx/>
              <a:buChar char="•"/>
              <a:tabLst/>
            </a:pPr>
            <a:r>
              <a:rPr lang="zh-CN" altLang="en-US" dirty="0">
                <a:latin typeface="Times New Roman" panose="02020603050405020304" pitchFamily="18" charset="0"/>
                <a:ea typeface="华文楷体" panose="02010600040101010101" pitchFamily="2" charset="-122"/>
              </a:rPr>
              <a:t>哈佛大学化学与化学生物学系和工程与应用科学学院博士后研究员，专注于神经科学领域的研究</a:t>
            </a:r>
            <a:endParaRPr kumimoji="0" lang="zh-CN" altLang="zh-CN" sz="18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endParaRPr>
          </a:p>
        </p:txBody>
      </p:sp>
      <p:pic>
        <p:nvPicPr>
          <p:cNvPr id="1029" name="Picture 5">
            <a:extLst>
              <a:ext uri="{FF2B5EF4-FFF2-40B4-BE49-F238E27FC236}">
                <a16:creationId xmlns:a16="http://schemas.microsoft.com/office/drawing/2014/main" id="{A3C90FEE-9054-2B6B-FC0C-2D65FAD16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5293" y="4910280"/>
            <a:ext cx="1831088" cy="1831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 name="文本框 44">
            <a:extLst>
              <a:ext uri="{FF2B5EF4-FFF2-40B4-BE49-F238E27FC236}">
                <a16:creationId xmlns:a16="http://schemas.microsoft.com/office/drawing/2014/main" id="{60A8B8A7-C13E-318C-06DD-83163230B4AA}"/>
              </a:ext>
            </a:extLst>
          </p:cNvPr>
          <p:cNvSpPr txBox="1"/>
          <p:nvPr/>
        </p:nvSpPr>
        <p:spPr>
          <a:xfrm>
            <a:off x="3575720" y="4882071"/>
            <a:ext cx="5697274" cy="1754326"/>
          </a:xfrm>
          <a:prstGeom prst="rect">
            <a:avLst/>
          </a:prstGeom>
          <a:noFill/>
        </p:spPr>
        <p:txBody>
          <a:bodyPr wrap="square">
            <a:spAutoFit/>
          </a:bodyPr>
          <a:lstStyle/>
          <a:p>
            <a:r>
              <a:rPr kumimoji="0" lang="zh-CN" altLang="zh-CN"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咸敦熙（Donhee Ham</a:t>
            </a:r>
            <a:r>
              <a:rPr kumimoji="0" lang="zh-CN" altLang="en-US"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，韩</a:t>
            </a:r>
            <a:r>
              <a:rPr kumimoji="0" lang="zh-CN" altLang="zh-CN"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a:t>
            </a:r>
            <a:r>
              <a:rPr kumimoji="0" lang="zh-CN" altLang="en-US"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，通讯作者</a:t>
            </a:r>
            <a:endParaRPr kumimoji="0" lang="zh-CN" altLang="zh-CN" sz="1800" b="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endParaRPr>
          </a:p>
          <a:p>
            <a:r>
              <a:rPr lang="zh-CN" altLang="en-US" dirty="0">
                <a:latin typeface="Times New Roman" panose="02020603050405020304" pitchFamily="18" charset="0"/>
                <a:ea typeface="华文楷体" panose="02010600040101010101" pitchFamily="2" charset="-122"/>
              </a:rPr>
              <a:t>哈佛大学工程与应用科学学院教授，研究领域涵盖</a:t>
            </a:r>
            <a:r>
              <a:rPr lang="en-US" altLang="zh-CN" dirty="0">
                <a:latin typeface="Times New Roman" panose="02020603050405020304" pitchFamily="18" charset="0"/>
                <a:ea typeface="华文楷体" panose="02010600040101010101" pitchFamily="2" charset="-122"/>
              </a:rPr>
              <a:t>CMOS-</a:t>
            </a:r>
            <a:r>
              <a:rPr lang="zh-CN" altLang="en-US" dirty="0">
                <a:latin typeface="Times New Roman" panose="02020603050405020304" pitchFamily="18" charset="0"/>
                <a:ea typeface="华文楷体" panose="02010600040101010101" pitchFamily="2" charset="-122"/>
              </a:rPr>
              <a:t>生物接口、神经形态工程和集成电路设计。他的团队致力于开发用于</a:t>
            </a:r>
            <a:r>
              <a:rPr lang="zh-CN" altLang="en-US" b="1" dirty="0">
                <a:solidFill>
                  <a:srgbClr val="FF0000"/>
                </a:solidFill>
                <a:latin typeface="Times New Roman" panose="02020603050405020304" pitchFamily="18" charset="0"/>
                <a:ea typeface="华文楷体" panose="02010600040101010101" pitchFamily="2" charset="-122"/>
              </a:rPr>
              <a:t>神经科学和生物技术的</a:t>
            </a:r>
            <a:r>
              <a:rPr lang="en-US" altLang="zh-CN" b="1" dirty="0">
                <a:solidFill>
                  <a:srgbClr val="FF0000"/>
                </a:solidFill>
                <a:latin typeface="Times New Roman" panose="02020603050405020304" pitchFamily="18" charset="0"/>
                <a:ea typeface="华文楷体" panose="02010600040101010101" pitchFamily="2" charset="-122"/>
              </a:rPr>
              <a:t>CMOS-</a:t>
            </a:r>
            <a:r>
              <a:rPr lang="zh-CN" altLang="en-US" b="1" dirty="0">
                <a:solidFill>
                  <a:srgbClr val="FF0000"/>
                </a:solidFill>
                <a:latin typeface="Times New Roman" panose="02020603050405020304" pitchFamily="18" charset="0"/>
                <a:ea typeface="华文楷体" panose="02010600040101010101" pitchFamily="2" charset="-122"/>
              </a:rPr>
              <a:t>神经电子接口</a:t>
            </a:r>
            <a:r>
              <a:rPr lang="zh-CN" altLang="en-US" dirty="0">
                <a:latin typeface="Times New Roman" panose="02020603050405020304" pitchFamily="18" charset="0"/>
                <a:ea typeface="华文楷体" panose="02010600040101010101" pitchFamily="2" charset="-122"/>
              </a:rPr>
              <a:t>、机器智能和神经形态工程，以及超越</a:t>
            </a:r>
            <a:r>
              <a:rPr lang="en-US" altLang="zh-CN" dirty="0">
                <a:latin typeface="Times New Roman" panose="02020603050405020304" pitchFamily="18" charset="0"/>
                <a:ea typeface="华文楷体" panose="02010600040101010101" pitchFamily="2" charset="-122"/>
              </a:rPr>
              <a:t>CMOS</a:t>
            </a:r>
            <a:r>
              <a:rPr lang="zh-CN" altLang="en-US" dirty="0">
                <a:latin typeface="Times New Roman" panose="02020603050405020304" pitchFamily="18" charset="0"/>
                <a:ea typeface="华文楷体" panose="02010600040101010101" pitchFamily="2" charset="-122"/>
              </a:rPr>
              <a:t>的电子学</a:t>
            </a:r>
          </a:p>
        </p:txBody>
      </p:sp>
      <p:pic>
        <p:nvPicPr>
          <p:cNvPr id="1031" name="Picture 7">
            <a:extLst>
              <a:ext uri="{FF2B5EF4-FFF2-40B4-BE49-F238E27FC236}">
                <a16:creationId xmlns:a16="http://schemas.microsoft.com/office/drawing/2014/main" id="{8BC58A9A-6FB9-4129-687A-B595899064A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15293" y="2852936"/>
            <a:ext cx="1831087" cy="18310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 name="文本框 45">
            <a:extLst>
              <a:ext uri="{FF2B5EF4-FFF2-40B4-BE49-F238E27FC236}">
                <a16:creationId xmlns:a16="http://schemas.microsoft.com/office/drawing/2014/main" id="{C6B3B61D-D940-F6CE-7D57-414E9406D89D}"/>
              </a:ext>
            </a:extLst>
          </p:cNvPr>
          <p:cNvSpPr txBox="1"/>
          <p:nvPr/>
        </p:nvSpPr>
        <p:spPr>
          <a:xfrm>
            <a:off x="3543526" y="3021812"/>
            <a:ext cx="5697274" cy="1754326"/>
          </a:xfrm>
          <a:prstGeom prst="rect">
            <a:avLst/>
          </a:prstGeom>
          <a:noFill/>
        </p:spPr>
        <p:txBody>
          <a:bodyPr wrap="square">
            <a:spAutoFit/>
          </a:bodyPr>
          <a:lstStyle/>
          <a:p>
            <a:r>
              <a:rPr kumimoji="0" lang="zh-CN" altLang="zh-CN"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朴洪根（Hongkun Park</a:t>
            </a:r>
            <a:r>
              <a:rPr kumimoji="0" lang="zh-CN" altLang="en-US"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，韩</a:t>
            </a:r>
            <a:r>
              <a:rPr kumimoji="0" lang="zh-CN" altLang="zh-CN"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a:t>
            </a:r>
            <a:r>
              <a:rPr kumimoji="0" lang="zh-CN" altLang="en-US"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通讯作者</a:t>
            </a:r>
            <a:endParaRPr kumimoji="0" lang="zh-CN" altLang="zh-CN" sz="1800" b="1"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endParaRPr>
          </a:p>
          <a:p>
            <a:r>
              <a:rPr kumimoji="0" lang="zh-CN" altLang="en-US" sz="180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哈佛大学化学与化学生物学系和物理系教授，研究领域包括纳米科学、量子光电子学和纳米生物界面。他的团队专注于开发基于量子力学原理的纳米级电学、光学和等离子体器件，以及能够</a:t>
            </a:r>
            <a:r>
              <a:rPr kumimoji="0" lang="zh-CN" altLang="en-US" sz="1800" b="1" i="0" u="none" strike="noStrike" cap="none" normalizeH="0" baseline="0" dirty="0">
                <a:ln>
                  <a:noFill/>
                </a:ln>
                <a:solidFill>
                  <a:srgbClr val="FF0000"/>
                </a:solidFill>
                <a:effectLst/>
                <a:latin typeface="Times New Roman" panose="02020603050405020304" pitchFamily="18" charset="0"/>
                <a:ea typeface="华文楷体" panose="02010600040101010101" pitchFamily="2" charset="-122"/>
              </a:rPr>
              <a:t>与活细胞、细胞网络和有机体接口的新型纳米和微电子工具</a:t>
            </a:r>
            <a:r>
              <a:rPr kumimoji="0" lang="zh-CN" altLang="en-US" sz="1800" i="0" u="none" strike="noStrike" cap="none" normalizeH="0" baseline="0" dirty="0">
                <a:ln>
                  <a:noFill/>
                </a:ln>
                <a:solidFill>
                  <a:schemeClr val="tx1"/>
                </a:solidFill>
                <a:effectLst/>
                <a:latin typeface="Times New Roman" panose="02020603050405020304" pitchFamily="18" charset="0"/>
                <a:ea typeface="华文楷体" panose="02010600040101010101" pitchFamily="2" charset="-122"/>
              </a:rPr>
              <a:t>。</a:t>
            </a:r>
            <a:endParaRPr lang="zh-CN" altLang="en-US" dirty="0">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1076261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17E20-ABB0-E891-6AEF-BEA59598FE13}"/>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1E136EAF-1E7A-6DAE-4B5E-AE5E2036E2CD}"/>
              </a:ext>
            </a:extLst>
          </p:cNvPr>
          <p:cNvSpPr>
            <a:spLocks noGrp="1"/>
          </p:cNvSpPr>
          <p:nvPr>
            <p:ph type="sldNum" sz="quarter" idx="14"/>
          </p:nvPr>
        </p:nvSpPr>
        <p:spPr/>
        <p:txBody>
          <a:bodyPr/>
          <a:lstStyle/>
          <a:p>
            <a:fld id="{EE00F0DF-33EF-44AA-A705-087FFAD5005A}" type="slidenum">
              <a:rPr lang="zh-CN" altLang="en-US" smtClean="0"/>
              <a:t>4</a:t>
            </a:fld>
            <a:endParaRPr lang="zh-CN" altLang="en-US"/>
          </a:p>
        </p:txBody>
      </p:sp>
      <p:pic>
        <p:nvPicPr>
          <p:cNvPr id="1029" name="Picture 5">
            <a:extLst>
              <a:ext uri="{FF2B5EF4-FFF2-40B4-BE49-F238E27FC236}">
                <a16:creationId xmlns:a16="http://schemas.microsoft.com/office/drawing/2014/main" id="{0A54FBC2-734C-1DA8-36CC-00D63DBF0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4211" y="3813854"/>
            <a:ext cx="2257235" cy="22572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Picture 7">
            <a:extLst>
              <a:ext uri="{FF2B5EF4-FFF2-40B4-BE49-F238E27FC236}">
                <a16:creationId xmlns:a16="http://schemas.microsoft.com/office/drawing/2014/main" id="{4D5DCB97-7897-4E86-BFB4-3EE7DCB4BE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40" y="1133887"/>
            <a:ext cx="2176620" cy="2176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文本框 3">
            <a:extLst>
              <a:ext uri="{FF2B5EF4-FFF2-40B4-BE49-F238E27FC236}">
                <a16:creationId xmlns:a16="http://schemas.microsoft.com/office/drawing/2014/main" id="{5B4E9CF4-CE87-80E3-BE63-F7F0A4199B69}"/>
              </a:ext>
            </a:extLst>
          </p:cNvPr>
          <p:cNvSpPr txBox="1"/>
          <p:nvPr/>
        </p:nvSpPr>
        <p:spPr>
          <a:xfrm>
            <a:off x="2950042" y="860900"/>
            <a:ext cx="9093916" cy="2585323"/>
          </a:xfrm>
          <a:prstGeom prst="rect">
            <a:avLst/>
          </a:prstGeom>
          <a:noFill/>
        </p:spPr>
        <p:txBody>
          <a:bodyPr wrap="square">
            <a:spAutoFit/>
          </a:bodyPr>
          <a:lstStyle/>
          <a:p>
            <a:r>
              <a:rPr lang="zh-CN" altLang="en-US" b="1" dirty="0">
                <a:latin typeface="Times New Roman" panose="02020603050405020304" pitchFamily="18" charset="0"/>
                <a:ea typeface="华文楷体" panose="02010600040101010101" pitchFamily="2" charset="-122"/>
              </a:rPr>
              <a:t>朴洪根教授团队：</a:t>
            </a:r>
            <a:endParaRPr lang="zh-CN" altLang="en-US" dirty="0">
              <a:latin typeface="Times New Roman" panose="02020603050405020304" pitchFamily="18" charset="0"/>
              <a:ea typeface="华文楷体" panose="02010600040101010101" pitchFamily="2" charset="-122"/>
            </a:endParaRPr>
          </a:p>
          <a:p>
            <a:pPr>
              <a:buFont typeface="+mj-lt"/>
              <a:buAutoNum type="arabicPeriod"/>
            </a:pPr>
            <a:r>
              <a:rPr lang="en-US" altLang="zh-CN" b="1" dirty="0">
                <a:latin typeface="Times New Roman" panose="02020603050405020304" pitchFamily="18" charset="0"/>
                <a:ea typeface="华文楷体" panose="02010600040101010101" pitchFamily="2" charset="-122"/>
              </a:rPr>
              <a:t>"</a:t>
            </a:r>
            <a:r>
              <a:rPr lang="en-US" altLang="zh-CN" b="1" dirty="0" err="1">
                <a:latin typeface="Times New Roman" panose="02020603050405020304" pitchFamily="18" charset="0"/>
                <a:ea typeface="华文楷体" panose="02010600040101010101" pitchFamily="2" charset="-122"/>
              </a:rPr>
              <a:t>Nanoelectronic</a:t>
            </a:r>
            <a:r>
              <a:rPr lang="en-US" altLang="zh-CN" b="1" dirty="0">
                <a:latin typeface="Times New Roman" panose="02020603050405020304" pitchFamily="18" charset="0"/>
                <a:ea typeface="华文楷体" panose="02010600040101010101" pitchFamily="2" charset="-122"/>
              </a:rPr>
              <a:t> three-dimensional mapping of intracellular activity"</a:t>
            </a:r>
            <a:endParaRPr lang="en-US" altLang="zh-CN" dirty="0">
              <a:latin typeface="Times New Roman" panose="02020603050405020304" pitchFamily="18" charset="0"/>
              <a:ea typeface="华文楷体" panose="02010600040101010101" pitchFamily="2" charset="-122"/>
            </a:endParaRPr>
          </a:p>
          <a:p>
            <a:pPr lvl="1"/>
            <a:r>
              <a:rPr lang="en-US" altLang="zh-CN" i="1" dirty="0">
                <a:solidFill>
                  <a:srgbClr val="FF0000"/>
                </a:solidFill>
                <a:latin typeface="Times New Roman" panose="02020603050405020304" pitchFamily="18" charset="0"/>
                <a:ea typeface="华文楷体" panose="02010600040101010101" pitchFamily="2" charset="-122"/>
              </a:rPr>
              <a:t>Nature Nanotechnology</a:t>
            </a:r>
            <a:r>
              <a:rPr lang="en-US" altLang="zh-CN" dirty="0">
                <a:solidFill>
                  <a:srgbClr val="FF0000"/>
                </a:solidFill>
                <a:latin typeface="Times New Roman" panose="02020603050405020304" pitchFamily="18" charset="0"/>
                <a:ea typeface="华文楷体" panose="02010600040101010101" pitchFamily="2" charset="-122"/>
              </a:rPr>
              <a:t>, 2012</a:t>
            </a:r>
          </a:p>
          <a:p>
            <a:pPr lvl="1"/>
            <a:r>
              <a:rPr lang="zh-CN" altLang="en-US" dirty="0">
                <a:latin typeface="Times New Roman" panose="02020603050405020304" pitchFamily="18" charset="0"/>
                <a:ea typeface="华文楷体" panose="02010600040101010101" pitchFamily="2" charset="-122"/>
              </a:rPr>
              <a:t>该研究开发了纳米电子探针技术，实现了对活细胞内活动的三维映射，为细胞生物学研究提供了新工具。</a:t>
            </a:r>
          </a:p>
          <a:p>
            <a:pPr>
              <a:buFont typeface="+mj-lt"/>
              <a:buAutoNum type="arabicPeriod"/>
            </a:pPr>
            <a:r>
              <a:rPr lang="en-US" altLang="zh-CN" b="1" dirty="0">
                <a:latin typeface="Times New Roman" panose="02020603050405020304" pitchFamily="18" charset="0"/>
                <a:ea typeface="华文楷体" panose="02010600040101010101" pitchFamily="2" charset="-122"/>
              </a:rPr>
              <a:t>"Graphene-based materials for biological applications"</a:t>
            </a:r>
            <a:endParaRPr lang="en-US" altLang="zh-CN" dirty="0">
              <a:latin typeface="Times New Roman" panose="02020603050405020304" pitchFamily="18" charset="0"/>
              <a:ea typeface="华文楷体" panose="02010600040101010101" pitchFamily="2" charset="-122"/>
            </a:endParaRPr>
          </a:p>
          <a:p>
            <a:pPr lvl="1"/>
            <a:r>
              <a:rPr lang="en-US" altLang="zh-CN" i="1" dirty="0">
                <a:solidFill>
                  <a:srgbClr val="FF0000"/>
                </a:solidFill>
                <a:latin typeface="Times New Roman" panose="02020603050405020304" pitchFamily="18" charset="0"/>
                <a:ea typeface="华文楷体" panose="02010600040101010101" pitchFamily="2" charset="-122"/>
              </a:rPr>
              <a:t>Nature Reviews Materials</a:t>
            </a:r>
            <a:r>
              <a:rPr lang="en-US" altLang="zh-CN" dirty="0">
                <a:solidFill>
                  <a:srgbClr val="FF0000"/>
                </a:solidFill>
                <a:latin typeface="Times New Roman" panose="02020603050405020304" pitchFamily="18" charset="0"/>
                <a:ea typeface="华文楷体" panose="02010600040101010101" pitchFamily="2" charset="-122"/>
              </a:rPr>
              <a:t>, 2016</a:t>
            </a:r>
          </a:p>
          <a:p>
            <a:pPr lvl="1"/>
            <a:r>
              <a:rPr lang="zh-CN" altLang="en-US" dirty="0">
                <a:latin typeface="Times New Roman" panose="02020603050405020304" pitchFamily="18" charset="0"/>
                <a:ea typeface="华文楷体" panose="02010600040101010101" pitchFamily="2" charset="-122"/>
              </a:rPr>
              <a:t>综述了石墨烯及其衍生材料在生物医学领域的应用，包括生物传感、药物递送和组织工程等。</a:t>
            </a:r>
          </a:p>
        </p:txBody>
      </p:sp>
      <p:sp>
        <p:nvSpPr>
          <p:cNvPr id="6" name="文本框 5">
            <a:extLst>
              <a:ext uri="{FF2B5EF4-FFF2-40B4-BE49-F238E27FC236}">
                <a16:creationId xmlns:a16="http://schemas.microsoft.com/office/drawing/2014/main" id="{E17841D6-9C7D-02AB-2729-41C62878A12C}"/>
              </a:ext>
            </a:extLst>
          </p:cNvPr>
          <p:cNvSpPr txBox="1"/>
          <p:nvPr/>
        </p:nvSpPr>
        <p:spPr>
          <a:xfrm>
            <a:off x="343686" y="3547493"/>
            <a:ext cx="9093916" cy="2862322"/>
          </a:xfrm>
          <a:prstGeom prst="rect">
            <a:avLst/>
          </a:prstGeom>
          <a:noFill/>
        </p:spPr>
        <p:txBody>
          <a:bodyPr wrap="square">
            <a:spAutoFit/>
          </a:bodyPr>
          <a:lstStyle/>
          <a:p>
            <a:r>
              <a:rPr lang="zh-CN" altLang="en-US" b="1" dirty="0">
                <a:latin typeface="Times New Roman" panose="02020603050405020304" pitchFamily="18" charset="0"/>
                <a:ea typeface="华文楷体" panose="02010600040101010101" pitchFamily="2" charset="-122"/>
              </a:rPr>
              <a:t>咸敦熙教授团队：</a:t>
            </a:r>
            <a:endParaRPr lang="zh-CN" altLang="en-US" dirty="0">
              <a:latin typeface="Times New Roman" panose="02020603050405020304" pitchFamily="18" charset="0"/>
              <a:ea typeface="华文楷体" panose="02010600040101010101" pitchFamily="2" charset="-122"/>
            </a:endParaRPr>
          </a:p>
          <a:p>
            <a:pPr>
              <a:buFont typeface="+mj-lt"/>
              <a:buAutoNum type="arabicPeriod"/>
            </a:pPr>
            <a:r>
              <a:rPr lang="en-US" altLang="zh-CN" b="1" dirty="0">
                <a:latin typeface="Times New Roman" panose="02020603050405020304" pitchFamily="18" charset="0"/>
                <a:ea typeface="华文楷体" panose="02010600040101010101" pitchFamily="2" charset="-122"/>
              </a:rPr>
              <a:t>"A CMOS-integrated microelectrode array for simultaneous electrophysiology and neurotransmitter detection"</a:t>
            </a:r>
            <a:endParaRPr lang="en-US" altLang="zh-CN" dirty="0">
              <a:latin typeface="Times New Roman" panose="02020603050405020304" pitchFamily="18" charset="0"/>
              <a:ea typeface="华文楷体" panose="02010600040101010101" pitchFamily="2" charset="-122"/>
            </a:endParaRPr>
          </a:p>
          <a:p>
            <a:pPr lvl="1"/>
            <a:r>
              <a:rPr lang="en-US" altLang="zh-CN" i="1" dirty="0">
                <a:solidFill>
                  <a:srgbClr val="FF0000"/>
                </a:solidFill>
                <a:latin typeface="Times New Roman" panose="02020603050405020304" pitchFamily="18" charset="0"/>
                <a:ea typeface="华文楷体" panose="02010600040101010101" pitchFamily="2" charset="-122"/>
              </a:rPr>
              <a:t>Nature Biotechnology</a:t>
            </a:r>
            <a:r>
              <a:rPr lang="en-US" altLang="zh-CN" dirty="0">
                <a:solidFill>
                  <a:srgbClr val="FF0000"/>
                </a:solidFill>
                <a:latin typeface="Times New Roman" panose="02020603050405020304" pitchFamily="18" charset="0"/>
                <a:ea typeface="华文楷体" panose="02010600040101010101" pitchFamily="2" charset="-122"/>
              </a:rPr>
              <a:t>, 2018</a:t>
            </a:r>
          </a:p>
          <a:p>
            <a:pPr lvl="1"/>
            <a:r>
              <a:rPr lang="zh-CN" altLang="en-US" dirty="0">
                <a:latin typeface="Times New Roman" panose="02020603050405020304" pitchFamily="18" charset="0"/>
                <a:ea typeface="华文楷体" panose="02010600040101010101" pitchFamily="2" charset="-122"/>
              </a:rPr>
              <a:t>该研究设计了集成</a:t>
            </a:r>
            <a:r>
              <a:rPr lang="en-US" altLang="zh-CN" dirty="0">
                <a:latin typeface="Times New Roman" panose="02020603050405020304" pitchFamily="18" charset="0"/>
                <a:ea typeface="华文楷体" panose="02010600040101010101" pitchFamily="2" charset="-122"/>
              </a:rPr>
              <a:t>CMOS</a:t>
            </a:r>
            <a:r>
              <a:rPr lang="zh-CN" altLang="en-US" dirty="0">
                <a:latin typeface="Times New Roman" panose="02020603050405020304" pitchFamily="18" charset="0"/>
                <a:ea typeface="华文楷体" panose="02010600040101010101" pitchFamily="2" charset="-122"/>
              </a:rPr>
              <a:t>技术的微电极阵列，能够同时进行电生理记录和神经递质检测，推动了神经科学研究的发展。</a:t>
            </a:r>
          </a:p>
          <a:p>
            <a:pPr>
              <a:buFont typeface="+mj-lt"/>
              <a:buAutoNum type="arabicPeriod"/>
            </a:pPr>
            <a:r>
              <a:rPr lang="en-US" altLang="zh-CN" b="1" dirty="0">
                <a:latin typeface="Times New Roman" panose="02020603050405020304" pitchFamily="18" charset="0"/>
                <a:ea typeface="华文楷体" panose="02010600040101010101" pitchFamily="2" charset="-122"/>
              </a:rPr>
              <a:t>"Neuromorphic electronics based on copying and pasting brain-like connectivity"</a:t>
            </a:r>
            <a:endParaRPr lang="en-US" altLang="zh-CN" dirty="0">
              <a:latin typeface="Times New Roman" panose="02020603050405020304" pitchFamily="18" charset="0"/>
              <a:ea typeface="华文楷体" panose="02010600040101010101" pitchFamily="2" charset="-122"/>
            </a:endParaRPr>
          </a:p>
          <a:p>
            <a:pPr lvl="1"/>
            <a:r>
              <a:rPr lang="en-US" altLang="zh-CN" i="1" dirty="0">
                <a:solidFill>
                  <a:srgbClr val="FF0000"/>
                </a:solidFill>
                <a:latin typeface="Times New Roman" panose="02020603050405020304" pitchFamily="18" charset="0"/>
                <a:ea typeface="华文楷体" panose="02010600040101010101" pitchFamily="2" charset="-122"/>
              </a:rPr>
              <a:t>Nature Electronics</a:t>
            </a:r>
            <a:r>
              <a:rPr lang="en-US" altLang="zh-CN" dirty="0">
                <a:solidFill>
                  <a:srgbClr val="FF0000"/>
                </a:solidFill>
                <a:latin typeface="Times New Roman" panose="02020603050405020304" pitchFamily="18" charset="0"/>
                <a:ea typeface="华文楷体" panose="02010600040101010101" pitchFamily="2" charset="-122"/>
              </a:rPr>
              <a:t>, 2020</a:t>
            </a:r>
          </a:p>
          <a:p>
            <a:pPr lvl="1"/>
            <a:r>
              <a:rPr lang="zh-CN" altLang="en-US" dirty="0">
                <a:latin typeface="Times New Roman" panose="02020603050405020304" pitchFamily="18" charset="0"/>
                <a:ea typeface="华文楷体" panose="02010600040101010101" pitchFamily="2" charset="-122"/>
              </a:rPr>
              <a:t>该论文介绍了基于模仿大脑连接性的神经形态电子学，为人工智能硬件的发展提供了新思路。</a:t>
            </a:r>
          </a:p>
        </p:txBody>
      </p:sp>
      <p:sp>
        <p:nvSpPr>
          <p:cNvPr id="2" name="AutoShape 2" descr="Fig. 1">
            <a:extLst>
              <a:ext uri="{FF2B5EF4-FFF2-40B4-BE49-F238E27FC236}">
                <a16:creationId xmlns:a16="http://schemas.microsoft.com/office/drawing/2014/main" id="{8DDAEF3A-16DB-6C02-4CE3-DAD73D58031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 name="组合 4">
            <a:extLst>
              <a:ext uri="{FF2B5EF4-FFF2-40B4-BE49-F238E27FC236}">
                <a16:creationId xmlns:a16="http://schemas.microsoft.com/office/drawing/2014/main" id="{689D12F9-016D-C44B-9F95-2B2751C1D6F1}"/>
              </a:ext>
            </a:extLst>
          </p:cNvPr>
          <p:cNvGrpSpPr/>
          <p:nvPr/>
        </p:nvGrpSpPr>
        <p:grpSpPr>
          <a:xfrm>
            <a:off x="5686086" y="-91506"/>
            <a:ext cx="6590649" cy="977623"/>
            <a:chOff x="5686086" y="-91506"/>
            <a:chExt cx="6590649" cy="977623"/>
          </a:xfrm>
        </p:grpSpPr>
        <p:sp>
          <p:nvSpPr>
            <p:cNvPr id="7" name="文本框 6">
              <a:extLst>
                <a:ext uri="{FF2B5EF4-FFF2-40B4-BE49-F238E27FC236}">
                  <a16:creationId xmlns:a16="http://schemas.microsoft.com/office/drawing/2014/main" id="{79FA41EF-0CD0-AD51-FF35-0E558FE7709F}"/>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8" name="文本框 7">
              <a:extLst>
                <a:ext uri="{FF2B5EF4-FFF2-40B4-BE49-F238E27FC236}">
                  <a16:creationId xmlns:a16="http://schemas.microsoft.com/office/drawing/2014/main" id="{57F1041C-7E8E-5BA5-2ABB-44346AD69EF9}"/>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作者团队介绍</a:t>
              </a:r>
            </a:p>
          </p:txBody>
        </p:sp>
        <p:cxnSp>
          <p:nvCxnSpPr>
            <p:cNvPr id="9" name="直接连接符 8">
              <a:extLst>
                <a:ext uri="{FF2B5EF4-FFF2-40B4-BE49-F238E27FC236}">
                  <a16:creationId xmlns:a16="http://schemas.microsoft.com/office/drawing/2014/main" id="{3ACCB65E-D979-A4E4-62A8-E2E048D1DBEB}"/>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8C34E0FB-9F4D-D578-1C60-CE476D21A041}"/>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1" name="文本框 10">
              <a:extLst>
                <a:ext uri="{FF2B5EF4-FFF2-40B4-BE49-F238E27FC236}">
                  <a16:creationId xmlns:a16="http://schemas.microsoft.com/office/drawing/2014/main" id="{7FF42F35-3ADD-2D87-AC12-D1F8C697F35A}"/>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12" name="直接连接符 11">
              <a:extLst>
                <a:ext uri="{FF2B5EF4-FFF2-40B4-BE49-F238E27FC236}">
                  <a16:creationId xmlns:a16="http://schemas.microsoft.com/office/drawing/2014/main" id="{02BB7198-6257-97BB-A33E-59E63DDD2134}"/>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7690C011-F5F7-41FC-BD49-6A5B31A9C847}"/>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4" name="文本框 13">
              <a:extLst>
                <a:ext uri="{FF2B5EF4-FFF2-40B4-BE49-F238E27FC236}">
                  <a16:creationId xmlns:a16="http://schemas.microsoft.com/office/drawing/2014/main" id="{BCDFB1AB-8C2E-5E13-AF43-3E40A6462E2E}"/>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15" name="直接连接符 14">
              <a:extLst>
                <a:ext uri="{FF2B5EF4-FFF2-40B4-BE49-F238E27FC236}">
                  <a16:creationId xmlns:a16="http://schemas.microsoft.com/office/drawing/2014/main" id="{DD673011-F9AE-4709-6708-1DF339B3F0DF}"/>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16B37D36-2B44-2F3D-392A-85BC0515553F}"/>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7" name="文本框 16">
              <a:extLst>
                <a:ext uri="{FF2B5EF4-FFF2-40B4-BE49-F238E27FC236}">
                  <a16:creationId xmlns:a16="http://schemas.microsoft.com/office/drawing/2014/main" id="{D091BDC6-49B0-83AE-2913-5DC10FDE0E5C}"/>
                </a:ext>
              </a:extLst>
            </p:cNvPr>
            <p:cNvSpPr txBox="1"/>
            <p:nvPr/>
          </p:nvSpPr>
          <p:spPr>
            <a:xfrm>
              <a:off x="6174909" y="382626"/>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18" name="直接连接符 17">
              <a:extLst>
                <a:ext uri="{FF2B5EF4-FFF2-40B4-BE49-F238E27FC236}">
                  <a16:creationId xmlns:a16="http://schemas.microsoft.com/office/drawing/2014/main" id="{9F65F4F7-9084-8146-E5E7-E84C4E4BECBF}"/>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B0D34C96-05CB-DA11-63B7-A5F659AEFA78}"/>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0" name="文本框 19">
              <a:extLst>
                <a:ext uri="{FF2B5EF4-FFF2-40B4-BE49-F238E27FC236}">
                  <a16:creationId xmlns:a16="http://schemas.microsoft.com/office/drawing/2014/main" id="{C767C92B-0330-AAA6-29EE-AC1CC4CEA611}"/>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实验现象及结论</a:t>
              </a:r>
            </a:p>
          </p:txBody>
        </p:sp>
        <p:cxnSp>
          <p:nvCxnSpPr>
            <p:cNvPr id="21" name="直接连接符 20">
              <a:extLst>
                <a:ext uri="{FF2B5EF4-FFF2-40B4-BE49-F238E27FC236}">
                  <a16:creationId xmlns:a16="http://schemas.microsoft.com/office/drawing/2014/main" id="{12B8A4F0-244E-64EA-617D-69BECC7758E9}"/>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AF0D8A51-6E6E-7DA0-5E95-2F6FCAD2BB0E}"/>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1" name="文本框 40">
              <a:extLst>
                <a:ext uri="{FF2B5EF4-FFF2-40B4-BE49-F238E27FC236}">
                  <a16:creationId xmlns:a16="http://schemas.microsoft.com/office/drawing/2014/main" id="{457F5FD0-E75E-E9CC-0E09-2D93BDB401E0}"/>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42" name="直接连接符 41">
              <a:extLst>
                <a:ext uri="{FF2B5EF4-FFF2-40B4-BE49-F238E27FC236}">
                  <a16:creationId xmlns:a16="http://schemas.microsoft.com/office/drawing/2014/main" id="{B8D6CAD0-FB4F-289E-3A07-55DBA7252D00}"/>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0667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3C2A8-D848-35C1-E21A-F1742AB04389}"/>
            </a:ext>
          </a:extLst>
        </p:cNvPr>
        <p:cNvGrpSpPr/>
        <p:nvPr/>
      </p:nvGrpSpPr>
      <p:grpSpPr>
        <a:xfrm>
          <a:off x="0" y="0"/>
          <a:ext cx="0" cy="0"/>
          <a:chOff x="0" y="0"/>
          <a:chExt cx="0" cy="0"/>
        </a:xfrm>
      </p:grpSpPr>
      <p:sp>
        <p:nvSpPr>
          <p:cNvPr id="6" name="灯片编号占位符 5">
            <a:extLst>
              <a:ext uri="{FF2B5EF4-FFF2-40B4-BE49-F238E27FC236}">
                <a16:creationId xmlns:a16="http://schemas.microsoft.com/office/drawing/2014/main" id="{8E6580E2-BDAD-FA81-ACE8-84685FBBF077}"/>
              </a:ext>
            </a:extLst>
          </p:cNvPr>
          <p:cNvSpPr>
            <a:spLocks noGrp="1"/>
          </p:cNvSpPr>
          <p:nvPr>
            <p:ph type="sldNum" sz="quarter" idx="14"/>
          </p:nvPr>
        </p:nvSpPr>
        <p:spPr/>
        <p:txBody>
          <a:bodyPr/>
          <a:lstStyle/>
          <a:p>
            <a:fld id="{EE00F0DF-33EF-44AA-A705-087FFAD5005A}" type="slidenum">
              <a:rPr lang="zh-CN" altLang="en-US" smtClean="0"/>
              <a:t>5</a:t>
            </a:fld>
            <a:endParaRPr lang="zh-CN" altLang="en-US"/>
          </a:p>
        </p:txBody>
      </p:sp>
      <p:graphicFrame>
        <p:nvGraphicFramePr>
          <p:cNvPr id="20" name="表格 19">
            <a:extLst>
              <a:ext uri="{FF2B5EF4-FFF2-40B4-BE49-F238E27FC236}">
                <a16:creationId xmlns:a16="http://schemas.microsoft.com/office/drawing/2014/main" id="{9222B12E-B2E2-D4B1-FC35-21C1DE236173}"/>
              </a:ext>
            </a:extLst>
          </p:cNvPr>
          <p:cNvGraphicFramePr>
            <a:graphicFrameLocks noGrp="1"/>
          </p:cNvGraphicFramePr>
          <p:nvPr>
            <p:extLst>
              <p:ext uri="{D42A27DB-BD31-4B8C-83A1-F6EECF244321}">
                <p14:modId xmlns:p14="http://schemas.microsoft.com/office/powerpoint/2010/main" val="316478728"/>
              </p:ext>
            </p:extLst>
          </p:nvPr>
        </p:nvGraphicFramePr>
        <p:xfrm>
          <a:off x="291492" y="4774882"/>
          <a:ext cx="7586157" cy="1931960"/>
        </p:xfrm>
        <a:graphic>
          <a:graphicData uri="http://schemas.openxmlformats.org/drawingml/2006/table">
            <a:tbl>
              <a:tblPr firstRow="1">
                <a:tableStyleId>{9D7B26C5-4107-4FEC-AEDC-1716B250A1EF}</a:tableStyleId>
              </a:tblPr>
              <a:tblGrid>
                <a:gridCol w="2528719">
                  <a:extLst>
                    <a:ext uri="{9D8B030D-6E8A-4147-A177-3AD203B41FA5}">
                      <a16:colId xmlns:a16="http://schemas.microsoft.com/office/drawing/2014/main" val="3214202082"/>
                    </a:ext>
                  </a:extLst>
                </a:gridCol>
                <a:gridCol w="2411693">
                  <a:extLst>
                    <a:ext uri="{9D8B030D-6E8A-4147-A177-3AD203B41FA5}">
                      <a16:colId xmlns:a16="http://schemas.microsoft.com/office/drawing/2014/main" val="3372623424"/>
                    </a:ext>
                  </a:extLst>
                </a:gridCol>
                <a:gridCol w="2645745">
                  <a:extLst>
                    <a:ext uri="{9D8B030D-6E8A-4147-A177-3AD203B41FA5}">
                      <a16:colId xmlns:a16="http://schemas.microsoft.com/office/drawing/2014/main" val="585618846"/>
                    </a:ext>
                  </a:extLst>
                </a:gridCol>
              </a:tblGrid>
              <a:tr h="307048">
                <a:tc>
                  <a:txBody>
                    <a:bodyPr/>
                    <a:lstStyle/>
                    <a:p>
                      <a:pPr algn="ctr" defTabSz="914400" rtl="0" eaLnBrk="1" fontAlgn="ctr" latinLnBrk="0" hangingPunct="1"/>
                      <a:r>
                        <a:rPr lang="zh-CN" altLang="en-US" sz="1800" b="1" kern="1200" dirty="0">
                          <a:solidFill>
                            <a:schemeClr val="tx1"/>
                          </a:solidFill>
                          <a:latin typeface="Times New Roman" panose="02020603050405020304" pitchFamily="18" charset="0"/>
                          <a:ea typeface="华文楷体" panose="02010600040101010101" pitchFamily="2" charset="-122"/>
                          <a:cs typeface="+mn-cs"/>
                        </a:rPr>
                        <a:t>工作模式</a:t>
                      </a:r>
                    </a:p>
                  </a:txBody>
                  <a:tcPr marL="3440" marR="3440" marT="3440" marB="0" anchor="ctr"/>
                </a:tc>
                <a:tc>
                  <a:txBody>
                    <a:bodyPr/>
                    <a:lstStyle/>
                    <a:p>
                      <a:pPr algn="ctr" defTabSz="914400" rtl="0" eaLnBrk="1" fontAlgn="ctr" latinLnBrk="0" hangingPunct="1"/>
                      <a:r>
                        <a:rPr lang="zh-CN" altLang="en-US" sz="1800" b="1" kern="1200" dirty="0">
                          <a:solidFill>
                            <a:schemeClr val="tx1"/>
                          </a:solidFill>
                          <a:latin typeface="Times New Roman" panose="02020603050405020304" pitchFamily="18" charset="0"/>
                          <a:ea typeface="华文楷体" panose="02010600040101010101" pitchFamily="2" charset="-122"/>
                          <a:cs typeface="+mn-cs"/>
                        </a:rPr>
                        <a:t>解释</a:t>
                      </a:r>
                    </a:p>
                  </a:txBody>
                  <a:tcPr marL="3440" marR="3440" marT="3440" marB="0" anchor="ctr"/>
                </a:tc>
                <a:tc>
                  <a:txBody>
                    <a:bodyPr/>
                    <a:lstStyle/>
                    <a:p>
                      <a:pPr algn="ctr" defTabSz="914400" rtl="0" eaLnBrk="1" fontAlgn="ctr" latinLnBrk="0" hangingPunct="1"/>
                      <a:r>
                        <a:rPr lang="zh-CN" altLang="en-US" sz="1800" b="1" kern="1200" dirty="0">
                          <a:solidFill>
                            <a:schemeClr val="tx1"/>
                          </a:solidFill>
                          <a:latin typeface="Times New Roman" panose="02020603050405020304" pitchFamily="18" charset="0"/>
                          <a:ea typeface="华文楷体" panose="02010600040101010101" pitchFamily="2" charset="-122"/>
                          <a:cs typeface="+mn-cs"/>
                        </a:rPr>
                        <a:t>用途</a:t>
                      </a:r>
                    </a:p>
                  </a:txBody>
                  <a:tcPr marL="3440" marR="3440" marT="3440" marB="0" anchor="ctr"/>
                </a:tc>
                <a:extLst>
                  <a:ext uri="{0D108BD9-81ED-4DB2-BD59-A6C34878D82A}">
                    <a16:rowId xmlns:a16="http://schemas.microsoft.com/office/drawing/2014/main" val="2981638226"/>
                  </a:ext>
                </a:extLst>
              </a:tr>
              <a:tr h="812456">
                <a:tc>
                  <a:txBody>
                    <a:bodyPr/>
                    <a:lstStyle/>
                    <a:p>
                      <a:pPr algn="ctr" defTabSz="914400" rtl="0" eaLnBrk="1" fontAlgn="ctr" latinLnBrk="0" hangingPunct="1"/>
                      <a:r>
                        <a:rPr lang="zh-CN" altLang="en-US" sz="1800" b="1" kern="1200" dirty="0">
                          <a:solidFill>
                            <a:schemeClr val="tx1"/>
                          </a:solidFill>
                          <a:latin typeface="Times New Roman" panose="02020603050405020304" pitchFamily="18" charset="0"/>
                          <a:ea typeface="华文楷体" panose="02010600040101010101" pitchFamily="2" charset="-122"/>
                          <a:cs typeface="+mn-cs"/>
                        </a:rPr>
                        <a:t>全细胞模式</a:t>
                      </a:r>
                      <a:endParaRPr lang="en-US" altLang="zh-CN" sz="1800" b="1" kern="1200" dirty="0">
                        <a:solidFill>
                          <a:schemeClr val="tx1"/>
                        </a:solidFill>
                        <a:latin typeface="Times New Roman" panose="02020603050405020304" pitchFamily="18" charset="0"/>
                        <a:ea typeface="华文楷体" panose="02010600040101010101" pitchFamily="2" charset="-122"/>
                        <a:cs typeface="+mn-cs"/>
                      </a:endParaRPr>
                    </a:p>
                    <a:p>
                      <a:pPr algn="ctr" defTabSz="914400" rtl="0" eaLnBrk="1" fontAlgn="ctr" latinLnBrk="0" hangingPunct="1"/>
                      <a:r>
                        <a:rPr lang="zh-CN" altLang="en-US" sz="1800" b="1" kern="1200" dirty="0">
                          <a:solidFill>
                            <a:schemeClr val="tx1"/>
                          </a:solidFill>
                          <a:latin typeface="Times New Roman" panose="02020603050405020304" pitchFamily="18" charset="0"/>
                          <a:ea typeface="华文楷体" panose="02010600040101010101" pitchFamily="2" charset="-122"/>
                          <a:cs typeface="+mn-cs"/>
                        </a:rPr>
                        <a:t>（</a:t>
                      </a:r>
                      <a:r>
                        <a:rPr lang="en-US" sz="1800" b="1" kern="1200" dirty="0">
                          <a:solidFill>
                            <a:schemeClr val="tx1"/>
                          </a:solidFill>
                          <a:latin typeface="Times New Roman" panose="02020603050405020304" pitchFamily="18" charset="0"/>
                          <a:ea typeface="华文楷体" panose="02010600040101010101" pitchFamily="2" charset="-122"/>
                          <a:cs typeface="+mn-cs"/>
                        </a:rPr>
                        <a:t>Whole-Cell Mode）</a:t>
                      </a:r>
                    </a:p>
                  </a:txBody>
                  <a:tcPr marL="3440" marR="3440" marT="3440" marB="0" anchor="ctr"/>
                </a:tc>
                <a:tc>
                  <a:txBody>
                    <a:bodyPr/>
                    <a:lstStyle/>
                    <a:p>
                      <a:pPr algn="l" defTabSz="914400" rtl="0" eaLnBrk="1" fontAlgn="ctr" latinLnBrk="0" hangingPunct="1"/>
                      <a:r>
                        <a:rPr lang="zh-CN" altLang="en-US" sz="1600" b="0" kern="1200" dirty="0">
                          <a:solidFill>
                            <a:schemeClr val="tx1"/>
                          </a:solidFill>
                          <a:latin typeface="Times New Roman" panose="02020603050405020304" pitchFamily="18" charset="0"/>
                          <a:ea typeface="华文楷体" panose="02010600040101010101" pitchFamily="2" charset="-122"/>
                          <a:cs typeface="+mn-cs"/>
                        </a:rPr>
                        <a:t>将膜片与细胞完全连接，形成一个连续的电路。</a:t>
                      </a:r>
                    </a:p>
                  </a:txBody>
                  <a:tcPr marL="3440" marR="3440" marT="3440" marB="0" anchor="ctr"/>
                </a:tc>
                <a:tc>
                  <a:txBody>
                    <a:bodyPr/>
                    <a:lstStyle/>
                    <a:p>
                      <a:pPr algn="l" defTabSz="914400" rtl="0" eaLnBrk="1" fontAlgn="ctr" latinLnBrk="0" hangingPunct="1"/>
                      <a:r>
                        <a:rPr lang="zh-CN" altLang="en-US" sz="1600" b="0" kern="1200" dirty="0">
                          <a:solidFill>
                            <a:schemeClr val="tx1"/>
                          </a:solidFill>
                          <a:latin typeface="Times New Roman" panose="02020603050405020304" pitchFamily="18" charset="0"/>
                          <a:ea typeface="华文楷体" panose="02010600040101010101" pitchFamily="2" charset="-122"/>
                          <a:cs typeface="+mn-cs"/>
                        </a:rPr>
                        <a:t>测量整个细胞内的电活动，如神经元的动作电位和整体离子流动。</a:t>
                      </a:r>
                    </a:p>
                  </a:txBody>
                  <a:tcPr marL="3440" marR="3440" marT="3440" marB="0" anchor="ctr"/>
                </a:tc>
                <a:extLst>
                  <a:ext uri="{0D108BD9-81ED-4DB2-BD59-A6C34878D82A}">
                    <a16:rowId xmlns:a16="http://schemas.microsoft.com/office/drawing/2014/main" val="976768168"/>
                  </a:ext>
                </a:extLst>
              </a:tr>
              <a:tr h="812456">
                <a:tc>
                  <a:txBody>
                    <a:bodyPr/>
                    <a:lstStyle/>
                    <a:p>
                      <a:pPr algn="ctr" defTabSz="914400" rtl="0" eaLnBrk="1" fontAlgn="ctr" latinLnBrk="0" hangingPunct="1"/>
                      <a:r>
                        <a:rPr lang="zh-CN" altLang="en-US" sz="1800" b="1" kern="1200" dirty="0">
                          <a:solidFill>
                            <a:schemeClr val="tx1"/>
                          </a:solidFill>
                          <a:latin typeface="Times New Roman" panose="02020603050405020304" pitchFamily="18" charset="0"/>
                          <a:ea typeface="华文楷体" panose="02010600040101010101" pitchFamily="2" charset="-122"/>
                          <a:cs typeface="+mn-cs"/>
                        </a:rPr>
                        <a:t>细胞附着模式</a:t>
                      </a:r>
                      <a:endParaRPr lang="en-US" altLang="zh-CN" sz="1800" b="1" kern="1200" dirty="0">
                        <a:solidFill>
                          <a:schemeClr val="tx1"/>
                        </a:solidFill>
                        <a:latin typeface="Times New Roman" panose="02020603050405020304" pitchFamily="18" charset="0"/>
                        <a:ea typeface="华文楷体" panose="02010600040101010101" pitchFamily="2" charset="-122"/>
                        <a:cs typeface="+mn-cs"/>
                      </a:endParaRPr>
                    </a:p>
                    <a:p>
                      <a:pPr algn="ctr" defTabSz="914400" rtl="0" eaLnBrk="1" fontAlgn="ctr" latinLnBrk="0" hangingPunct="1"/>
                      <a:r>
                        <a:rPr lang="zh-CN" altLang="en-US" sz="1800" b="1" kern="1200" dirty="0">
                          <a:solidFill>
                            <a:schemeClr val="tx1"/>
                          </a:solidFill>
                          <a:latin typeface="Times New Roman" panose="02020603050405020304" pitchFamily="18" charset="0"/>
                          <a:ea typeface="华文楷体" panose="02010600040101010101" pitchFamily="2" charset="-122"/>
                          <a:cs typeface="+mn-cs"/>
                        </a:rPr>
                        <a:t>（</a:t>
                      </a:r>
                      <a:r>
                        <a:rPr lang="en-US" sz="1800" b="1" kern="1200" dirty="0">
                          <a:solidFill>
                            <a:schemeClr val="tx1"/>
                          </a:solidFill>
                          <a:latin typeface="Times New Roman" panose="02020603050405020304" pitchFamily="18" charset="0"/>
                          <a:ea typeface="华文楷体" panose="02010600040101010101" pitchFamily="2" charset="-122"/>
                          <a:cs typeface="+mn-cs"/>
                        </a:rPr>
                        <a:t>Cell-Attached Mode）</a:t>
                      </a:r>
                    </a:p>
                  </a:txBody>
                  <a:tcPr marL="3440" marR="3440" marT="3440" marB="0" anchor="ctr"/>
                </a:tc>
                <a:tc>
                  <a:txBody>
                    <a:bodyPr/>
                    <a:lstStyle/>
                    <a:p>
                      <a:pPr algn="l" defTabSz="914400" rtl="0" eaLnBrk="1" fontAlgn="ctr" latinLnBrk="0" hangingPunct="1"/>
                      <a:r>
                        <a:rPr lang="zh-CN" altLang="en-US" sz="1600" b="0" kern="1200" dirty="0">
                          <a:solidFill>
                            <a:schemeClr val="tx1"/>
                          </a:solidFill>
                          <a:latin typeface="Times New Roman" panose="02020603050405020304" pitchFamily="18" charset="0"/>
                          <a:ea typeface="华文楷体" panose="02010600040101010101" pitchFamily="2" charset="-122"/>
                          <a:cs typeface="+mn-cs"/>
                        </a:rPr>
                        <a:t>仅将膜片的一部分附着在细胞表面，未完全破坏细胞膜。</a:t>
                      </a:r>
                    </a:p>
                  </a:txBody>
                  <a:tcPr marL="3440" marR="3440" marT="3440" marB="0" anchor="ctr"/>
                </a:tc>
                <a:tc>
                  <a:txBody>
                    <a:bodyPr/>
                    <a:lstStyle/>
                    <a:p>
                      <a:pPr algn="l" defTabSz="914400" rtl="0" eaLnBrk="1" fontAlgn="ctr" latinLnBrk="0" hangingPunct="1"/>
                      <a:r>
                        <a:rPr lang="zh-CN" altLang="en-US" sz="1600" b="0" kern="1200" dirty="0">
                          <a:solidFill>
                            <a:schemeClr val="tx1"/>
                          </a:solidFill>
                          <a:latin typeface="Times New Roman" panose="02020603050405020304" pitchFamily="18" charset="0"/>
                          <a:ea typeface="华文楷体" panose="02010600040101010101" pitchFamily="2" charset="-122"/>
                          <a:cs typeface="+mn-cs"/>
                        </a:rPr>
                        <a:t>记录细胞表面特定区域的离子通道活动，适用于研究离子通道的开闭机制。</a:t>
                      </a:r>
                    </a:p>
                  </a:txBody>
                  <a:tcPr marL="3440" marR="3440" marT="3440" marB="0" anchor="ctr"/>
                </a:tc>
                <a:extLst>
                  <a:ext uri="{0D108BD9-81ED-4DB2-BD59-A6C34878D82A}">
                    <a16:rowId xmlns:a16="http://schemas.microsoft.com/office/drawing/2014/main" val="284249513"/>
                  </a:ext>
                </a:extLst>
              </a:tr>
            </a:tbl>
          </a:graphicData>
        </a:graphic>
      </p:graphicFrame>
      <p:pic>
        <p:nvPicPr>
          <p:cNvPr id="3074" name="Picture 2">
            <a:extLst>
              <a:ext uri="{FF2B5EF4-FFF2-40B4-BE49-F238E27FC236}">
                <a16:creationId xmlns:a16="http://schemas.microsoft.com/office/drawing/2014/main" id="{1FF501A5-23AC-BEDB-80BE-795795C0C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080" y="996054"/>
            <a:ext cx="5149976" cy="184254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F8AD3A8-80AE-0676-4B40-1BCD4738E4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29839" y="2975609"/>
            <a:ext cx="1746067" cy="131748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A1C14CB9-0340-AE58-0D66-5E4033DA9D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080" y="2981328"/>
            <a:ext cx="3322359" cy="1317487"/>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0041BED9-AEB0-C2BF-FF5E-40FEC6FDACA8}"/>
              </a:ext>
            </a:extLst>
          </p:cNvPr>
          <p:cNvSpPr txBox="1"/>
          <p:nvPr/>
        </p:nvSpPr>
        <p:spPr>
          <a:xfrm>
            <a:off x="7816883" y="4320775"/>
            <a:ext cx="1584176" cy="369332"/>
          </a:xfrm>
          <a:prstGeom prst="rect">
            <a:avLst/>
          </a:prstGeom>
          <a:noFill/>
        </p:spPr>
        <p:txBody>
          <a:bodyPr wrap="square">
            <a:spAutoFit/>
          </a:bodyPr>
          <a:lstStyle/>
          <a:p>
            <a:pPr algn="ctr" defTabSz="914400" rtl="0" eaLnBrk="1" fontAlgn="ctr" latinLnBrk="0" hangingPunct="1"/>
            <a:r>
              <a:rPr lang="zh-CN" altLang="en-US" sz="1800" b="1" kern="1200" dirty="0">
                <a:solidFill>
                  <a:schemeClr val="tx1"/>
                </a:solidFill>
                <a:latin typeface="Times New Roman" panose="02020603050405020304" pitchFamily="18" charset="0"/>
                <a:ea typeface="华文楷体" panose="02010600040101010101" pitchFamily="2" charset="-122"/>
                <a:cs typeface="+mn-cs"/>
              </a:rPr>
              <a:t>全细胞模式</a:t>
            </a:r>
            <a:endParaRPr lang="en-US" altLang="zh-CN" sz="1800" b="1" kern="1200" dirty="0">
              <a:solidFill>
                <a:schemeClr val="tx1"/>
              </a:solidFill>
              <a:latin typeface="Times New Roman" panose="02020603050405020304" pitchFamily="18" charset="0"/>
              <a:ea typeface="华文楷体" panose="02010600040101010101" pitchFamily="2" charset="-122"/>
              <a:cs typeface="+mn-cs"/>
            </a:endParaRPr>
          </a:p>
        </p:txBody>
      </p:sp>
      <p:sp>
        <p:nvSpPr>
          <p:cNvPr id="23" name="文本框 22">
            <a:extLst>
              <a:ext uri="{FF2B5EF4-FFF2-40B4-BE49-F238E27FC236}">
                <a16:creationId xmlns:a16="http://schemas.microsoft.com/office/drawing/2014/main" id="{F0E83656-E7ED-13EE-BA7C-FBABA8621C54}"/>
              </a:ext>
            </a:extLst>
          </p:cNvPr>
          <p:cNvSpPr txBox="1"/>
          <p:nvPr/>
        </p:nvSpPr>
        <p:spPr>
          <a:xfrm>
            <a:off x="10416480" y="4320775"/>
            <a:ext cx="1584176" cy="369332"/>
          </a:xfrm>
          <a:prstGeom prst="rect">
            <a:avLst/>
          </a:prstGeom>
          <a:noFill/>
        </p:spPr>
        <p:txBody>
          <a:bodyPr wrap="square">
            <a:spAutoFit/>
          </a:bodyPr>
          <a:lstStyle/>
          <a:p>
            <a:pPr algn="ctr" defTabSz="914400" rtl="0" eaLnBrk="1" fontAlgn="ctr" latinLnBrk="0" hangingPunct="1"/>
            <a:r>
              <a:rPr lang="zh-CN" altLang="en-US" sz="1800" b="1" kern="1200" dirty="0">
                <a:solidFill>
                  <a:schemeClr val="tx1"/>
                </a:solidFill>
                <a:latin typeface="Times New Roman" panose="02020603050405020304" pitchFamily="18" charset="0"/>
                <a:ea typeface="华文楷体" panose="02010600040101010101" pitchFamily="2" charset="-122"/>
                <a:cs typeface="+mn-cs"/>
              </a:rPr>
              <a:t>细胞附着模式</a:t>
            </a:r>
            <a:endParaRPr lang="en-US" altLang="zh-CN" sz="1800" b="1" kern="1200" dirty="0">
              <a:solidFill>
                <a:schemeClr val="tx1"/>
              </a:solidFill>
              <a:latin typeface="Times New Roman" panose="02020603050405020304" pitchFamily="18" charset="0"/>
              <a:ea typeface="华文楷体" panose="02010600040101010101" pitchFamily="2" charset="-122"/>
              <a:cs typeface="+mn-cs"/>
            </a:endParaRPr>
          </a:p>
        </p:txBody>
      </p:sp>
      <p:sp>
        <p:nvSpPr>
          <p:cNvPr id="5" name="文本框 4">
            <a:extLst>
              <a:ext uri="{FF2B5EF4-FFF2-40B4-BE49-F238E27FC236}">
                <a16:creationId xmlns:a16="http://schemas.microsoft.com/office/drawing/2014/main" id="{72CB4381-0FD3-F3F9-1DC4-A7839E669FD0}"/>
              </a:ext>
            </a:extLst>
          </p:cNvPr>
          <p:cNvSpPr txBox="1"/>
          <p:nvPr/>
        </p:nvSpPr>
        <p:spPr>
          <a:xfrm>
            <a:off x="291492" y="1014045"/>
            <a:ext cx="4508364"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膜片钳：细胞的多功能万用表</a:t>
            </a:r>
            <a:endParaRPr lang="zh-CN" altLang="en-US" sz="2400" dirty="0"/>
          </a:p>
        </p:txBody>
      </p:sp>
      <p:sp>
        <p:nvSpPr>
          <p:cNvPr id="10" name="文本框 9">
            <a:extLst>
              <a:ext uri="{FF2B5EF4-FFF2-40B4-BE49-F238E27FC236}">
                <a16:creationId xmlns:a16="http://schemas.microsoft.com/office/drawing/2014/main" id="{005DF90D-03A1-985F-7CE7-A120CE7C5A15}"/>
              </a:ext>
            </a:extLst>
          </p:cNvPr>
          <p:cNvSpPr txBox="1"/>
          <p:nvPr/>
        </p:nvSpPr>
        <p:spPr>
          <a:xfrm>
            <a:off x="232744" y="1547521"/>
            <a:ext cx="6391684" cy="923330"/>
          </a:xfrm>
          <a:prstGeom prst="rect">
            <a:avLst/>
          </a:prstGeom>
          <a:noFill/>
        </p:spPr>
        <p:txBody>
          <a:bodyPr wrap="square">
            <a:spAutoFit/>
          </a:bodyPr>
          <a:lstStyle/>
          <a:p>
            <a:pPr algn="just" fontAlgn="ctr"/>
            <a:r>
              <a:rPr lang="zh-CN" altLang="en-US" dirty="0">
                <a:latin typeface="Times New Roman" panose="02020603050405020304" pitchFamily="18" charset="0"/>
                <a:ea typeface="华文楷体" panose="02010600040101010101" pitchFamily="2" charset="-122"/>
              </a:rPr>
              <a:t>通过在显微镜下使用</a:t>
            </a:r>
            <a:r>
              <a:rPr lang="zh-CN" altLang="en-US" dirty="0">
                <a:solidFill>
                  <a:srgbClr val="FF0000"/>
                </a:solidFill>
                <a:latin typeface="Times New Roman" panose="02020603050405020304" pitchFamily="18" charset="0"/>
                <a:ea typeface="华文楷体" panose="02010600040101010101" pitchFamily="2" charset="-122"/>
              </a:rPr>
              <a:t>微电极</a:t>
            </a:r>
            <a:r>
              <a:rPr lang="zh-CN" altLang="en-US" dirty="0">
                <a:latin typeface="Times New Roman" panose="02020603050405020304" pitchFamily="18" charset="0"/>
                <a:ea typeface="华文楷体" panose="02010600040101010101" pitchFamily="2" charset="-122"/>
              </a:rPr>
              <a:t>，将玻璃微管</a:t>
            </a:r>
            <a:r>
              <a:rPr lang="zh-CN" altLang="en-US" dirty="0">
                <a:solidFill>
                  <a:srgbClr val="FF0000"/>
                </a:solidFill>
                <a:latin typeface="Times New Roman" panose="02020603050405020304" pitchFamily="18" charset="0"/>
                <a:ea typeface="华文楷体" panose="02010600040101010101" pitchFamily="2" charset="-122"/>
              </a:rPr>
              <a:t>紧密贴合</a:t>
            </a:r>
            <a:r>
              <a:rPr lang="zh-CN" altLang="en-US" dirty="0">
                <a:latin typeface="Times New Roman" panose="02020603050405020304" pitchFamily="18" charset="0"/>
                <a:ea typeface="华文楷体" panose="02010600040101010101" pitchFamily="2" charset="-122"/>
              </a:rPr>
              <a:t>在细胞膜的一小部分（通常是单个离子通道）上，形成“密封”状态，以</a:t>
            </a:r>
            <a:r>
              <a:rPr lang="zh-CN" altLang="en-US" b="1" dirty="0">
                <a:solidFill>
                  <a:srgbClr val="FF0000"/>
                </a:solidFill>
                <a:latin typeface="Times New Roman" panose="02020603050405020304" pitchFamily="18" charset="0"/>
                <a:ea typeface="华文楷体" panose="02010600040101010101" pitchFamily="2" charset="-122"/>
              </a:rPr>
              <a:t>测量细胞的电学特征</a:t>
            </a:r>
            <a:r>
              <a:rPr lang="zh-CN" altLang="en-US" dirty="0">
                <a:latin typeface="Times New Roman" panose="02020603050405020304" pitchFamily="18" charset="0"/>
                <a:ea typeface="华文楷体" panose="02010600040101010101" pitchFamily="2" charset="-122"/>
              </a:rPr>
              <a:t>。</a:t>
            </a:r>
          </a:p>
        </p:txBody>
      </p:sp>
      <p:graphicFrame>
        <p:nvGraphicFramePr>
          <p:cNvPr id="18" name="表格 17">
            <a:extLst>
              <a:ext uri="{FF2B5EF4-FFF2-40B4-BE49-F238E27FC236}">
                <a16:creationId xmlns:a16="http://schemas.microsoft.com/office/drawing/2014/main" id="{1585283D-1226-42F4-6D3A-CC03BA12479A}"/>
              </a:ext>
            </a:extLst>
          </p:cNvPr>
          <p:cNvGraphicFramePr>
            <a:graphicFrameLocks noGrp="1"/>
          </p:cNvGraphicFramePr>
          <p:nvPr>
            <p:extLst>
              <p:ext uri="{D42A27DB-BD31-4B8C-83A1-F6EECF244321}">
                <p14:modId xmlns:p14="http://schemas.microsoft.com/office/powerpoint/2010/main" val="3709424079"/>
              </p:ext>
            </p:extLst>
          </p:nvPr>
        </p:nvGraphicFramePr>
        <p:xfrm>
          <a:off x="291492" y="2560717"/>
          <a:ext cx="6332936" cy="1841819"/>
        </p:xfrm>
        <a:graphic>
          <a:graphicData uri="http://schemas.openxmlformats.org/drawingml/2006/table">
            <a:tbl>
              <a:tblPr firstRow="1">
                <a:tableStyleId>{9D7B26C5-4107-4FEC-AEDC-1716B250A1EF}</a:tableStyleId>
              </a:tblPr>
              <a:tblGrid>
                <a:gridCol w="1583234">
                  <a:extLst>
                    <a:ext uri="{9D8B030D-6E8A-4147-A177-3AD203B41FA5}">
                      <a16:colId xmlns:a16="http://schemas.microsoft.com/office/drawing/2014/main" val="3947479769"/>
                    </a:ext>
                  </a:extLst>
                </a:gridCol>
                <a:gridCol w="1583234">
                  <a:extLst>
                    <a:ext uri="{9D8B030D-6E8A-4147-A177-3AD203B41FA5}">
                      <a16:colId xmlns:a16="http://schemas.microsoft.com/office/drawing/2014/main" val="20492978"/>
                    </a:ext>
                  </a:extLst>
                </a:gridCol>
                <a:gridCol w="1583234">
                  <a:extLst>
                    <a:ext uri="{9D8B030D-6E8A-4147-A177-3AD203B41FA5}">
                      <a16:colId xmlns:a16="http://schemas.microsoft.com/office/drawing/2014/main" val="3446223844"/>
                    </a:ext>
                  </a:extLst>
                </a:gridCol>
                <a:gridCol w="1583234">
                  <a:extLst>
                    <a:ext uri="{9D8B030D-6E8A-4147-A177-3AD203B41FA5}">
                      <a16:colId xmlns:a16="http://schemas.microsoft.com/office/drawing/2014/main" val="1974927679"/>
                    </a:ext>
                  </a:extLst>
                </a:gridCol>
              </a:tblGrid>
              <a:tr h="364227">
                <a:tc>
                  <a:txBody>
                    <a:bodyPr/>
                    <a:lstStyle/>
                    <a:p>
                      <a:pPr marL="0" algn="ctr" defTabSz="914400" rtl="0" eaLnBrk="1" fontAlgn="ctr" latinLnBrk="0" hangingPunct="1"/>
                      <a:r>
                        <a:rPr lang="zh-CN" altLang="en-US" sz="1600" b="1" kern="1200" dirty="0">
                          <a:solidFill>
                            <a:schemeClr val="tx1"/>
                          </a:solidFill>
                          <a:latin typeface="Times New Roman" panose="02020603050405020304" pitchFamily="18" charset="0"/>
                          <a:ea typeface="华文楷体" panose="02010600040101010101" pitchFamily="2" charset="-122"/>
                          <a:cs typeface="+mn-cs"/>
                        </a:rPr>
                        <a:t>特点</a:t>
                      </a:r>
                    </a:p>
                  </a:txBody>
                  <a:tcPr marL="7276" marR="7276" marT="7276" marB="0" anchor="ctr"/>
                </a:tc>
                <a:tc>
                  <a:txBody>
                    <a:bodyPr/>
                    <a:lstStyle/>
                    <a:p>
                      <a:pPr marL="0" algn="ctr" defTabSz="914400" rtl="0" eaLnBrk="1" fontAlgn="ctr" latinLnBrk="0" hangingPunct="1"/>
                      <a:r>
                        <a:rPr lang="zh-CN" altLang="en-US" sz="1600" b="1" kern="1200" dirty="0">
                          <a:solidFill>
                            <a:schemeClr val="tx1"/>
                          </a:solidFill>
                          <a:latin typeface="Times New Roman" panose="02020603050405020304" pitchFamily="18" charset="0"/>
                          <a:ea typeface="华文楷体" panose="02010600040101010101" pitchFamily="2" charset="-122"/>
                          <a:cs typeface="+mn-cs"/>
                        </a:rPr>
                        <a:t>控制参数</a:t>
                      </a:r>
                    </a:p>
                  </a:txBody>
                  <a:tcPr marL="7276" marR="7276" marT="7276" marB="0" anchor="ctr"/>
                </a:tc>
                <a:tc>
                  <a:txBody>
                    <a:bodyPr/>
                    <a:lstStyle/>
                    <a:p>
                      <a:pPr marL="0" algn="ctr" defTabSz="914400" rtl="0" eaLnBrk="1" fontAlgn="ctr" latinLnBrk="0" hangingPunct="1"/>
                      <a:r>
                        <a:rPr lang="zh-CN" altLang="en-US" sz="1600" b="1" kern="1200" dirty="0">
                          <a:solidFill>
                            <a:schemeClr val="tx1"/>
                          </a:solidFill>
                          <a:latin typeface="Times New Roman" panose="02020603050405020304" pitchFamily="18" charset="0"/>
                          <a:ea typeface="华文楷体" panose="02010600040101010101" pitchFamily="2" charset="-122"/>
                          <a:cs typeface="+mn-cs"/>
                        </a:rPr>
                        <a:t>测量参数</a:t>
                      </a:r>
                    </a:p>
                  </a:txBody>
                  <a:tcPr marL="7276" marR="7276" marT="7276" marB="0" anchor="ctr"/>
                </a:tc>
                <a:tc>
                  <a:txBody>
                    <a:bodyPr/>
                    <a:lstStyle/>
                    <a:p>
                      <a:pPr marL="0" algn="ctr" defTabSz="914400" rtl="0" eaLnBrk="1" fontAlgn="ctr" latinLnBrk="0" hangingPunct="1"/>
                      <a:r>
                        <a:rPr lang="zh-CN" altLang="en-US" sz="1600" b="1" kern="1200" dirty="0">
                          <a:solidFill>
                            <a:schemeClr val="tx1"/>
                          </a:solidFill>
                          <a:latin typeface="Times New Roman" panose="02020603050405020304" pitchFamily="18" charset="0"/>
                          <a:ea typeface="华文楷体" panose="02010600040101010101" pitchFamily="2" charset="-122"/>
                          <a:cs typeface="+mn-cs"/>
                        </a:rPr>
                        <a:t>主要用途</a:t>
                      </a:r>
                    </a:p>
                  </a:txBody>
                  <a:tcPr marL="7276" marR="7276" marT="7276" marB="0" anchor="ctr"/>
                </a:tc>
                <a:extLst>
                  <a:ext uri="{0D108BD9-81ED-4DB2-BD59-A6C34878D82A}">
                    <a16:rowId xmlns:a16="http://schemas.microsoft.com/office/drawing/2014/main" val="2778760458"/>
                  </a:ext>
                </a:extLst>
              </a:tr>
              <a:tr h="619735">
                <a:tc>
                  <a:txBody>
                    <a:bodyPr/>
                    <a:lstStyle/>
                    <a:p>
                      <a:pPr marL="0" algn="ctr" defTabSz="914400" rtl="0" eaLnBrk="1" fontAlgn="ctr" latinLnBrk="0" hangingPunct="1"/>
                      <a:r>
                        <a:rPr lang="zh-CN" altLang="en-US" sz="1600" b="1" kern="1200" dirty="0">
                          <a:solidFill>
                            <a:schemeClr val="tx1"/>
                          </a:solidFill>
                          <a:latin typeface="Times New Roman" panose="02020603050405020304" pitchFamily="18" charset="0"/>
                          <a:ea typeface="华文楷体" panose="02010600040101010101" pitchFamily="2" charset="-122"/>
                          <a:cs typeface="+mn-cs"/>
                        </a:rPr>
                        <a:t>电压钳</a:t>
                      </a:r>
                      <a:endParaRPr lang="en-US" altLang="zh-CN" sz="1600" b="1" kern="1200" dirty="0">
                        <a:solidFill>
                          <a:schemeClr val="tx1"/>
                        </a:solidFill>
                        <a:latin typeface="Times New Roman" panose="02020603050405020304" pitchFamily="18" charset="0"/>
                        <a:ea typeface="华文楷体" panose="02010600040101010101" pitchFamily="2" charset="-122"/>
                        <a:cs typeface="+mn-cs"/>
                      </a:endParaRPr>
                    </a:p>
                    <a:p>
                      <a:pPr marL="0" algn="ctr" defTabSz="914400" rtl="0" eaLnBrk="1" fontAlgn="ctr" latinLnBrk="0" hangingPunct="1"/>
                      <a:r>
                        <a:rPr lang="zh-CN" altLang="en-US" sz="1400" b="1" kern="1200" dirty="0">
                          <a:solidFill>
                            <a:schemeClr val="tx1"/>
                          </a:solidFill>
                          <a:latin typeface="Times New Roman" panose="02020603050405020304" pitchFamily="18" charset="0"/>
                          <a:ea typeface="华文楷体" panose="02010600040101010101" pitchFamily="2" charset="-122"/>
                          <a:cs typeface="+mn-cs"/>
                        </a:rPr>
                        <a:t>（</a:t>
                      </a:r>
                      <a:r>
                        <a:rPr lang="en-US" sz="1400" b="1" kern="1200" dirty="0">
                          <a:solidFill>
                            <a:schemeClr val="tx1"/>
                          </a:solidFill>
                          <a:latin typeface="Times New Roman" panose="02020603050405020304" pitchFamily="18" charset="0"/>
                          <a:ea typeface="华文楷体" panose="02010600040101010101" pitchFamily="2" charset="-122"/>
                          <a:cs typeface="+mn-cs"/>
                        </a:rPr>
                        <a:t>Voltage Clamp）</a:t>
                      </a:r>
                    </a:p>
                  </a:txBody>
                  <a:tcPr marL="7276" marR="7276" marT="7276" marB="0" anchor="ctr"/>
                </a:tc>
                <a:tc>
                  <a:txBody>
                    <a:bodyPr/>
                    <a:lstStyle/>
                    <a:p>
                      <a:pPr marL="0" algn="ctr" defTabSz="914400" rtl="0" eaLnBrk="1" fontAlgn="ctr" latinLnBrk="0" hangingPunct="1"/>
                      <a:r>
                        <a:rPr lang="zh-CN" altLang="en-US" sz="1600" b="0" kern="1200" dirty="0">
                          <a:solidFill>
                            <a:schemeClr val="tx1"/>
                          </a:solidFill>
                          <a:latin typeface="Times New Roman" panose="02020603050405020304" pitchFamily="18" charset="0"/>
                          <a:ea typeface="华文楷体" panose="02010600040101010101" pitchFamily="2" charset="-122"/>
                          <a:cs typeface="+mn-cs"/>
                        </a:rPr>
                        <a:t>细胞膜电位（维持设定电压）</a:t>
                      </a:r>
                    </a:p>
                  </a:txBody>
                  <a:tcPr marL="7276" marR="7276" marT="7276" marB="0" anchor="ctr"/>
                </a:tc>
                <a:tc>
                  <a:txBody>
                    <a:bodyPr/>
                    <a:lstStyle/>
                    <a:p>
                      <a:pPr marL="0" algn="ctr" defTabSz="914400" rtl="0" eaLnBrk="1" fontAlgn="ctr" latinLnBrk="0" hangingPunct="1"/>
                      <a:r>
                        <a:rPr lang="zh-CN" altLang="en-US" sz="1600" b="0" kern="1200" dirty="0">
                          <a:solidFill>
                            <a:schemeClr val="tx1"/>
                          </a:solidFill>
                          <a:latin typeface="Times New Roman" panose="02020603050405020304" pitchFamily="18" charset="0"/>
                          <a:ea typeface="华文楷体" panose="02010600040101010101" pitchFamily="2" charset="-122"/>
                          <a:cs typeface="+mn-cs"/>
                        </a:rPr>
                        <a:t>通过维持设定电压所需的电流</a:t>
                      </a:r>
                    </a:p>
                  </a:txBody>
                  <a:tcPr marL="7276" marR="7276" marT="7276" marB="0" anchor="ctr"/>
                </a:tc>
                <a:tc>
                  <a:txBody>
                    <a:bodyPr/>
                    <a:lstStyle/>
                    <a:p>
                      <a:pPr marL="0" algn="ctr" defTabSz="914400" rtl="0" eaLnBrk="1" fontAlgn="ctr" latinLnBrk="0" hangingPunct="1"/>
                      <a:r>
                        <a:rPr lang="zh-CN" altLang="en-US" sz="1600" b="0" kern="1200" dirty="0">
                          <a:solidFill>
                            <a:schemeClr val="tx1"/>
                          </a:solidFill>
                          <a:latin typeface="Times New Roman" panose="02020603050405020304" pitchFamily="18" charset="0"/>
                          <a:ea typeface="华文楷体" panose="02010600040101010101" pitchFamily="2" charset="-122"/>
                          <a:cs typeface="+mn-cs"/>
                        </a:rPr>
                        <a:t>研究离子通道特性、测量电流、电导性分析</a:t>
                      </a:r>
                    </a:p>
                  </a:txBody>
                  <a:tcPr marL="7276" marR="7276" marT="7276" marB="0" anchor="ctr"/>
                </a:tc>
                <a:extLst>
                  <a:ext uri="{0D108BD9-81ED-4DB2-BD59-A6C34878D82A}">
                    <a16:rowId xmlns:a16="http://schemas.microsoft.com/office/drawing/2014/main" val="185253148"/>
                  </a:ext>
                </a:extLst>
              </a:tr>
              <a:tr h="619735">
                <a:tc>
                  <a:txBody>
                    <a:bodyPr/>
                    <a:lstStyle/>
                    <a:p>
                      <a:pPr marL="0" algn="ctr" defTabSz="914400" rtl="0" eaLnBrk="1" fontAlgn="ctr" latinLnBrk="0" hangingPunct="1"/>
                      <a:r>
                        <a:rPr lang="zh-CN" altLang="en-US" sz="1600" b="1" kern="1200" dirty="0">
                          <a:solidFill>
                            <a:schemeClr val="tx1"/>
                          </a:solidFill>
                          <a:latin typeface="Times New Roman" panose="02020603050405020304" pitchFamily="18" charset="0"/>
                          <a:ea typeface="华文楷体" panose="02010600040101010101" pitchFamily="2" charset="-122"/>
                          <a:cs typeface="+mn-cs"/>
                        </a:rPr>
                        <a:t>电流钳</a:t>
                      </a:r>
                      <a:endParaRPr lang="en-US" altLang="zh-CN" sz="1600" b="1" kern="1200" dirty="0">
                        <a:solidFill>
                          <a:schemeClr val="tx1"/>
                        </a:solidFill>
                        <a:latin typeface="Times New Roman" panose="02020603050405020304" pitchFamily="18" charset="0"/>
                        <a:ea typeface="华文楷体" panose="02010600040101010101" pitchFamily="2" charset="-122"/>
                        <a:cs typeface="+mn-cs"/>
                      </a:endParaRPr>
                    </a:p>
                    <a:p>
                      <a:pPr marL="0" algn="ctr" defTabSz="914400" rtl="0" eaLnBrk="1" fontAlgn="ctr" latinLnBrk="0" hangingPunct="1"/>
                      <a:r>
                        <a:rPr lang="zh-CN" altLang="en-US" sz="1400" b="1" kern="1200" dirty="0">
                          <a:solidFill>
                            <a:schemeClr val="tx1"/>
                          </a:solidFill>
                          <a:latin typeface="Times New Roman" panose="02020603050405020304" pitchFamily="18" charset="0"/>
                          <a:ea typeface="华文楷体" panose="02010600040101010101" pitchFamily="2" charset="-122"/>
                          <a:cs typeface="+mn-cs"/>
                        </a:rPr>
                        <a:t>（</a:t>
                      </a:r>
                      <a:r>
                        <a:rPr lang="en-US" sz="1400" b="1" kern="1200" dirty="0">
                          <a:solidFill>
                            <a:schemeClr val="tx1"/>
                          </a:solidFill>
                          <a:latin typeface="Times New Roman" panose="02020603050405020304" pitchFamily="18" charset="0"/>
                          <a:ea typeface="华文楷体" panose="02010600040101010101" pitchFamily="2" charset="-122"/>
                          <a:cs typeface="+mn-cs"/>
                        </a:rPr>
                        <a:t>Current Clamp）</a:t>
                      </a:r>
                    </a:p>
                  </a:txBody>
                  <a:tcPr marL="7276" marR="7276" marT="7276" marB="0" anchor="ctr"/>
                </a:tc>
                <a:tc>
                  <a:txBody>
                    <a:bodyPr/>
                    <a:lstStyle/>
                    <a:p>
                      <a:pPr marL="0" algn="ctr" defTabSz="914400" rtl="0" eaLnBrk="1" fontAlgn="ctr" latinLnBrk="0" hangingPunct="1"/>
                      <a:r>
                        <a:rPr lang="zh-CN" altLang="en-US" sz="1600" b="0" kern="1200">
                          <a:solidFill>
                            <a:schemeClr val="tx1"/>
                          </a:solidFill>
                          <a:latin typeface="Times New Roman" panose="02020603050405020304" pitchFamily="18" charset="0"/>
                          <a:ea typeface="华文楷体" panose="02010600040101010101" pitchFamily="2" charset="-122"/>
                          <a:cs typeface="+mn-cs"/>
                        </a:rPr>
                        <a:t>注入电流（设定特定电流刺激）</a:t>
                      </a:r>
                    </a:p>
                  </a:txBody>
                  <a:tcPr marL="7276" marR="7276" marT="7276" marB="0" anchor="ctr"/>
                </a:tc>
                <a:tc>
                  <a:txBody>
                    <a:bodyPr/>
                    <a:lstStyle/>
                    <a:p>
                      <a:pPr marL="0" algn="ctr" defTabSz="914400" rtl="0" eaLnBrk="1" fontAlgn="ctr" latinLnBrk="0" hangingPunct="1"/>
                      <a:r>
                        <a:rPr lang="zh-CN" altLang="en-US" sz="1600" b="0" kern="1200" dirty="0">
                          <a:solidFill>
                            <a:schemeClr val="tx1"/>
                          </a:solidFill>
                          <a:latin typeface="Times New Roman" panose="02020603050405020304" pitchFamily="18" charset="0"/>
                          <a:ea typeface="华文楷体" panose="02010600040101010101" pitchFamily="2" charset="-122"/>
                          <a:cs typeface="+mn-cs"/>
                        </a:rPr>
                        <a:t>细胞膜电位的变化</a:t>
                      </a:r>
                    </a:p>
                  </a:txBody>
                  <a:tcPr marL="7276" marR="7276" marT="7276" marB="0" anchor="ctr"/>
                </a:tc>
                <a:tc>
                  <a:txBody>
                    <a:bodyPr/>
                    <a:lstStyle/>
                    <a:p>
                      <a:pPr marL="0" algn="ctr" defTabSz="914400" rtl="0" eaLnBrk="1" fontAlgn="ctr" latinLnBrk="0" hangingPunct="1"/>
                      <a:r>
                        <a:rPr lang="zh-CN" altLang="en-US" sz="1600" b="0" kern="1200" dirty="0">
                          <a:solidFill>
                            <a:schemeClr val="tx1"/>
                          </a:solidFill>
                          <a:latin typeface="Times New Roman" panose="02020603050405020304" pitchFamily="18" charset="0"/>
                          <a:ea typeface="华文楷体" panose="02010600040101010101" pitchFamily="2" charset="-122"/>
                          <a:cs typeface="+mn-cs"/>
                        </a:rPr>
                        <a:t>研究动作电位、细胞兴奋性、信号传导特性</a:t>
                      </a:r>
                    </a:p>
                  </a:txBody>
                  <a:tcPr marL="7276" marR="7276" marT="7276" marB="0" anchor="ctr"/>
                </a:tc>
                <a:extLst>
                  <a:ext uri="{0D108BD9-81ED-4DB2-BD59-A6C34878D82A}">
                    <a16:rowId xmlns:a16="http://schemas.microsoft.com/office/drawing/2014/main" val="3671432286"/>
                  </a:ext>
                </a:extLst>
              </a:tr>
            </a:tbl>
          </a:graphicData>
        </a:graphic>
      </p:graphicFrame>
      <p:grpSp>
        <p:nvGrpSpPr>
          <p:cNvPr id="19" name="组合 18">
            <a:extLst>
              <a:ext uri="{FF2B5EF4-FFF2-40B4-BE49-F238E27FC236}">
                <a16:creationId xmlns:a16="http://schemas.microsoft.com/office/drawing/2014/main" id="{583AE1E9-3081-5FFF-0968-76BBC19BA1CF}"/>
              </a:ext>
            </a:extLst>
          </p:cNvPr>
          <p:cNvGrpSpPr/>
          <p:nvPr/>
        </p:nvGrpSpPr>
        <p:grpSpPr>
          <a:xfrm>
            <a:off x="5686086" y="-91506"/>
            <a:ext cx="6590649" cy="977623"/>
            <a:chOff x="5686086" y="-91506"/>
            <a:chExt cx="6590649" cy="977623"/>
          </a:xfrm>
        </p:grpSpPr>
        <p:sp>
          <p:nvSpPr>
            <p:cNvPr id="21" name="文本框 20">
              <a:extLst>
                <a:ext uri="{FF2B5EF4-FFF2-40B4-BE49-F238E27FC236}">
                  <a16:creationId xmlns:a16="http://schemas.microsoft.com/office/drawing/2014/main" id="{A40B3A7F-E651-40CC-4DD4-C84D210DFD73}"/>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4" name="文本框 23">
              <a:extLst>
                <a:ext uri="{FF2B5EF4-FFF2-40B4-BE49-F238E27FC236}">
                  <a16:creationId xmlns:a16="http://schemas.microsoft.com/office/drawing/2014/main" id="{9D6B8A60-F54A-4827-EECF-F03F86670A38}"/>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25" name="直接连接符 24">
              <a:extLst>
                <a:ext uri="{FF2B5EF4-FFF2-40B4-BE49-F238E27FC236}">
                  <a16:creationId xmlns:a16="http://schemas.microsoft.com/office/drawing/2014/main" id="{F905C18E-4E57-ECF2-EF00-78BEC68396A0}"/>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6" name="文本框 25">
              <a:extLst>
                <a:ext uri="{FF2B5EF4-FFF2-40B4-BE49-F238E27FC236}">
                  <a16:creationId xmlns:a16="http://schemas.microsoft.com/office/drawing/2014/main" id="{BE02CF13-AB55-DD14-755E-BE4C75A06FA9}"/>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7" name="文本框 26">
              <a:extLst>
                <a:ext uri="{FF2B5EF4-FFF2-40B4-BE49-F238E27FC236}">
                  <a16:creationId xmlns:a16="http://schemas.microsoft.com/office/drawing/2014/main" id="{018B016D-14F0-BED5-5B52-1598FAAD6D06}"/>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膜片钳介绍</a:t>
              </a:r>
            </a:p>
          </p:txBody>
        </p:sp>
        <p:cxnSp>
          <p:nvCxnSpPr>
            <p:cNvPr id="28" name="直接连接符 27">
              <a:extLst>
                <a:ext uri="{FF2B5EF4-FFF2-40B4-BE49-F238E27FC236}">
                  <a16:creationId xmlns:a16="http://schemas.microsoft.com/office/drawing/2014/main" id="{9AD7FB73-56F3-11D0-B6DE-07A50A6E57AE}"/>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249F523B-F29A-942A-7DC4-428FAA78AF0F}"/>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0" name="文本框 29">
              <a:extLst>
                <a:ext uri="{FF2B5EF4-FFF2-40B4-BE49-F238E27FC236}">
                  <a16:creationId xmlns:a16="http://schemas.microsoft.com/office/drawing/2014/main" id="{65CC27A9-F4EF-6EF8-046B-7CF876054410}"/>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31" name="直接连接符 30">
              <a:extLst>
                <a:ext uri="{FF2B5EF4-FFF2-40B4-BE49-F238E27FC236}">
                  <a16:creationId xmlns:a16="http://schemas.microsoft.com/office/drawing/2014/main" id="{20396787-F839-6D7F-DC8A-2EB1D47E1089}"/>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E7C584F9-E578-D27D-1B5F-CEBB9A6B962F}"/>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3" name="文本框 32">
              <a:extLst>
                <a:ext uri="{FF2B5EF4-FFF2-40B4-BE49-F238E27FC236}">
                  <a16:creationId xmlns:a16="http://schemas.microsoft.com/office/drawing/2014/main" id="{CD9980EE-7D41-2929-9FE3-772358B03F39}"/>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34" name="直接连接符 33">
              <a:extLst>
                <a:ext uri="{FF2B5EF4-FFF2-40B4-BE49-F238E27FC236}">
                  <a16:creationId xmlns:a16="http://schemas.microsoft.com/office/drawing/2014/main" id="{54DE4D09-9FD4-C72A-286C-BF5EBEFE7361}"/>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35" name="文本框 34">
              <a:extLst>
                <a:ext uri="{FF2B5EF4-FFF2-40B4-BE49-F238E27FC236}">
                  <a16:creationId xmlns:a16="http://schemas.microsoft.com/office/drawing/2014/main" id="{FF366D97-41B6-49C0-05AC-CE805D39CA3E}"/>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6" name="文本框 35">
              <a:extLst>
                <a:ext uri="{FF2B5EF4-FFF2-40B4-BE49-F238E27FC236}">
                  <a16:creationId xmlns:a16="http://schemas.microsoft.com/office/drawing/2014/main" id="{E662ED69-B18E-BBCF-D9C8-64069640AF7C}"/>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实验现象及结论</a:t>
              </a:r>
            </a:p>
          </p:txBody>
        </p:sp>
        <p:cxnSp>
          <p:nvCxnSpPr>
            <p:cNvPr id="37" name="直接连接符 36">
              <a:extLst>
                <a:ext uri="{FF2B5EF4-FFF2-40B4-BE49-F238E27FC236}">
                  <a16:creationId xmlns:a16="http://schemas.microsoft.com/office/drawing/2014/main" id="{3933A875-96CC-66BC-1D2B-3F830938771E}"/>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38" name="文本框 37">
              <a:extLst>
                <a:ext uri="{FF2B5EF4-FFF2-40B4-BE49-F238E27FC236}">
                  <a16:creationId xmlns:a16="http://schemas.microsoft.com/office/drawing/2014/main" id="{EC76DFCE-0190-1D24-56A0-F340A7449544}"/>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9" name="文本框 38">
              <a:extLst>
                <a:ext uri="{FF2B5EF4-FFF2-40B4-BE49-F238E27FC236}">
                  <a16:creationId xmlns:a16="http://schemas.microsoft.com/office/drawing/2014/main" id="{41E1EB34-C3DA-6FEE-80B3-045F690B6EF6}"/>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40" name="直接连接符 39">
              <a:extLst>
                <a:ext uri="{FF2B5EF4-FFF2-40B4-BE49-F238E27FC236}">
                  <a16:creationId xmlns:a16="http://schemas.microsoft.com/office/drawing/2014/main" id="{C1869F2B-A3C4-7825-A7FA-2ABA69AFCA53}"/>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pic>
        <p:nvPicPr>
          <p:cNvPr id="1026" name="Picture 2" descr="膜片钳技术 - 知乎">
            <a:extLst>
              <a:ext uri="{FF2B5EF4-FFF2-40B4-BE49-F238E27FC236}">
                <a16:creationId xmlns:a16="http://schemas.microsoft.com/office/drawing/2014/main" id="{A318D97C-F7DC-E994-4808-02CD01E4C9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0515" y="4989784"/>
            <a:ext cx="3724117" cy="1579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8607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71CDF-FB0B-0A01-D6CE-24A5C88AA5A9}"/>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56EB491B-8F0A-C39F-A7BE-E56F04068E37}"/>
              </a:ext>
            </a:extLst>
          </p:cNvPr>
          <p:cNvSpPr>
            <a:spLocks noGrp="1"/>
          </p:cNvSpPr>
          <p:nvPr>
            <p:ph type="sldNum" sz="quarter" idx="14"/>
          </p:nvPr>
        </p:nvSpPr>
        <p:spPr/>
        <p:txBody>
          <a:bodyPr/>
          <a:lstStyle/>
          <a:p>
            <a:fld id="{EE00F0DF-33EF-44AA-A705-087FFAD5005A}" type="slidenum">
              <a:rPr lang="zh-CN" altLang="en-US" smtClean="0"/>
              <a:t>6</a:t>
            </a:fld>
            <a:endParaRPr lang="zh-CN" altLang="en-US"/>
          </a:p>
        </p:txBody>
      </p:sp>
      <p:pic>
        <p:nvPicPr>
          <p:cNvPr id="3080" name="Picture 8">
            <a:extLst>
              <a:ext uri="{FF2B5EF4-FFF2-40B4-BE49-F238E27FC236}">
                <a16:creationId xmlns:a16="http://schemas.microsoft.com/office/drawing/2014/main" id="{F14CC95F-A03C-C67D-32D2-3FCA350F3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560" y="996047"/>
            <a:ext cx="2593766" cy="19453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膜片钳电生理记录系统-复旦大学类脑智能科学与技术研究院">
            <a:extLst>
              <a:ext uri="{FF2B5EF4-FFF2-40B4-BE49-F238E27FC236}">
                <a16:creationId xmlns:a16="http://schemas.microsoft.com/office/drawing/2014/main" id="{934113E5-7147-A653-E6D7-E27DC7CBD26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144" y="894848"/>
            <a:ext cx="1869080" cy="2046524"/>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A83A3CBE-DBA3-F0D1-13F8-F1532477FF9B}"/>
              </a:ext>
            </a:extLst>
          </p:cNvPr>
          <p:cNvSpPr txBox="1"/>
          <p:nvPr/>
        </p:nvSpPr>
        <p:spPr>
          <a:xfrm>
            <a:off x="291492" y="942606"/>
            <a:ext cx="7892740" cy="830997"/>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膜片钳存在的问题：</a:t>
            </a:r>
            <a:endParaRPr lang="en-US" altLang="zh-CN" sz="2400" b="1" kern="1200" dirty="0">
              <a:solidFill>
                <a:schemeClr val="tx1"/>
              </a:solidFill>
              <a:latin typeface="Times New Roman" panose="02020603050405020304" pitchFamily="18" charset="0"/>
              <a:ea typeface="华文楷体" panose="02010600040101010101" pitchFamily="2" charset="-122"/>
              <a:cs typeface="+mn-cs"/>
            </a:endParaRPr>
          </a:p>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无法</a:t>
            </a:r>
            <a:r>
              <a:rPr lang="zh-CN" altLang="en-US" sz="2400" b="1" kern="1200" dirty="0">
                <a:solidFill>
                  <a:srgbClr val="FF0000"/>
                </a:solidFill>
                <a:latin typeface="Times New Roman" panose="02020603050405020304" pitchFamily="18" charset="0"/>
                <a:ea typeface="华文楷体" panose="02010600040101010101" pitchFamily="2" charset="-122"/>
                <a:cs typeface="+mn-cs"/>
              </a:rPr>
              <a:t>同时测量连接在一起的大量细胞</a:t>
            </a:r>
            <a:endParaRPr lang="en-US" altLang="zh-CN" sz="2400" b="1" kern="1200" dirty="0">
              <a:solidFill>
                <a:srgbClr val="FF0000"/>
              </a:solidFill>
              <a:latin typeface="Times New Roman" panose="02020603050405020304" pitchFamily="18" charset="0"/>
              <a:ea typeface="华文楷体" panose="02010600040101010101" pitchFamily="2" charset="-122"/>
              <a:cs typeface="+mn-cs"/>
            </a:endParaRPr>
          </a:p>
        </p:txBody>
      </p:sp>
      <p:sp>
        <p:nvSpPr>
          <p:cNvPr id="3" name="文本框 2">
            <a:extLst>
              <a:ext uri="{FF2B5EF4-FFF2-40B4-BE49-F238E27FC236}">
                <a16:creationId xmlns:a16="http://schemas.microsoft.com/office/drawing/2014/main" id="{D36DE7F8-55EB-2322-52DF-9BD0FB5AD598}"/>
              </a:ext>
            </a:extLst>
          </p:cNvPr>
          <p:cNvSpPr txBox="1"/>
          <p:nvPr/>
        </p:nvSpPr>
        <p:spPr>
          <a:xfrm>
            <a:off x="232744" y="1822233"/>
            <a:ext cx="6391684" cy="369332"/>
          </a:xfrm>
          <a:prstGeom prst="rect">
            <a:avLst/>
          </a:prstGeom>
          <a:noFill/>
        </p:spPr>
        <p:txBody>
          <a:bodyPr wrap="square">
            <a:spAutoFit/>
          </a:bodyPr>
          <a:lstStyle/>
          <a:p>
            <a:pPr algn="just" fontAlgn="ctr"/>
            <a:r>
              <a:rPr lang="zh-CN" altLang="en-US" dirty="0">
                <a:latin typeface="Times New Roman" panose="02020603050405020304" pitchFamily="18" charset="0"/>
                <a:ea typeface="华文楷体" panose="02010600040101010101" pitchFamily="2" charset="-122"/>
              </a:rPr>
              <a:t> </a:t>
            </a:r>
          </a:p>
        </p:txBody>
      </p:sp>
      <p:sp>
        <p:nvSpPr>
          <p:cNvPr id="10" name="文本框 9">
            <a:extLst>
              <a:ext uri="{FF2B5EF4-FFF2-40B4-BE49-F238E27FC236}">
                <a16:creationId xmlns:a16="http://schemas.microsoft.com/office/drawing/2014/main" id="{3766D26A-72E0-5281-EFF0-7E44CCD74157}"/>
              </a:ext>
            </a:extLst>
          </p:cNvPr>
          <p:cNvSpPr txBox="1"/>
          <p:nvPr/>
        </p:nvSpPr>
        <p:spPr>
          <a:xfrm>
            <a:off x="329310" y="1724628"/>
            <a:ext cx="6983498" cy="1158138"/>
          </a:xfrm>
          <a:prstGeom prst="rect">
            <a:avLst/>
          </a:prstGeom>
          <a:noFill/>
        </p:spPr>
        <p:txBody>
          <a:bodyPr wrap="square">
            <a:spAutoFit/>
          </a:bodyPr>
          <a:lstStyle/>
          <a:p>
            <a:r>
              <a:rPr lang="en-US" altLang="zh-CN" dirty="0">
                <a:latin typeface="Times New Roman" panose="02020603050405020304" pitchFamily="18" charset="0"/>
                <a:ea typeface="华文楷体" panose="02010600040101010101" pitchFamily="2" charset="-122"/>
              </a:rPr>
              <a:t>1.</a:t>
            </a:r>
            <a:r>
              <a:rPr lang="zh-CN" altLang="en-US" dirty="0">
                <a:latin typeface="Times New Roman" panose="02020603050405020304" pitchFamily="18" charset="0"/>
                <a:ea typeface="华文楷体" panose="02010600040101010101" pitchFamily="2" charset="-122"/>
              </a:rPr>
              <a:t>大量细胞连接在一起时，有细胞堆叠的情况，不方便“嘬”细胞</a:t>
            </a:r>
            <a:endParaRPr lang="en-US" altLang="zh-CN" dirty="0">
              <a:latin typeface="Times New Roman" panose="02020603050405020304" pitchFamily="18" charset="0"/>
              <a:ea typeface="华文楷体" panose="02010600040101010101" pitchFamily="2" charset="-122"/>
            </a:endParaRPr>
          </a:p>
          <a:p>
            <a:pPr>
              <a:lnSpc>
                <a:spcPct val="150000"/>
              </a:lnSpc>
            </a:pPr>
            <a:r>
              <a:rPr lang="en-US" altLang="zh-CN" dirty="0">
                <a:latin typeface="Times New Roman" panose="02020603050405020304" pitchFamily="18" charset="0"/>
                <a:ea typeface="华文楷体" panose="02010600040101010101" pitchFamily="2" charset="-122"/>
              </a:rPr>
              <a:t>2.</a:t>
            </a:r>
            <a:r>
              <a:rPr lang="zh-CN" altLang="en-US" dirty="0">
                <a:latin typeface="Times New Roman" panose="02020603050405020304" pitchFamily="18" charset="0"/>
                <a:ea typeface="华文楷体" panose="02010600040101010101" pitchFamily="2" charset="-122"/>
              </a:rPr>
              <a:t>无法同时测量大量细胞；想要“嘬”细胞，得有微针电极，很大，台子放不下太多</a:t>
            </a:r>
            <a:endParaRPr lang="zh-CN" altLang="en-US" dirty="0"/>
          </a:p>
        </p:txBody>
      </p:sp>
      <p:pic>
        <p:nvPicPr>
          <p:cNvPr id="12" name="图片 11">
            <a:extLst>
              <a:ext uri="{FF2B5EF4-FFF2-40B4-BE49-F238E27FC236}">
                <a16:creationId xmlns:a16="http://schemas.microsoft.com/office/drawing/2014/main" id="{26BA3D26-F8A1-A7EA-5549-ED106D129D46}"/>
              </a:ext>
            </a:extLst>
          </p:cNvPr>
          <p:cNvPicPr>
            <a:picLocks noChangeAspect="1"/>
          </p:cNvPicPr>
          <p:nvPr/>
        </p:nvPicPr>
        <p:blipFill>
          <a:blip r:embed="rId5"/>
          <a:stretch>
            <a:fillRect/>
          </a:stretch>
        </p:blipFill>
        <p:spPr>
          <a:xfrm>
            <a:off x="10500071" y="3409370"/>
            <a:ext cx="1342216" cy="2866824"/>
          </a:xfrm>
          <a:prstGeom prst="rect">
            <a:avLst/>
          </a:prstGeom>
        </p:spPr>
      </p:pic>
      <p:sp>
        <p:nvSpPr>
          <p:cNvPr id="13" name="文本框 12">
            <a:extLst>
              <a:ext uri="{FF2B5EF4-FFF2-40B4-BE49-F238E27FC236}">
                <a16:creationId xmlns:a16="http://schemas.microsoft.com/office/drawing/2014/main" id="{D6EB50AD-FEC6-233A-F15B-8B536DF656E4}"/>
              </a:ext>
            </a:extLst>
          </p:cNvPr>
          <p:cNvSpPr txBox="1"/>
          <p:nvPr/>
        </p:nvSpPr>
        <p:spPr>
          <a:xfrm>
            <a:off x="257674" y="2981633"/>
            <a:ext cx="7892740" cy="830997"/>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现有主流电生理技术依旧无法测量</a:t>
            </a:r>
            <a:endParaRPr lang="en-US" altLang="zh-CN" sz="2400" b="1" kern="1200" dirty="0">
              <a:solidFill>
                <a:schemeClr val="tx1"/>
              </a:solidFill>
              <a:latin typeface="Times New Roman" panose="02020603050405020304" pitchFamily="18" charset="0"/>
              <a:ea typeface="华文楷体" panose="02010600040101010101" pitchFamily="2" charset="-122"/>
              <a:cs typeface="+mn-cs"/>
            </a:endParaRPr>
          </a:p>
          <a:p>
            <a:r>
              <a:rPr lang="zh-CN" altLang="en-US" sz="2400" b="1" kern="1200" dirty="0">
                <a:solidFill>
                  <a:srgbClr val="FF0000"/>
                </a:solidFill>
                <a:latin typeface="Times New Roman" panose="02020603050405020304" pitchFamily="18" charset="0"/>
                <a:ea typeface="华文楷体" panose="02010600040101010101" pitchFamily="2" charset="-122"/>
                <a:cs typeface="+mn-cs"/>
              </a:rPr>
              <a:t>连接在一起的大量细胞的膜内外电信号</a:t>
            </a:r>
            <a:endParaRPr lang="en-US" altLang="zh-CN" sz="2400" b="1" kern="1200" dirty="0">
              <a:solidFill>
                <a:srgbClr val="FF0000"/>
              </a:solidFill>
              <a:latin typeface="Times New Roman" panose="02020603050405020304" pitchFamily="18" charset="0"/>
              <a:ea typeface="华文楷体" panose="02010600040101010101" pitchFamily="2" charset="-122"/>
              <a:cs typeface="+mn-cs"/>
            </a:endParaRPr>
          </a:p>
        </p:txBody>
      </p:sp>
      <p:sp>
        <p:nvSpPr>
          <p:cNvPr id="15" name="文本框 14">
            <a:extLst>
              <a:ext uri="{FF2B5EF4-FFF2-40B4-BE49-F238E27FC236}">
                <a16:creationId xmlns:a16="http://schemas.microsoft.com/office/drawing/2014/main" id="{519B1248-8618-2357-401C-BABF83BC7B23}"/>
              </a:ext>
            </a:extLst>
          </p:cNvPr>
          <p:cNvSpPr txBox="1"/>
          <p:nvPr/>
        </p:nvSpPr>
        <p:spPr>
          <a:xfrm>
            <a:off x="7617479" y="2915651"/>
            <a:ext cx="1584176" cy="369332"/>
          </a:xfrm>
          <a:prstGeom prst="rect">
            <a:avLst/>
          </a:prstGeom>
          <a:noFill/>
        </p:spPr>
        <p:txBody>
          <a:bodyPr wrap="square">
            <a:spAutoFit/>
          </a:bodyPr>
          <a:lstStyle/>
          <a:p>
            <a:pPr algn="ctr" defTabSz="914400" rtl="0" eaLnBrk="1" fontAlgn="ctr" latinLnBrk="0" hangingPunct="1"/>
            <a:r>
              <a:rPr lang="zh-CN" altLang="en-US" sz="1800" kern="1200" dirty="0">
                <a:solidFill>
                  <a:schemeClr val="tx1"/>
                </a:solidFill>
                <a:latin typeface="Times New Roman" panose="02020603050405020304" pitchFamily="18" charset="0"/>
                <a:ea typeface="华文楷体" panose="02010600040101010101" pitchFamily="2" charset="-122"/>
                <a:cs typeface="+mn-cs"/>
              </a:rPr>
              <a:t>膜片钳实验台</a:t>
            </a:r>
            <a:endParaRPr lang="en-US" altLang="zh-CN" sz="1800" kern="1200" dirty="0">
              <a:solidFill>
                <a:schemeClr val="tx1"/>
              </a:solidFill>
              <a:latin typeface="Times New Roman" panose="02020603050405020304" pitchFamily="18" charset="0"/>
              <a:ea typeface="华文楷体" panose="02010600040101010101" pitchFamily="2" charset="-122"/>
              <a:cs typeface="+mn-cs"/>
            </a:endParaRPr>
          </a:p>
        </p:txBody>
      </p:sp>
      <p:sp>
        <p:nvSpPr>
          <p:cNvPr id="16" name="文本框 15">
            <a:extLst>
              <a:ext uri="{FF2B5EF4-FFF2-40B4-BE49-F238E27FC236}">
                <a16:creationId xmlns:a16="http://schemas.microsoft.com/office/drawing/2014/main" id="{2FDA78C4-D67F-81F3-50BF-AADDDC6CF391}"/>
              </a:ext>
            </a:extLst>
          </p:cNvPr>
          <p:cNvSpPr txBox="1"/>
          <p:nvPr/>
        </p:nvSpPr>
        <p:spPr>
          <a:xfrm>
            <a:off x="9491828" y="2915652"/>
            <a:ext cx="2291229" cy="369332"/>
          </a:xfrm>
          <a:prstGeom prst="rect">
            <a:avLst/>
          </a:prstGeom>
          <a:noFill/>
        </p:spPr>
        <p:txBody>
          <a:bodyPr wrap="square">
            <a:spAutoFit/>
          </a:bodyPr>
          <a:lstStyle/>
          <a:p>
            <a:pPr algn="ctr" defTabSz="914400" rtl="0" eaLnBrk="1" fontAlgn="ctr" latinLnBrk="0" hangingPunct="1"/>
            <a:r>
              <a:rPr lang="zh-CN" altLang="en-US" sz="1800" kern="1200" dirty="0">
                <a:solidFill>
                  <a:schemeClr val="tx1"/>
                </a:solidFill>
                <a:latin typeface="Times New Roman" panose="02020603050405020304" pitchFamily="18" charset="0"/>
                <a:ea typeface="华文楷体" panose="02010600040101010101" pitchFamily="2" charset="-122"/>
                <a:cs typeface="+mn-cs"/>
              </a:rPr>
              <a:t>显微镜下单电极实验</a:t>
            </a:r>
            <a:endParaRPr lang="en-US" altLang="zh-CN" sz="1800" kern="1200" dirty="0">
              <a:solidFill>
                <a:schemeClr val="tx1"/>
              </a:solidFill>
              <a:latin typeface="Times New Roman" panose="02020603050405020304" pitchFamily="18" charset="0"/>
              <a:ea typeface="华文楷体" panose="02010600040101010101" pitchFamily="2" charset="-122"/>
              <a:cs typeface="+mn-cs"/>
            </a:endParaRPr>
          </a:p>
        </p:txBody>
      </p:sp>
      <p:grpSp>
        <p:nvGrpSpPr>
          <p:cNvPr id="17" name="组合 16">
            <a:extLst>
              <a:ext uri="{FF2B5EF4-FFF2-40B4-BE49-F238E27FC236}">
                <a16:creationId xmlns:a16="http://schemas.microsoft.com/office/drawing/2014/main" id="{B873FBC8-B838-5C18-4B09-EBA48E2EFFDF}"/>
              </a:ext>
            </a:extLst>
          </p:cNvPr>
          <p:cNvGrpSpPr/>
          <p:nvPr/>
        </p:nvGrpSpPr>
        <p:grpSpPr>
          <a:xfrm>
            <a:off x="5686086" y="-91506"/>
            <a:ext cx="6590649" cy="977623"/>
            <a:chOff x="5686086" y="-91506"/>
            <a:chExt cx="6590649" cy="977623"/>
          </a:xfrm>
        </p:grpSpPr>
        <p:sp>
          <p:nvSpPr>
            <p:cNvPr id="18" name="文本框 17">
              <a:extLst>
                <a:ext uri="{FF2B5EF4-FFF2-40B4-BE49-F238E27FC236}">
                  <a16:creationId xmlns:a16="http://schemas.microsoft.com/office/drawing/2014/main" id="{4496EF92-B727-ABC7-5AEE-259D7A5C40B0}"/>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9" name="文本框 18">
              <a:extLst>
                <a:ext uri="{FF2B5EF4-FFF2-40B4-BE49-F238E27FC236}">
                  <a16:creationId xmlns:a16="http://schemas.microsoft.com/office/drawing/2014/main" id="{A3B512FD-B8F5-E848-1347-7BBF585134B4}"/>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20" name="直接连接符 19">
              <a:extLst>
                <a:ext uri="{FF2B5EF4-FFF2-40B4-BE49-F238E27FC236}">
                  <a16:creationId xmlns:a16="http://schemas.microsoft.com/office/drawing/2014/main" id="{3A8D55B8-8169-BB07-4681-5F1FE4391F53}"/>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175A38E7-7735-E698-B56E-99267F21801E}"/>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2" name="文本框 21">
              <a:extLst>
                <a:ext uri="{FF2B5EF4-FFF2-40B4-BE49-F238E27FC236}">
                  <a16:creationId xmlns:a16="http://schemas.microsoft.com/office/drawing/2014/main" id="{E98E58B6-E132-9323-138A-BD7F38749E45}"/>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膜片钳介绍</a:t>
              </a:r>
            </a:p>
          </p:txBody>
        </p:sp>
        <p:cxnSp>
          <p:nvCxnSpPr>
            <p:cNvPr id="23" name="直接连接符 22">
              <a:extLst>
                <a:ext uri="{FF2B5EF4-FFF2-40B4-BE49-F238E27FC236}">
                  <a16:creationId xmlns:a16="http://schemas.microsoft.com/office/drawing/2014/main" id="{944CFE34-ABBB-0266-EBD7-FBCAD281FE1F}"/>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D3AB9F02-16A9-6124-AC89-E8DCBD85A0C5}"/>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5" name="文本框 24">
              <a:extLst>
                <a:ext uri="{FF2B5EF4-FFF2-40B4-BE49-F238E27FC236}">
                  <a16:creationId xmlns:a16="http://schemas.microsoft.com/office/drawing/2014/main" id="{B3F58031-D83C-6F75-33EC-EA32CDC838CF}"/>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26" name="直接连接符 25">
              <a:extLst>
                <a:ext uri="{FF2B5EF4-FFF2-40B4-BE49-F238E27FC236}">
                  <a16:creationId xmlns:a16="http://schemas.microsoft.com/office/drawing/2014/main" id="{D93D4155-2868-5B57-3705-78771F69ECA2}"/>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902313C9-AE0C-BF15-34F5-A2582FA33413}"/>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8" name="文本框 27">
              <a:extLst>
                <a:ext uri="{FF2B5EF4-FFF2-40B4-BE49-F238E27FC236}">
                  <a16:creationId xmlns:a16="http://schemas.microsoft.com/office/drawing/2014/main" id="{10FA4B69-B601-2357-D987-4F129C01AE8E}"/>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29" name="直接连接符 28">
              <a:extLst>
                <a:ext uri="{FF2B5EF4-FFF2-40B4-BE49-F238E27FC236}">
                  <a16:creationId xmlns:a16="http://schemas.microsoft.com/office/drawing/2014/main" id="{63D4DE22-9792-9747-27AA-BFF835A23B2F}"/>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6969E539-B550-EF32-3A08-D67918DBCC16}"/>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1" name="文本框 30">
              <a:extLst>
                <a:ext uri="{FF2B5EF4-FFF2-40B4-BE49-F238E27FC236}">
                  <a16:creationId xmlns:a16="http://schemas.microsoft.com/office/drawing/2014/main" id="{86E508C1-D40F-0337-7455-0DC7103F691B}"/>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实验现象及结论</a:t>
              </a:r>
            </a:p>
          </p:txBody>
        </p:sp>
        <p:cxnSp>
          <p:nvCxnSpPr>
            <p:cNvPr id="32" name="直接连接符 31">
              <a:extLst>
                <a:ext uri="{FF2B5EF4-FFF2-40B4-BE49-F238E27FC236}">
                  <a16:creationId xmlns:a16="http://schemas.microsoft.com/office/drawing/2014/main" id="{83C0DEC2-3256-D7E8-EABB-4EB70EA52E18}"/>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33" name="文本框 32">
              <a:extLst>
                <a:ext uri="{FF2B5EF4-FFF2-40B4-BE49-F238E27FC236}">
                  <a16:creationId xmlns:a16="http://schemas.microsoft.com/office/drawing/2014/main" id="{1C874DD7-A70D-2EA4-81C3-9CEE2EF6F16F}"/>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34" name="文本框 33">
              <a:extLst>
                <a:ext uri="{FF2B5EF4-FFF2-40B4-BE49-F238E27FC236}">
                  <a16:creationId xmlns:a16="http://schemas.microsoft.com/office/drawing/2014/main" id="{F91F4E4C-DA92-ACA8-DA90-3907C960C1D4}"/>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35" name="直接连接符 34">
              <a:extLst>
                <a:ext uri="{FF2B5EF4-FFF2-40B4-BE49-F238E27FC236}">
                  <a16:creationId xmlns:a16="http://schemas.microsoft.com/office/drawing/2014/main" id="{0D2F86BF-6BD4-8B00-D21E-18F9921C7C41}"/>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sp>
        <p:nvSpPr>
          <p:cNvPr id="36" name="文本框 35">
            <a:extLst>
              <a:ext uri="{FF2B5EF4-FFF2-40B4-BE49-F238E27FC236}">
                <a16:creationId xmlns:a16="http://schemas.microsoft.com/office/drawing/2014/main" id="{1685CAB8-BF2B-F84C-A4D3-E44420D7F99C}"/>
              </a:ext>
            </a:extLst>
          </p:cNvPr>
          <p:cNvSpPr txBox="1"/>
          <p:nvPr/>
        </p:nvSpPr>
        <p:spPr>
          <a:xfrm>
            <a:off x="10407981" y="6260431"/>
            <a:ext cx="1584176" cy="369332"/>
          </a:xfrm>
          <a:prstGeom prst="rect">
            <a:avLst/>
          </a:prstGeom>
          <a:noFill/>
        </p:spPr>
        <p:txBody>
          <a:bodyPr wrap="square">
            <a:spAutoFit/>
          </a:bodyPr>
          <a:lstStyle/>
          <a:p>
            <a:pPr algn="ctr" defTabSz="914400" rtl="0" eaLnBrk="1" fontAlgn="ctr" latinLnBrk="0" hangingPunct="1"/>
            <a:r>
              <a:rPr lang="zh-CN" altLang="en-US" sz="1800" kern="1200" dirty="0">
                <a:solidFill>
                  <a:schemeClr val="tx1"/>
                </a:solidFill>
                <a:latin typeface="Times New Roman" panose="02020603050405020304" pitchFamily="18" charset="0"/>
                <a:ea typeface="华文楷体" panose="02010600040101010101" pitchFamily="2" charset="-122"/>
                <a:cs typeface="+mn-cs"/>
              </a:rPr>
              <a:t>八电极摆放</a:t>
            </a:r>
            <a:endParaRPr lang="en-US" altLang="zh-CN" sz="1800" kern="1200" dirty="0">
              <a:solidFill>
                <a:schemeClr val="tx1"/>
              </a:solidFill>
              <a:latin typeface="Times New Roman" panose="02020603050405020304" pitchFamily="18" charset="0"/>
              <a:ea typeface="华文楷体" panose="02010600040101010101" pitchFamily="2" charset="-122"/>
              <a:cs typeface="+mn-cs"/>
            </a:endParaRPr>
          </a:p>
        </p:txBody>
      </p:sp>
      <p:graphicFrame>
        <p:nvGraphicFramePr>
          <p:cNvPr id="37" name="表格 36">
            <a:extLst>
              <a:ext uri="{FF2B5EF4-FFF2-40B4-BE49-F238E27FC236}">
                <a16:creationId xmlns:a16="http://schemas.microsoft.com/office/drawing/2014/main" id="{64D1F9A0-D154-4978-C06C-B15A82F27085}"/>
              </a:ext>
            </a:extLst>
          </p:cNvPr>
          <p:cNvGraphicFramePr>
            <a:graphicFrameLocks noGrp="1"/>
          </p:cNvGraphicFramePr>
          <p:nvPr>
            <p:extLst>
              <p:ext uri="{D42A27DB-BD31-4B8C-83A1-F6EECF244321}">
                <p14:modId xmlns:p14="http://schemas.microsoft.com/office/powerpoint/2010/main" val="3265487605"/>
              </p:ext>
            </p:extLst>
          </p:nvPr>
        </p:nvGraphicFramePr>
        <p:xfrm>
          <a:off x="128067" y="3859865"/>
          <a:ext cx="10261410" cy="2749877"/>
        </p:xfrm>
        <a:graphic>
          <a:graphicData uri="http://schemas.openxmlformats.org/drawingml/2006/table">
            <a:tbl>
              <a:tblPr firstRow="1">
                <a:tableStyleId>{9D7B26C5-4107-4FEC-AEDC-1716B250A1EF}</a:tableStyleId>
              </a:tblPr>
              <a:tblGrid>
                <a:gridCol w="2052282">
                  <a:extLst>
                    <a:ext uri="{9D8B030D-6E8A-4147-A177-3AD203B41FA5}">
                      <a16:colId xmlns:a16="http://schemas.microsoft.com/office/drawing/2014/main" val="208469780"/>
                    </a:ext>
                  </a:extLst>
                </a:gridCol>
                <a:gridCol w="2052282">
                  <a:extLst>
                    <a:ext uri="{9D8B030D-6E8A-4147-A177-3AD203B41FA5}">
                      <a16:colId xmlns:a16="http://schemas.microsoft.com/office/drawing/2014/main" val="44495491"/>
                    </a:ext>
                  </a:extLst>
                </a:gridCol>
                <a:gridCol w="2052282">
                  <a:extLst>
                    <a:ext uri="{9D8B030D-6E8A-4147-A177-3AD203B41FA5}">
                      <a16:colId xmlns:a16="http://schemas.microsoft.com/office/drawing/2014/main" val="1744847656"/>
                    </a:ext>
                  </a:extLst>
                </a:gridCol>
                <a:gridCol w="2052282">
                  <a:extLst>
                    <a:ext uri="{9D8B030D-6E8A-4147-A177-3AD203B41FA5}">
                      <a16:colId xmlns:a16="http://schemas.microsoft.com/office/drawing/2014/main" val="1479052760"/>
                    </a:ext>
                  </a:extLst>
                </a:gridCol>
                <a:gridCol w="2052282">
                  <a:extLst>
                    <a:ext uri="{9D8B030D-6E8A-4147-A177-3AD203B41FA5}">
                      <a16:colId xmlns:a16="http://schemas.microsoft.com/office/drawing/2014/main" val="1217369264"/>
                    </a:ext>
                  </a:extLst>
                </a:gridCol>
              </a:tblGrid>
              <a:tr h="505647">
                <a:tc>
                  <a:txBody>
                    <a:bodyPr/>
                    <a:lstStyle/>
                    <a:p>
                      <a:pPr marL="0" algn="ctr" defTabSz="914354" rtl="0" eaLnBrk="1" fontAlgn="ctr" latinLnBrk="0" hangingPunct="1"/>
                      <a:r>
                        <a:rPr lang="zh-CN" altLang="en-US" sz="1600" b="1" kern="1200" dirty="0">
                          <a:solidFill>
                            <a:schemeClr val="tx1"/>
                          </a:solidFill>
                          <a:latin typeface="Times New Roman" panose="02020603050405020304" pitchFamily="18" charset="0"/>
                          <a:ea typeface="华文楷体" panose="02010600040101010101" pitchFamily="2" charset="-122"/>
                          <a:cs typeface="+mn-cs"/>
                        </a:rPr>
                        <a:t>电生理技术种类</a:t>
                      </a:r>
                    </a:p>
                  </a:txBody>
                  <a:tcPr marL="3456" marR="3456" marT="3456" marB="0" anchor="ctr"/>
                </a:tc>
                <a:tc>
                  <a:txBody>
                    <a:bodyPr/>
                    <a:lstStyle/>
                    <a:p>
                      <a:pPr marL="0" algn="ctr" defTabSz="914354" rtl="0" eaLnBrk="1" fontAlgn="ctr" latinLnBrk="0" hangingPunct="1"/>
                      <a:r>
                        <a:rPr lang="zh-CN" altLang="en-US" sz="1600" b="1" kern="1200" dirty="0">
                          <a:solidFill>
                            <a:schemeClr val="tx1"/>
                          </a:solidFill>
                          <a:latin typeface="Times New Roman" panose="02020603050405020304" pitchFamily="18" charset="0"/>
                          <a:ea typeface="华文楷体" panose="02010600040101010101" pitchFamily="2" charset="-122"/>
                          <a:cs typeface="+mn-cs"/>
                        </a:rPr>
                        <a:t>是否能采集多个细胞</a:t>
                      </a:r>
                    </a:p>
                  </a:txBody>
                  <a:tcPr marL="3456" marR="3456" marT="3456" marB="0" anchor="ctr"/>
                </a:tc>
                <a:tc>
                  <a:txBody>
                    <a:bodyPr/>
                    <a:lstStyle/>
                    <a:p>
                      <a:pPr marL="0" algn="ctr" defTabSz="914354" rtl="0" eaLnBrk="1" fontAlgn="ctr" latinLnBrk="0" hangingPunct="1"/>
                      <a:r>
                        <a:rPr lang="zh-CN" altLang="en-US" sz="1600" b="1" kern="1200">
                          <a:solidFill>
                            <a:schemeClr val="tx1"/>
                          </a:solidFill>
                          <a:latin typeface="Times New Roman" panose="02020603050405020304" pitchFamily="18" charset="0"/>
                          <a:ea typeface="华文楷体" panose="02010600040101010101" pitchFamily="2" charset="-122"/>
                          <a:cs typeface="+mn-cs"/>
                        </a:rPr>
                        <a:t>是否能监测细胞内外</a:t>
                      </a:r>
                    </a:p>
                  </a:txBody>
                  <a:tcPr marL="3456" marR="3456" marT="3456" marB="0" anchor="ctr"/>
                </a:tc>
                <a:tc>
                  <a:txBody>
                    <a:bodyPr/>
                    <a:lstStyle/>
                    <a:p>
                      <a:pPr marL="0" algn="ctr" defTabSz="914354" rtl="0" eaLnBrk="1" fontAlgn="ctr" latinLnBrk="0" hangingPunct="1"/>
                      <a:r>
                        <a:rPr lang="zh-CN" altLang="en-US" sz="1600" b="1" kern="1200" dirty="0">
                          <a:solidFill>
                            <a:schemeClr val="tx1"/>
                          </a:solidFill>
                          <a:latin typeface="Times New Roman" panose="02020603050405020304" pitchFamily="18" charset="0"/>
                          <a:ea typeface="华文楷体" panose="02010600040101010101" pitchFamily="2" charset="-122"/>
                          <a:cs typeface="+mn-cs"/>
                        </a:rPr>
                        <a:t>是否能测量阈下信号</a:t>
                      </a:r>
                    </a:p>
                  </a:txBody>
                  <a:tcPr marL="3456" marR="3456" marT="3456" marB="0" anchor="ctr"/>
                </a:tc>
                <a:tc>
                  <a:txBody>
                    <a:bodyPr/>
                    <a:lstStyle/>
                    <a:p>
                      <a:pPr marL="0" algn="ctr" defTabSz="914354" rtl="0" eaLnBrk="1" fontAlgn="ctr" latinLnBrk="0" hangingPunct="1"/>
                      <a:r>
                        <a:rPr lang="zh-CN" altLang="en-US" sz="1400" b="1" kern="1200" dirty="0">
                          <a:solidFill>
                            <a:schemeClr val="tx1"/>
                          </a:solidFill>
                          <a:latin typeface="Times New Roman" panose="02020603050405020304" pitchFamily="18" charset="0"/>
                          <a:ea typeface="华文楷体" panose="02010600040101010101" pitchFamily="2" charset="-122"/>
                          <a:cs typeface="+mn-cs"/>
                        </a:rPr>
                        <a:t>是否能监测连接的神经元</a:t>
                      </a:r>
                    </a:p>
                  </a:txBody>
                  <a:tcPr marL="3456" marR="3456" marT="3456" marB="0" anchor="ctr"/>
                </a:tc>
                <a:extLst>
                  <a:ext uri="{0D108BD9-81ED-4DB2-BD59-A6C34878D82A}">
                    <a16:rowId xmlns:a16="http://schemas.microsoft.com/office/drawing/2014/main" val="2171563767"/>
                  </a:ext>
                </a:extLst>
              </a:tr>
              <a:tr h="552984">
                <a:tc>
                  <a:txBody>
                    <a:bodyPr/>
                    <a:lstStyle/>
                    <a:p>
                      <a:pPr marL="0" algn="ctr" defTabSz="914354" rtl="0" eaLnBrk="1" fontAlgn="ctr" latinLnBrk="0" hangingPunct="1"/>
                      <a:r>
                        <a:rPr lang="en-US" sz="1400" b="1" kern="1200" dirty="0">
                          <a:solidFill>
                            <a:schemeClr val="tx1"/>
                          </a:solidFill>
                          <a:latin typeface="Times New Roman" panose="02020603050405020304" pitchFamily="18" charset="0"/>
                          <a:ea typeface="华文楷体" panose="02010600040101010101" pitchFamily="2" charset="-122"/>
                          <a:cs typeface="+mn-cs"/>
                        </a:rPr>
                        <a:t>CMOS </a:t>
                      </a:r>
                      <a:r>
                        <a:rPr lang="zh-CN" altLang="en-US" sz="1400" b="1" kern="1200" dirty="0">
                          <a:solidFill>
                            <a:schemeClr val="tx1"/>
                          </a:solidFill>
                          <a:latin typeface="Times New Roman" panose="02020603050405020304" pitchFamily="18" charset="0"/>
                          <a:ea typeface="华文楷体" panose="02010600040101010101" pitchFamily="2" charset="-122"/>
                          <a:cs typeface="+mn-cs"/>
                        </a:rPr>
                        <a:t>微电极阵列 </a:t>
                      </a:r>
                      <a:r>
                        <a:rPr lang="en-US" altLang="zh-CN" sz="1400" b="1" kern="1200" dirty="0">
                          <a:solidFill>
                            <a:schemeClr val="tx1"/>
                          </a:solidFill>
                          <a:latin typeface="Times New Roman" panose="02020603050405020304" pitchFamily="18" charset="0"/>
                          <a:ea typeface="华文楷体" panose="02010600040101010101" pitchFamily="2" charset="-122"/>
                          <a:cs typeface="+mn-cs"/>
                        </a:rPr>
                        <a:t>(</a:t>
                      </a:r>
                      <a:r>
                        <a:rPr lang="en-US" sz="1400" b="1" kern="1200" dirty="0">
                          <a:solidFill>
                            <a:schemeClr val="tx1"/>
                          </a:solidFill>
                          <a:latin typeface="Times New Roman" panose="02020603050405020304" pitchFamily="18" charset="0"/>
                          <a:ea typeface="华文楷体" panose="02010600040101010101" pitchFamily="2" charset="-122"/>
                          <a:cs typeface="+mn-cs"/>
                        </a:rPr>
                        <a:t>MEAs)</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，多达 </a:t>
                      </a:r>
                      <a:r>
                        <a:rPr lang="en-US" altLang="zh-CN" sz="1400" b="0" kern="1200" dirty="0">
                          <a:solidFill>
                            <a:schemeClr val="tx1"/>
                          </a:solidFill>
                          <a:latin typeface="Times New Roman" panose="02020603050405020304" pitchFamily="18" charset="0"/>
                          <a:ea typeface="华文楷体" panose="02010600040101010101" pitchFamily="2" charset="-122"/>
                          <a:cs typeface="+mn-cs"/>
                        </a:rPr>
                        <a:t>65,000 </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个电极或电路通道</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否</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，只能细胞外测量</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否</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，无法测量</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，能监测大量神经元</a:t>
                      </a:r>
                    </a:p>
                  </a:txBody>
                  <a:tcPr marL="3456" marR="3456" marT="3456" marB="0" anchor="ctr"/>
                </a:tc>
                <a:extLst>
                  <a:ext uri="{0D108BD9-81ED-4DB2-BD59-A6C34878D82A}">
                    <a16:rowId xmlns:a16="http://schemas.microsoft.com/office/drawing/2014/main" val="235233943"/>
                  </a:ext>
                </a:extLst>
              </a:tr>
              <a:tr h="617534">
                <a:tc>
                  <a:txBody>
                    <a:bodyPr/>
                    <a:lstStyle/>
                    <a:p>
                      <a:pPr marL="0" algn="ctr" defTabSz="914354" rtl="0" eaLnBrk="1" fontAlgn="ctr" latinLnBrk="0" hangingPunct="1"/>
                      <a:r>
                        <a:rPr lang="zh-CN" altLang="en-US" sz="1400" b="1" kern="1200" dirty="0">
                          <a:solidFill>
                            <a:schemeClr val="tx1"/>
                          </a:solidFill>
                          <a:latin typeface="Times New Roman" panose="02020603050405020304" pitchFamily="18" charset="0"/>
                          <a:ea typeface="华文楷体" panose="02010600040101010101" pitchFamily="2" charset="-122"/>
                          <a:cs typeface="+mn-cs"/>
                        </a:rPr>
                        <a:t>微流控平面贴片钳阵列</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，可以细胞内测量（仅限非神经元细胞）</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否</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，有限或无法测量</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否</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，仅能对断开连接的非神经元细胞进行测量</a:t>
                      </a:r>
                    </a:p>
                  </a:txBody>
                  <a:tcPr marL="3456" marR="3456" marT="3456" marB="0" anchor="ctr"/>
                </a:tc>
                <a:extLst>
                  <a:ext uri="{0D108BD9-81ED-4DB2-BD59-A6C34878D82A}">
                    <a16:rowId xmlns:a16="http://schemas.microsoft.com/office/drawing/2014/main" val="3767034019"/>
                  </a:ext>
                </a:extLst>
              </a:tr>
              <a:tr h="415276">
                <a:tc>
                  <a:txBody>
                    <a:bodyPr/>
                    <a:lstStyle/>
                    <a:p>
                      <a:pPr marL="0" algn="ctr" defTabSz="914354" rtl="0" eaLnBrk="1" fontAlgn="ctr" latinLnBrk="0" hangingPunct="1"/>
                      <a:r>
                        <a:rPr lang="zh-CN" altLang="en-US" sz="1400" b="1" kern="1200" dirty="0">
                          <a:solidFill>
                            <a:schemeClr val="tx1"/>
                          </a:solidFill>
                          <a:latin typeface="Times New Roman" panose="02020603050405020304" pitchFamily="18" charset="0"/>
                          <a:ea typeface="华文楷体" panose="02010600040101010101" pitchFamily="2" charset="-122"/>
                          <a:cs typeface="+mn-cs"/>
                        </a:rPr>
                        <a:t>光电生理学</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否</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，限制在几十个神经元</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，有膜电位记录和 </a:t>
                      </a:r>
                      <a:r>
                        <a:rPr lang="en-US" altLang="zh-CN" sz="1400" b="0" kern="1200" dirty="0">
                          <a:solidFill>
                            <a:schemeClr val="tx1"/>
                          </a:solidFill>
                          <a:latin typeface="Times New Roman" panose="02020603050405020304" pitchFamily="18" charset="0"/>
                          <a:ea typeface="华文楷体" panose="02010600040101010101" pitchFamily="2" charset="-122"/>
                          <a:cs typeface="+mn-cs"/>
                        </a:rPr>
                        <a:t>Ca²⁺ </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指示剂</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否</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，膜电位记录能力有限</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，网络规模监测主要通过 </a:t>
                      </a:r>
                      <a:r>
                        <a:rPr lang="en-US" altLang="zh-CN" sz="1400" b="0" kern="1200" dirty="0">
                          <a:solidFill>
                            <a:schemeClr val="tx1"/>
                          </a:solidFill>
                          <a:latin typeface="Times New Roman" panose="02020603050405020304" pitchFamily="18" charset="0"/>
                          <a:ea typeface="华文楷体" panose="02010600040101010101" pitchFamily="2" charset="-122"/>
                          <a:cs typeface="+mn-cs"/>
                        </a:rPr>
                        <a:t>Ca²⁺ </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成像</a:t>
                      </a:r>
                    </a:p>
                  </a:txBody>
                  <a:tcPr marL="3456" marR="3456" marT="3456" marB="0" anchor="ctr"/>
                </a:tc>
                <a:extLst>
                  <a:ext uri="{0D108BD9-81ED-4DB2-BD59-A6C34878D82A}">
                    <a16:rowId xmlns:a16="http://schemas.microsoft.com/office/drawing/2014/main" val="2654797998"/>
                  </a:ext>
                </a:extLst>
              </a:tr>
              <a:tr h="617534">
                <a:tc>
                  <a:txBody>
                    <a:bodyPr/>
                    <a:lstStyle/>
                    <a:p>
                      <a:pPr marL="0" algn="ctr" defTabSz="914354" rtl="0" eaLnBrk="1" fontAlgn="ctr" latinLnBrk="0" hangingPunct="1"/>
                      <a:r>
                        <a:rPr lang="en-US" altLang="zh-CN" sz="1400" b="1" kern="1200" dirty="0">
                          <a:solidFill>
                            <a:schemeClr val="tx1"/>
                          </a:solidFill>
                          <a:latin typeface="Times New Roman" panose="02020603050405020304" pitchFamily="18" charset="0"/>
                          <a:ea typeface="华文楷体" panose="02010600040101010101" pitchFamily="2" charset="-122"/>
                          <a:cs typeface="+mn-cs"/>
                        </a:rPr>
                        <a:t>CMOS </a:t>
                      </a:r>
                      <a:r>
                        <a:rPr lang="zh-CN" altLang="en-US" sz="1400" b="1" kern="1200" dirty="0">
                          <a:solidFill>
                            <a:schemeClr val="tx1"/>
                          </a:solidFill>
                          <a:latin typeface="Times New Roman" panose="02020603050405020304" pitchFamily="18" charset="0"/>
                          <a:ea typeface="华文楷体" panose="02010600040101010101" pitchFamily="2" charset="-122"/>
                          <a:cs typeface="+mn-cs"/>
                        </a:rPr>
                        <a:t>神经电子接口 </a:t>
                      </a:r>
                      <a:r>
                        <a:rPr lang="en-US" altLang="zh-CN" sz="1400" b="1" kern="1200" dirty="0">
                          <a:solidFill>
                            <a:schemeClr val="tx1"/>
                          </a:solidFill>
                          <a:latin typeface="Times New Roman" panose="02020603050405020304" pitchFamily="18" charset="0"/>
                          <a:ea typeface="华文楷体" panose="02010600040101010101" pitchFamily="2" charset="-122"/>
                          <a:cs typeface="+mn-cs"/>
                        </a:rPr>
                        <a:t>(CNEI)</a:t>
                      </a:r>
                      <a:r>
                        <a:rPr lang="zh-CN" altLang="en-US" sz="1400" b="1" kern="1200" dirty="0">
                          <a:solidFill>
                            <a:schemeClr val="tx1"/>
                          </a:solidFill>
                          <a:latin typeface="Times New Roman" panose="02020603050405020304" pitchFamily="18" charset="0"/>
                          <a:ea typeface="华文楷体" panose="02010600040101010101" pitchFamily="2" charset="-122"/>
                          <a:cs typeface="+mn-cs"/>
                        </a:rPr>
                        <a:t>（本文技术）</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，与 </a:t>
                      </a:r>
                      <a:r>
                        <a:rPr lang="en-US" altLang="zh-CN" sz="1400" b="0" kern="1200" dirty="0">
                          <a:solidFill>
                            <a:schemeClr val="tx1"/>
                          </a:solidFill>
                          <a:latin typeface="Times New Roman" panose="02020603050405020304" pitchFamily="18" charset="0"/>
                          <a:ea typeface="华文楷体" panose="02010600040101010101" pitchFamily="2" charset="-122"/>
                          <a:cs typeface="+mn-cs"/>
                        </a:rPr>
                        <a:t>CMOS MEAs </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相当，支持细胞外和细胞内的并行测量</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，细胞外和细胞内测量，全面捕捉神经活动</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，能够测量，关键用于研究神经元的突触连接</a:t>
                      </a:r>
                    </a:p>
                  </a:txBody>
                  <a:tcPr marL="3456" marR="3456" marT="3456" marB="0" anchor="ctr"/>
                </a:tc>
                <a:tc>
                  <a:txBody>
                    <a:bodyPr/>
                    <a:lstStyle/>
                    <a:p>
                      <a:pPr marL="0" algn="ctr" defTabSz="914354" rtl="0" eaLnBrk="1" fontAlgn="ctr" latinLnBrk="0" hangingPunct="1"/>
                      <a:r>
                        <a:rPr lang="zh-CN" altLang="en-US" sz="1400" b="1" kern="1200" dirty="0">
                          <a:solidFill>
                            <a:srgbClr val="FF0000"/>
                          </a:solidFill>
                          <a:latin typeface="Times New Roman" panose="02020603050405020304" pitchFamily="18" charset="0"/>
                          <a:ea typeface="华文楷体" panose="02010600040101010101" pitchFamily="2" charset="-122"/>
                          <a:cs typeface="+mn-cs"/>
                        </a:rPr>
                        <a:t>是</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，能监测大量连接的神经元，包括 </a:t>
                      </a:r>
                      <a:r>
                        <a:rPr lang="en-US" altLang="zh-CN" sz="1400" b="0" kern="1200" dirty="0">
                          <a:solidFill>
                            <a:schemeClr val="tx1"/>
                          </a:solidFill>
                          <a:latin typeface="Times New Roman" panose="02020603050405020304" pitchFamily="18" charset="0"/>
                          <a:ea typeface="华文楷体" panose="02010600040101010101" pitchFamily="2" charset="-122"/>
                          <a:cs typeface="+mn-cs"/>
                        </a:rPr>
                        <a:t>iPSC </a:t>
                      </a:r>
                      <a:r>
                        <a:rPr lang="zh-CN" altLang="en-US" sz="1400" b="0" kern="1200" dirty="0">
                          <a:solidFill>
                            <a:schemeClr val="tx1"/>
                          </a:solidFill>
                          <a:latin typeface="Times New Roman" panose="02020603050405020304" pitchFamily="18" charset="0"/>
                          <a:ea typeface="华文楷体" panose="02010600040101010101" pitchFamily="2" charset="-122"/>
                          <a:cs typeface="+mn-cs"/>
                        </a:rPr>
                        <a:t>衍生神经元</a:t>
                      </a:r>
                    </a:p>
                  </a:txBody>
                  <a:tcPr marL="3456" marR="3456" marT="3456" marB="0" anchor="ctr"/>
                </a:tc>
                <a:extLst>
                  <a:ext uri="{0D108BD9-81ED-4DB2-BD59-A6C34878D82A}">
                    <a16:rowId xmlns:a16="http://schemas.microsoft.com/office/drawing/2014/main" val="4115913224"/>
                  </a:ext>
                </a:extLst>
              </a:tr>
            </a:tbl>
          </a:graphicData>
        </a:graphic>
      </p:graphicFrame>
    </p:spTree>
    <p:extLst>
      <p:ext uri="{BB962C8B-B14F-4D97-AF65-F5344CB8AC3E}">
        <p14:creationId xmlns:p14="http://schemas.microsoft.com/office/powerpoint/2010/main" val="978072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A541C-0797-E494-C55F-83E9AABECF28}"/>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4653BB3A-EAFA-6E83-C06B-F8E59986587D}"/>
              </a:ext>
            </a:extLst>
          </p:cNvPr>
          <p:cNvSpPr>
            <a:spLocks noGrp="1"/>
          </p:cNvSpPr>
          <p:nvPr>
            <p:ph type="sldNum" sz="quarter" idx="14"/>
          </p:nvPr>
        </p:nvSpPr>
        <p:spPr/>
        <p:txBody>
          <a:bodyPr/>
          <a:lstStyle/>
          <a:p>
            <a:fld id="{EE00F0DF-33EF-44AA-A705-087FFAD5005A}" type="slidenum">
              <a:rPr lang="zh-CN" altLang="en-US" smtClean="0"/>
              <a:t>7</a:t>
            </a:fld>
            <a:endParaRPr lang="zh-CN" altLang="en-US"/>
          </a:p>
        </p:txBody>
      </p:sp>
      <p:grpSp>
        <p:nvGrpSpPr>
          <p:cNvPr id="2" name="组合 1">
            <a:extLst>
              <a:ext uri="{FF2B5EF4-FFF2-40B4-BE49-F238E27FC236}">
                <a16:creationId xmlns:a16="http://schemas.microsoft.com/office/drawing/2014/main" id="{44308DBE-ED40-1BE8-C2ED-03B9D973C20A}"/>
              </a:ext>
            </a:extLst>
          </p:cNvPr>
          <p:cNvGrpSpPr/>
          <p:nvPr/>
        </p:nvGrpSpPr>
        <p:grpSpPr>
          <a:xfrm>
            <a:off x="5686086" y="-91506"/>
            <a:ext cx="6590649" cy="977623"/>
            <a:chOff x="5686086" y="-91506"/>
            <a:chExt cx="6590649" cy="977623"/>
          </a:xfrm>
        </p:grpSpPr>
        <p:sp>
          <p:nvSpPr>
            <p:cNvPr id="3" name="文本框 2">
              <a:extLst>
                <a:ext uri="{FF2B5EF4-FFF2-40B4-BE49-F238E27FC236}">
                  <a16:creationId xmlns:a16="http://schemas.microsoft.com/office/drawing/2014/main" id="{0AD69B4B-814A-F2FB-753E-34B2115E167E}"/>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 name="文本框 3">
              <a:extLst>
                <a:ext uri="{FF2B5EF4-FFF2-40B4-BE49-F238E27FC236}">
                  <a16:creationId xmlns:a16="http://schemas.microsoft.com/office/drawing/2014/main" id="{EA7045B5-7BCC-7291-DD6E-7BB920262D95}"/>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6" name="直接连接符 5">
              <a:extLst>
                <a:ext uri="{FF2B5EF4-FFF2-40B4-BE49-F238E27FC236}">
                  <a16:creationId xmlns:a16="http://schemas.microsoft.com/office/drawing/2014/main" id="{8EB7F8C8-A823-0C83-D5B2-7E4BAE1F7A6B}"/>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7D85AF5-F57C-DF60-1D6C-335CA405EE4B}"/>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8" name="文本框 7">
              <a:extLst>
                <a:ext uri="{FF2B5EF4-FFF2-40B4-BE49-F238E27FC236}">
                  <a16:creationId xmlns:a16="http://schemas.microsoft.com/office/drawing/2014/main" id="{A70622F4-DD7A-66C2-E3F3-BD5EF4179DEB}"/>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9" name="直接连接符 8">
              <a:extLst>
                <a:ext uri="{FF2B5EF4-FFF2-40B4-BE49-F238E27FC236}">
                  <a16:creationId xmlns:a16="http://schemas.microsoft.com/office/drawing/2014/main" id="{467EB3EC-1A50-5810-6310-D03F36C59BC2}"/>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2B6095B3-202D-EE5E-0E5F-7E84A43E0102}"/>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1" name="文本框 10">
              <a:extLst>
                <a:ext uri="{FF2B5EF4-FFF2-40B4-BE49-F238E27FC236}">
                  <a16:creationId xmlns:a16="http://schemas.microsoft.com/office/drawing/2014/main" id="{41141CBC-0AE9-78F6-AA4F-AA3EDE475FE7}"/>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电极结构</a:t>
              </a:r>
            </a:p>
          </p:txBody>
        </p:sp>
        <p:cxnSp>
          <p:nvCxnSpPr>
            <p:cNvPr id="12" name="直接连接符 11">
              <a:extLst>
                <a:ext uri="{FF2B5EF4-FFF2-40B4-BE49-F238E27FC236}">
                  <a16:creationId xmlns:a16="http://schemas.microsoft.com/office/drawing/2014/main" id="{D8A9378D-70C1-0C9B-0C3C-D09E22541252}"/>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3CAF332D-34D0-D9F5-FDF4-4FB4CE632FF8}"/>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4" name="文本框 13">
              <a:extLst>
                <a:ext uri="{FF2B5EF4-FFF2-40B4-BE49-F238E27FC236}">
                  <a16:creationId xmlns:a16="http://schemas.microsoft.com/office/drawing/2014/main" id="{12D44D3E-BAE2-DC14-9FCB-73C085A3DF17}"/>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15" name="直接连接符 14">
              <a:extLst>
                <a:ext uri="{FF2B5EF4-FFF2-40B4-BE49-F238E27FC236}">
                  <a16:creationId xmlns:a16="http://schemas.microsoft.com/office/drawing/2014/main" id="{7635354E-04FD-05F7-31CF-93BE56EA112A}"/>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8EB2FB18-5FD2-21F2-5DD1-C04B47C531F3}"/>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7" name="文本框 16">
              <a:extLst>
                <a:ext uri="{FF2B5EF4-FFF2-40B4-BE49-F238E27FC236}">
                  <a16:creationId xmlns:a16="http://schemas.microsoft.com/office/drawing/2014/main" id="{A0E59C6D-5FC3-3F07-A65E-A998020A71CE}"/>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实验现象及结论</a:t>
              </a:r>
            </a:p>
          </p:txBody>
        </p:sp>
        <p:cxnSp>
          <p:nvCxnSpPr>
            <p:cNvPr id="18" name="直接连接符 17">
              <a:extLst>
                <a:ext uri="{FF2B5EF4-FFF2-40B4-BE49-F238E27FC236}">
                  <a16:creationId xmlns:a16="http://schemas.microsoft.com/office/drawing/2014/main" id="{B74745B0-A61C-8613-AC60-2565A78A51E1}"/>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6A3EF460-4189-8045-9DB6-E48CB83D2F7F}"/>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0" name="文本框 19">
              <a:extLst>
                <a:ext uri="{FF2B5EF4-FFF2-40B4-BE49-F238E27FC236}">
                  <a16:creationId xmlns:a16="http://schemas.microsoft.com/office/drawing/2014/main" id="{E2D4AB8D-1913-129B-EEF7-E53671C0542A}"/>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21" name="直接连接符 20">
              <a:extLst>
                <a:ext uri="{FF2B5EF4-FFF2-40B4-BE49-F238E27FC236}">
                  <a16:creationId xmlns:a16="http://schemas.microsoft.com/office/drawing/2014/main" id="{EE3B3065-9CB3-766D-7F68-7BB032195B37}"/>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pic>
        <p:nvPicPr>
          <p:cNvPr id="2050" name="Picture 2" descr="Fig. 1">
            <a:extLst>
              <a:ext uri="{FF2B5EF4-FFF2-40B4-BE49-F238E27FC236}">
                <a16:creationId xmlns:a16="http://schemas.microsoft.com/office/drawing/2014/main" id="{A403CB45-F8FC-F681-5216-03F65770C5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484" y="971391"/>
            <a:ext cx="4353367" cy="5735451"/>
          </a:xfrm>
          <a:prstGeom prst="rect">
            <a:avLst/>
          </a:prstGeom>
          <a:noFill/>
          <a:extLst>
            <a:ext uri="{909E8E84-426E-40DD-AFC4-6F175D3DCCD1}">
              <a14:hiddenFill xmlns:a14="http://schemas.microsoft.com/office/drawing/2010/main">
                <a:solidFill>
                  <a:srgbClr val="FFFFFF"/>
                </a:solidFill>
              </a14:hiddenFill>
            </a:ext>
          </a:extLst>
        </p:spPr>
      </p:pic>
      <p:pic>
        <p:nvPicPr>
          <p:cNvPr id="27" name="图片 26">
            <a:extLst>
              <a:ext uri="{FF2B5EF4-FFF2-40B4-BE49-F238E27FC236}">
                <a16:creationId xmlns:a16="http://schemas.microsoft.com/office/drawing/2014/main" id="{5D6104C1-0D76-5B63-E591-97D198873630}"/>
              </a:ext>
            </a:extLst>
          </p:cNvPr>
          <p:cNvPicPr>
            <a:picLocks noChangeAspect="1"/>
          </p:cNvPicPr>
          <p:nvPr/>
        </p:nvPicPr>
        <p:blipFill>
          <a:blip r:embed="rId4"/>
          <a:stretch>
            <a:fillRect/>
          </a:stretch>
        </p:blipFill>
        <p:spPr>
          <a:xfrm>
            <a:off x="4727879" y="1075160"/>
            <a:ext cx="2972272" cy="2295171"/>
          </a:xfrm>
          <a:prstGeom prst="rect">
            <a:avLst/>
          </a:prstGeom>
        </p:spPr>
      </p:pic>
      <p:pic>
        <p:nvPicPr>
          <p:cNvPr id="23" name="图片 22">
            <a:extLst>
              <a:ext uri="{FF2B5EF4-FFF2-40B4-BE49-F238E27FC236}">
                <a16:creationId xmlns:a16="http://schemas.microsoft.com/office/drawing/2014/main" id="{9FA1357E-40CC-7B8B-A5FB-8480BF937707}"/>
              </a:ext>
            </a:extLst>
          </p:cNvPr>
          <p:cNvPicPr>
            <a:picLocks noChangeAspect="1"/>
          </p:cNvPicPr>
          <p:nvPr/>
        </p:nvPicPr>
        <p:blipFill>
          <a:blip r:embed="rId5"/>
          <a:stretch>
            <a:fillRect/>
          </a:stretch>
        </p:blipFill>
        <p:spPr>
          <a:xfrm>
            <a:off x="4836968" y="4587296"/>
            <a:ext cx="2960865" cy="2119546"/>
          </a:xfrm>
          <a:prstGeom prst="rect">
            <a:avLst/>
          </a:prstGeom>
        </p:spPr>
      </p:pic>
      <p:sp>
        <p:nvSpPr>
          <p:cNvPr id="32" name="文本框 31">
            <a:extLst>
              <a:ext uri="{FF2B5EF4-FFF2-40B4-BE49-F238E27FC236}">
                <a16:creationId xmlns:a16="http://schemas.microsoft.com/office/drawing/2014/main" id="{13DDD63B-54A6-597E-EA2B-1C6E791E85C7}"/>
              </a:ext>
            </a:extLst>
          </p:cNvPr>
          <p:cNvSpPr txBox="1"/>
          <p:nvPr/>
        </p:nvSpPr>
        <p:spPr>
          <a:xfrm>
            <a:off x="8035710" y="1082770"/>
            <a:ext cx="4008248" cy="5724644"/>
          </a:xfrm>
          <a:prstGeom prst="rect">
            <a:avLst/>
          </a:prstGeom>
          <a:noFill/>
        </p:spPr>
        <p:txBody>
          <a:bodyPr wrap="square">
            <a:spAutoFit/>
          </a:bodyPr>
          <a:lstStyle/>
          <a:p>
            <a:r>
              <a:rPr lang="en-US" altLang="zh-CN" sz="2000" b="1" dirty="0">
                <a:latin typeface="Times New Roman" panose="02020603050405020304" pitchFamily="18" charset="0"/>
                <a:ea typeface="华文楷体" panose="02010600040101010101" pitchFamily="2" charset="-122"/>
              </a:rPr>
              <a:t>1.</a:t>
            </a:r>
            <a:r>
              <a:rPr lang="zh-CN" altLang="en-US" sz="2000" b="1" dirty="0">
                <a:latin typeface="Times New Roman" panose="02020603050405020304" pitchFamily="18" charset="0"/>
                <a:ea typeface="华文楷体" panose="02010600040101010101" pitchFamily="2" charset="-122"/>
              </a:rPr>
              <a:t>涂层的</a:t>
            </a:r>
            <a:r>
              <a:rPr lang="en-US" altLang="zh-CN" sz="2000" b="1" dirty="0" err="1">
                <a:latin typeface="Times New Roman" panose="02020603050405020304" pitchFamily="18" charset="0"/>
                <a:ea typeface="华文楷体" panose="02010600040101010101" pitchFamily="2" charset="-122"/>
              </a:rPr>
              <a:t>PtB</a:t>
            </a:r>
            <a:r>
              <a:rPr lang="zh-CN" altLang="en-US" sz="2000" b="1" dirty="0">
                <a:latin typeface="Times New Roman" panose="02020603050405020304" pitchFamily="18" charset="0"/>
                <a:ea typeface="华文楷体" panose="02010600040101010101" pitchFamily="2" charset="-122"/>
              </a:rPr>
              <a:t>沉积</a:t>
            </a:r>
            <a:endParaRPr lang="en-US" altLang="zh-CN" sz="2000" b="1" dirty="0">
              <a:latin typeface="Times New Roman" panose="02020603050405020304" pitchFamily="18" charset="0"/>
              <a:ea typeface="华文楷体" panose="02010600040101010101" pitchFamily="2" charset="-122"/>
            </a:endParaRPr>
          </a:p>
          <a:p>
            <a:r>
              <a:rPr lang="zh-CN" altLang="en-US" dirty="0">
                <a:latin typeface="Times New Roman" panose="02020603050405020304" pitchFamily="18" charset="0"/>
                <a:ea typeface="华文楷体" panose="02010600040101010101" pitchFamily="2" charset="-122"/>
              </a:rPr>
              <a:t>通过沉积</a:t>
            </a:r>
            <a:r>
              <a:rPr lang="zh-CN" altLang="en-US" dirty="0">
                <a:solidFill>
                  <a:srgbClr val="FF0000"/>
                </a:solidFill>
                <a:latin typeface="Times New Roman" panose="02020603050405020304" pitchFamily="18" charset="0"/>
                <a:ea typeface="华文楷体" panose="02010600040101010101" pitchFamily="2" charset="-122"/>
              </a:rPr>
              <a:t>降低</a:t>
            </a:r>
            <a:r>
              <a:rPr lang="en-US" altLang="zh-CN" dirty="0">
                <a:solidFill>
                  <a:srgbClr val="FF0000"/>
                </a:solidFill>
                <a:latin typeface="Times New Roman" panose="02020603050405020304" pitchFamily="18" charset="0"/>
                <a:ea typeface="华文楷体" panose="02010600040101010101" pitchFamily="2" charset="-122"/>
              </a:rPr>
              <a:t>Ze</a:t>
            </a:r>
            <a:r>
              <a:rPr lang="zh-CN" altLang="en-US" dirty="0">
                <a:latin typeface="Times New Roman" panose="02020603050405020304" pitchFamily="18" charset="0"/>
                <a:ea typeface="华文楷体" panose="02010600040101010101" pitchFamily="2" charset="-122"/>
              </a:rPr>
              <a:t>，防止大气泡生成</a:t>
            </a:r>
            <a:endParaRPr lang="en-US" altLang="zh-CN" dirty="0">
              <a:latin typeface="Times New Roman" panose="02020603050405020304" pitchFamily="18" charset="0"/>
              <a:ea typeface="华文楷体" panose="02010600040101010101" pitchFamily="2" charset="-122"/>
            </a:endParaRPr>
          </a:p>
          <a:p>
            <a:endParaRPr lang="en-US" altLang="zh-CN" sz="1600" b="1" dirty="0">
              <a:latin typeface="Times New Roman" panose="02020603050405020304" pitchFamily="18" charset="0"/>
              <a:ea typeface="华文楷体" panose="02010600040101010101" pitchFamily="2" charset="-122"/>
            </a:endParaRPr>
          </a:p>
          <a:p>
            <a:r>
              <a:rPr lang="en-US" altLang="zh-CN" sz="2000" b="1" dirty="0">
                <a:latin typeface="Times New Roman" panose="02020603050405020304" pitchFamily="18" charset="0"/>
                <a:ea typeface="华文楷体" panose="02010600040101010101" pitchFamily="2" charset="-122"/>
              </a:rPr>
              <a:t>2.</a:t>
            </a:r>
            <a:r>
              <a:rPr lang="zh-CN" altLang="en-US" sz="2000" b="1" dirty="0">
                <a:latin typeface="Times New Roman" panose="02020603050405020304" pitchFamily="18" charset="0"/>
                <a:ea typeface="华文楷体" panose="02010600040101010101" pitchFamily="2" charset="-122"/>
              </a:rPr>
              <a:t>像素独立配置</a:t>
            </a:r>
            <a:endParaRPr lang="en-US" altLang="zh-CN" sz="2000" b="1" dirty="0">
              <a:latin typeface="Times New Roman" panose="02020603050405020304" pitchFamily="18" charset="0"/>
              <a:ea typeface="华文楷体" panose="02010600040101010101" pitchFamily="2" charset="-122"/>
            </a:endParaRPr>
          </a:p>
          <a:p>
            <a:r>
              <a:rPr lang="zh-CN" altLang="en-US" dirty="0">
                <a:latin typeface="Times New Roman" panose="02020603050405020304" pitchFamily="18" charset="0"/>
                <a:ea typeface="华文楷体" panose="02010600040101010101" pitchFamily="2" charset="-122"/>
              </a:rPr>
              <a:t>每个像素电路可以</a:t>
            </a:r>
            <a:r>
              <a:rPr lang="zh-CN" altLang="en-US" dirty="0">
                <a:solidFill>
                  <a:srgbClr val="FF0000"/>
                </a:solidFill>
                <a:latin typeface="Times New Roman" panose="02020603050405020304" pitchFamily="18" charset="0"/>
                <a:ea typeface="华文楷体" panose="02010600040101010101" pitchFamily="2" charset="-122"/>
              </a:rPr>
              <a:t>单独配置</a:t>
            </a:r>
            <a:r>
              <a:rPr lang="zh-CN" altLang="en-US" dirty="0">
                <a:latin typeface="Times New Roman" panose="02020603050405020304" pitchFamily="18" charset="0"/>
                <a:ea typeface="华文楷体" panose="02010600040101010101" pitchFamily="2" charset="-122"/>
              </a:rPr>
              <a:t>成伪电流钳或电压钳模式</a:t>
            </a:r>
            <a:endParaRPr lang="en-US" altLang="zh-CN" dirty="0">
              <a:latin typeface="Times New Roman" panose="02020603050405020304" pitchFamily="18" charset="0"/>
              <a:ea typeface="华文楷体" panose="02010600040101010101" pitchFamily="2" charset="-122"/>
            </a:endParaRPr>
          </a:p>
          <a:p>
            <a:endParaRPr lang="en-US" altLang="zh-CN" dirty="0">
              <a:latin typeface="Times New Roman" panose="02020603050405020304" pitchFamily="18" charset="0"/>
              <a:ea typeface="华文楷体" panose="02010600040101010101" pitchFamily="2" charset="-122"/>
            </a:endParaRPr>
          </a:p>
          <a:p>
            <a:r>
              <a:rPr lang="en-US" altLang="zh-CN" sz="2000" b="1" dirty="0">
                <a:latin typeface="Times New Roman" panose="02020603050405020304" pitchFamily="18" charset="0"/>
                <a:ea typeface="华文楷体" panose="02010600040101010101" pitchFamily="2" charset="-122"/>
              </a:rPr>
              <a:t>3.</a:t>
            </a:r>
            <a:r>
              <a:rPr lang="zh-CN" altLang="en-US" sz="2000" b="1" dirty="0">
                <a:latin typeface="Times New Roman" panose="02020603050405020304" pitchFamily="18" charset="0"/>
                <a:ea typeface="华文楷体" panose="02010600040101010101" pitchFamily="2" charset="-122"/>
              </a:rPr>
              <a:t>灵敏度</a:t>
            </a:r>
            <a:endParaRPr lang="en-US" altLang="zh-CN" sz="2000" b="1" dirty="0">
              <a:latin typeface="Times New Roman" panose="02020603050405020304" pitchFamily="18" charset="0"/>
              <a:ea typeface="华文楷体" panose="02010600040101010101" pitchFamily="2" charset="-122"/>
            </a:endParaRPr>
          </a:p>
          <a:p>
            <a:r>
              <a:rPr lang="zh-CN" altLang="en-US" dirty="0">
                <a:latin typeface="Times New Roman" panose="02020603050405020304" pitchFamily="18" charset="0"/>
                <a:ea typeface="华文楷体" panose="02010600040101010101" pitchFamily="2" charset="-122"/>
              </a:rPr>
              <a:t>通过分离被动像素垫和主动像素电路区域，允许使用更大、噪声更低的晶体管，主动像素电路的灵敏度提高了十倍，</a:t>
            </a:r>
            <a:r>
              <a:rPr lang="zh-CN" altLang="en-US" dirty="0">
                <a:solidFill>
                  <a:srgbClr val="FF0000"/>
                </a:solidFill>
                <a:latin typeface="Times New Roman" panose="02020603050405020304" pitchFamily="18" charset="0"/>
                <a:ea typeface="华文楷体" panose="02010600040101010101" pitchFamily="2" charset="-122"/>
              </a:rPr>
              <a:t>显著降低了输入噪声</a:t>
            </a:r>
            <a:r>
              <a:rPr lang="zh-CN" altLang="en-US" dirty="0">
                <a:latin typeface="Times New Roman" panose="02020603050405020304" pitchFamily="18" charset="0"/>
                <a:ea typeface="华文楷体" panose="02010600040101010101" pitchFamily="2" charset="-122"/>
              </a:rPr>
              <a:t>，提高了记录的精确性</a:t>
            </a:r>
            <a:endParaRPr lang="en-US" altLang="zh-CN" dirty="0">
              <a:latin typeface="Times New Roman" panose="02020603050405020304" pitchFamily="18" charset="0"/>
              <a:ea typeface="华文楷体" panose="02010600040101010101" pitchFamily="2" charset="-122"/>
            </a:endParaRPr>
          </a:p>
          <a:p>
            <a:endParaRPr lang="en-US" altLang="zh-CN" dirty="0">
              <a:latin typeface="Times New Roman" panose="02020603050405020304" pitchFamily="18" charset="0"/>
              <a:ea typeface="华文楷体" panose="02010600040101010101" pitchFamily="2" charset="-122"/>
            </a:endParaRPr>
          </a:p>
          <a:p>
            <a:r>
              <a:rPr lang="en-US" altLang="zh-CN" sz="2000" b="1" dirty="0">
                <a:latin typeface="Times New Roman" panose="02020603050405020304" pitchFamily="18" charset="0"/>
                <a:ea typeface="华文楷体" panose="02010600040101010101" pitchFamily="2" charset="-122"/>
              </a:rPr>
              <a:t>4.</a:t>
            </a:r>
            <a:r>
              <a:rPr lang="zh-CN" altLang="en-US" sz="2000" b="1" dirty="0">
                <a:latin typeface="Times New Roman" panose="02020603050405020304" pitchFamily="18" charset="0"/>
                <a:ea typeface="华文楷体" panose="02010600040101010101" pitchFamily="2" charset="-122"/>
              </a:rPr>
              <a:t>膜内电压测量</a:t>
            </a:r>
            <a:endParaRPr lang="en-US" altLang="zh-CN" sz="2000" b="1" dirty="0">
              <a:latin typeface="Times New Roman" panose="02020603050405020304" pitchFamily="18" charset="0"/>
              <a:ea typeface="华文楷体" panose="02010600040101010101" pitchFamily="2" charset="-122"/>
            </a:endParaRPr>
          </a:p>
          <a:p>
            <a:r>
              <a:rPr lang="zh-CN" altLang="en-US" dirty="0">
                <a:latin typeface="Times New Roman" panose="02020603050405020304" pitchFamily="18" charset="0"/>
                <a:ea typeface="华文楷体" panose="02010600040101010101" pitchFamily="2" charset="-122"/>
              </a:rPr>
              <a:t>可以注入法拉第电流使得</a:t>
            </a:r>
            <a:r>
              <a:rPr lang="zh-CN" altLang="en-US" dirty="0">
                <a:solidFill>
                  <a:srgbClr val="FF0000"/>
                </a:solidFill>
                <a:latin typeface="Times New Roman" panose="02020603050405020304" pitchFamily="18" charset="0"/>
                <a:ea typeface="华文楷体" panose="02010600040101010101" pitchFamily="2" charset="-122"/>
              </a:rPr>
              <a:t>细胞膜透化</a:t>
            </a:r>
            <a:r>
              <a:rPr lang="zh-CN" altLang="en-US" dirty="0">
                <a:latin typeface="Times New Roman" panose="02020603050405020304" pitchFamily="18" charset="0"/>
                <a:ea typeface="华文楷体" panose="02010600040101010101" pitchFamily="2" charset="-122"/>
              </a:rPr>
              <a:t>，从而测量得到膜内电压</a:t>
            </a:r>
            <a:endParaRPr lang="en-US" altLang="zh-CN" dirty="0">
              <a:latin typeface="Times New Roman" panose="02020603050405020304" pitchFamily="18" charset="0"/>
              <a:ea typeface="华文楷体" panose="02010600040101010101" pitchFamily="2" charset="-122"/>
            </a:endParaRPr>
          </a:p>
          <a:p>
            <a:r>
              <a:rPr lang="zh-CN" altLang="en-US" dirty="0">
                <a:latin typeface="Times New Roman" panose="02020603050405020304" pitchFamily="18" charset="0"/>
                <a:ea typeface="华文楷体" panose="02010600040101010101" pitchFamily="2" charset="-122"/>
              </a:rPr>
              <a:t>通过电穿孔、由水解产生的纳米级气泡或通过膜中离子通道的门控机制，创建对神经元的细胞内接入</a:t>
            </a:r>
          </a:p>
        </p:txBody>
      </p:sp>
      <p:sp>
        <p:nvSpPr>
          <p:cNvPr id="33" name="文本框 32">
            <a:extLst>
              <a:ext uri="{FF2B5EF4-FFF2-40B4-BE49-F238E27FC236}">
                <a16:creationId xmlns:a16="http://schemas.microsoft.com/office/drawing/2014/main" id="{25D5DD20-AA54-4295-1291-B31124AB5325}"/>
              </a:ext>
            </a:extLst>
          </p:cNvPr>
          <p:cNvSpPr txBox="1"/>
          <p:nvPr/>
        </p:nvSpPr>
        <p:spPr>
          <a:xfrm>
            <a:off x="10635964" y="867463"/>
            <a:ext cx="1556036"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设计优势</a:t>
            </a:r>
            <a:endParaRPr lang="en-US" altLang="zh-CN" sz="2400" b="1" kern="1200" dirty="0">
              <a:solidFill>
                <a:schemeClr val="tx1"/>
              </a:solidFill>
              <a:latin typeface="Times New Roman" panose="02020603050405020304" pitchFamily="18" charset="0"/>
              <a:ea typeface="华文楷体" panose="02010600040101010101" pitchFamily="2" charset="-122"/>
              <a:cs typeface="+mn-cs"/>
            </a:endParaRPr>
          </a:p>
        </p:txBody>
      </p:sp>
    </p:spTree>
    <p:extLst>
      <p:ext uri="{BB962C8B-B14F-4D97-AF65-F5344CB8AC3E}">
        <p14:creationId xmlns:p14="http://schemas.microsoft.com/office/powerpoint/2010/main" val="1815192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4A5B6-1728-3C70-C444-A3A7FFC24788}"/>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A9C8E066-1B63-7F28-7B3C-65F620542A6D}"/>
              </a:ext>
            </a:extLst>
          </p:cNvPr>
          <p:cNvSpPr>
            <a:spLocks noGrp="1"/>
          </p:cNvSpPr>
          <p:nvPr>
            <p:ph type="sldNum" sz="quarter" idx="14"/>
          </p:nvPr>
        </p:nvSpPr>
        <p:spPr/>
        <p:txBody>
          <a:bodyPr/>
          <a:lstStyle/>
          <a:p>
            <a:fld id="{EE00F0DF-33EF-44AA-A705-087FFAD5005A}" type="slidenum">
              <a:rPr lang="zh-CN" altLang="en-US" smtClean="0"/>
              <a:t>8</a:t>
            </a:fld>
            <a:endParaRPr lang="zh-CN" altLang="en-US"/>
          </a:p>
        </p:txBody>
      </p:sp>
      <p:grpSp>
        <p:nvGrpSpPr>
          <p:cNvPr id="2" name="组合 1">
            <a:extLst>
              <a:ext uri="{FF2B5EF4-FFF2-40B4-BE49-F238E27FC236}">
                <a16:creationId xmlns:a16="http://schemas.microsoft.com/office/drawing/2014/main" id="{70F7BC7A-FE14-7424-C6EC-C5631BD3E133}"/>
              </a:ext>
            </a:extLst>
          </p:cNvPr>
          <p:cNvGrpSpPr/>
          <p:nvPr/>
        </p:nvGrpSpPr>
        <p:grpSpPr>
          <a:xfrm>
            <a:off x="5686086" y="-91506"/>
            <a:ext cx="6590649" cy="977623"/>
            <a:chOff x="5686086" y="-91506"/>
            <a:chExt cx="6590649" cy="977623"/>
          </a:xfrm>
        </p:grpSpPr>
        <p:sp>
          <p:nvSpPr>
            <p:cNvPr id="3" name="文本框 2">
              <a:extLst>
                <a:ext uri="{FF2B5EF4-FFF2-40B4-BE49-F238E27FC236}">
                  <a16:creationId xmlns:a16="http://schemas.microsoft.com/office/drawing/2014/main" id="{56B086D9-FC70-C2A4-FF33-C84C565D3168}"/>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4" name="文本框 3">
              <a:extLst>
                <a:ext uri="{FF2B5EF4-FFF2-40B4-BE49-F238E27FC236}">
                  <a16:creationId xmlns:a16="http://schemas.microsoft.com/office/drawing/2014/main" id="{80F7D12A-6C49-FB1E-9898-5452C0E22319}"/>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6" name="直接连接符 5">
              <a:extLst>
                <a:ext uri="{FF2B5EF4-FFF2-40B4-BE49-F238E27FC236}">
                  <a16:creationId xmlns:a16="http://schemas.microsoft.com/office/drawing/2014/main" id="{D8DF6ACE-08EA-BCCD-3F19-26A9110CA1AA}"/>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38299BDC-44F3-F6A2-B659-CC922BAB41DA}"/>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8" name="文本框 7">
              <a:extLst>
                <a:ext uri="{FF2B5EF4-FFF2-40B4-BE49-F238E27FC236}">
                  <a16:creationId xmlns:a16="http://schemas.microsoft.com/office/drawing/2014/main" id="{2F1729F6-BD21-9D53-D3FE-2BC1A8206825}"/>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9" name="直接连接符 8">
              <a:extLst>
                <a:ext uri="{FF2B5EF4-FFF2-40B4-BE49-F238E27FC236}">
                  <a16:creationId xmlns:a16="http://schemas.microsoft.com/office/drawing/2014/main" id="{219AC442-BE30-2AD2-9F20-13B96B5E77EF}"/>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0D0E6F3D-2B53-E81C-E9DA-41B0D08DDB2C}"/>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1" name="文本框 10">
              <a:extLst>
                <a:ext uri="{FF2B5EF4-FFF2-40B4-BE49-F238E27FC236}">
                  <a16:creationId xmlns:a16="http://schemas.microsoft.com/office/drawing/2014/main" id="{87C392D6-E3B2-2FA4-692F-8FF2B191DB25}"/>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12" name="直接连接符 11">
              <a:extLst>
                <a:ext uri="{FF2B5EF4-FFF2-40B4-BE49-F238E27FC236}">
                  <a16:creationId xmlns:a16="http://schemas.microsoft.com/office/drawing/2014/main" id="{2F394DAC-DBFA-A1FE-BDE0-2BC67E54568E}"/>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8E80D2CA-8021-2836-09D5-0D48A1634A08}"/>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4" name="文本框 13">
              <a:extLst>
                <a:ext uri="{FF2B5EF4-FFF2-40B4-BE49-F238E27FC236}">
                  <a16:creationId xmlns:a16="http://schemas.microsoft.com/office/drawing/2014/main" id="{B52345E4-220D-443A-10C5-99F2764BCE4D}"/>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rgbClr val="FF0000"/>
                  </a:solidFill>
                  <a:ea typeface="华文楷体" panose="02010600040101010101" pitchFamily="2" charset="-122"/>
                </a:rPr>
                <a:t>功能描述</a:t>
              </a:r>
            </a:p>
          </p:txBody>
        </p:sp>
        <p:cxnSp>
          <p:nvCxnSpPr>
            <p:cNvPr id="15" name="直接连接符 14">
              <a:extLst>
                <a:ext uri="{FF2B5EF4-FFF2-40B4-BE49-F238E27FC236}">
                  <a16:creationId xmlns:a16="http://schemas.microsoft.com/office/drawing/2014/main" id="{6B6DA7F8-AF54-AE97-D59B-1285AD1FE0CA}"/>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EEE9B7E5-7934-83FA-F42B-BC71FF403EE9}"/>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7" name="文本框 16">
              <a:extLst>
                <a:ext uri="{FF2B5EF4-FFF2-40B4-BE49-F238E27FC236}">
                  <a16:creationId xmlns:a16="http://schemas.microsoft.com/office/drawing/2014/main" id="{21BB2CD1-B282-AD43-6777-8C7E9F33FC01}"/>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实验现象及结论</a:t>
              </a:r>
            </a:p>
          </p:txBody>
        </p:sp>
        <p:cxnSp>
          <p:nvCxnSpPr>
            <p:cNvPr id="18" name="直接连接符 17">
              <a:extLst>
                <a:ext uri="{FF2B5EF4-FFF2-40B4-BE49-F238E27FC236}">
                  <a16:creationId xmlns:a16="http://schemas.microsoft.com/office/drawing/2014/main" id="{045355DA-B7FC-0AE7-EEA4-E4712ACA6783}"/>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2C4C6C2A-129B-5F41-5C9F-39D0205F43FF}"/>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0" name="文本框 19">
              <a:extLst>
                <a:ext uri="{FF2B5EF4-FFF2-40B4-BE49-F238E27FC236}">
                  <a16:creationId xmlns:a16="http://schemas.microsoft.com/office/drawing/2014/main" id="{01697684-ADFC-CF1B-3224-D1B5D5B61711}"/>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21" name="直接连接符 20">
              <a:extLst>
                <a:ext uri="{FF2B5EF4-FFF2-40B4-BE49-F238E27FC236}">
                  <a16:creationId xmlns:a16="http://schemas.microsoft.com/office/drawing/2014/main" id="{DA4343CF-2A49-C288-9D0B-CA16F5FC58BD}"/>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pic>
        <p:nvPicPr>
          <p:cNvPr id="27" name="图片 26">
            <a:extLst>
              <a:ext uri="{FF2B5EF4-FFF2-40B4-BE49-F238E27FC236}">
                <a16:creationId xmlns:a16="http://schemas.microsoft.com/office/drawing/2014/main" id="{2FAFBD29-BDB9-7CAD-7DF3-CF936338F006}"/>
              </a:ext>
            </a:extLst>
          </p:cNvPr>
          <p:cNvPicPr>
            <a:picLocks noChangeAspect="1"/>
          </p:cNvPicPr>
          <p:nvPr/>
        </p:nvPicPr>
        <p:blipFill>
          <a:blip r:embed="rId3"/>
          <a:stretch>
            <a:fillRect/>
          </a:stretch>
        </p:blipFill>
        <p:spPr>
          <a:xfrm>
            <a:off x="263351" y="1548954"/>
            <a:ext cx="3505073" cy="2706597"/>
          </a:xfrm>
          <a:prstGeom prst="rect">
            <a:avLst/>
          </a:prstGeom>
        </p:spPr>
      </p:pic>
      <p:sp>
        <p:nvSpPr>
          <p:cNvPr id="22" name="文本框 21">
            <a:extLst>
              <a:ext uri="{FF2B5EF4-FFF2-40B4-BE49-F238E27FC236}">
                <a16:creationId xmlns:a16="http://schemas.microsoft.com/office/drawing/2014/main" id="{FBF17553-2679-4FA5-B63D-B26992F8D7C0}"/>
              </a:ext>
            </a:extLst>
          </p:cNvPr>
          <p:cNvSpPr txBox="1"/>
          <p:nvPr/>
        </p:nvSpPr>
        <p:spPr>
          <a:xfrm>
            <a:off x="4632584" y="1071278"/>
            <a:ext cx="2772619"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伪</a:t>
            </a:r>
            <a:r>
              <a:rPr lang="zh-CN" altLang="en-US" sz="2400" b="1" dirty="0">
                <a:latin typeface="Times New Roman" panose="02020603050405020304" pitchFamily="18" charset="0"/>
                <a:ea typeface="华文楷体" panose="02010600040101010101" pitchFamily="2" charset="-122"/>
              </a:rPr>
              <a:t>电流</a:t>
            </a:r>
            <a:r>
              <a:rPr lang="zh-CN" altLang="en-US" sz="2400" b="1" kern="1200" dirty="0">
                <a:solidFill>
                  <a:schemeClr val="tx1"/>
                </a:solidFill>
                <a:latin typeface="Times New Roman" panose="02020603050405020304" pitchFamily="18" charset="0"/>
                <a:ea typeface="华文楷体" panose="02010600040101010101" pitchFamily="2" charset="-122"/>
                <a:cs typeface="+mn-cs"/>
              </a:rPr>
              <a:t>钳</a:t>
            </a:r>
            <a:r>
              <a:rPr lang="en-US" altLang="zh-CN" sz="2400" b="1" kern="1200" dirty="0">
                <a:solidFill>
                  <a:schemeClr val="tx1"/>
                </a:solidFill>
                <a:latin typeface="Times New Roman" panose="02020603050405020304" pitchFamily="18" charset="0"/>
                <a:ea typeface="华文楷体" panose="02010600040101010101" pitchFamily="2" charset="-122"/>
                <a:cs typeface="+mn-cs"/>
              </a:rPr>
              <a:t>(</a:t>
            </a:r>
            <a:r>
              <a:rPr lang="en-US" altLang="zh-CN" sz="2400" b="1" kern="1200" dirty="0" err="1">
                <a:solidFill>
                  <a:schemeClr val="tx1"/>
                </a:solidFill>
                <a:latin typeface="Times New Roman" panose="02020603050405020304" pitchFamily="18" charset="0"/>
                <a:ea typeface="华文楷体" panose="02010600040101010101" pitchFamily="2" charset="-122"/>
                <a:cs typeface="+mn-cs"/>
              </a:rPr>
              <a:t>pCC</a:t>
            </a:r>
            <a:r>
              <a:rPr lang="en-US" altLang="zh-CN" sz="2400" b="1" kern="1200" dirty="0">
                <a:solidFill>
                  <a:schemeClr val="tx1"/>
                </a:solidFill>
                <a:latin typeface="Times New Roman" panose="02020603050405020304" pitchFamily="18" charset="0"/>
                <a:ea typeface="华文楷体" panose="02010600040101010101" pitchFamily="2" charset="-122"/>
                <a:cs typeface="+mn-cs"/>
              </a:rPr>
              <a:t>)</a:t>
            </a:r>
          </a:p>
        </p:txBody>
      </p:sp>
      <p:pic>
        <p:nvPicPr>
          <p:cNvPr id="26" name="图片 25">
            <a:extLst>
              <a:ext uri="{FF2B5EF4-FFF2-40B4-BE49-F238E27FC236}">
                <a16:creationId xmlns:a16="http://schemas.microsoft.com/office/drawing/2014/main" id="{408755A6-7CF2-CCF7-A1F6-21F53C02B599}"/>
              </a:ext>
            </a:extLst>
          </p:cNvPr>
          <p:cNvPicPr>
            <a:picLocks noChangeAspect="1"/>
          </p:cNvPicPr>
          <p:nvPr/>
        </p:nvPicPr>
        <p:blipFill>
          <a:blip r:embed="rId4"/>
          <a:stretch>
            <a:fillRect/>
          </a:stretch>
        </p:blipFill>
        <p:spPr>
          <a:xfrm>
            <a:off x="3935760" y="1516424"/>
            <a:ext cx="3677956" cy="2699228"/>
          </a:xfrm>
          <a:prstGeom prst="rect">
            <a:avLst/>
          </a:prstGeom>
        </p:spPr>
      </p:pic>
      <p:pic>
        <p:nvPicPr>
          <p:cNvPr id="30" name="图片 29">
            <a:extLst>
              <a:ext uri="{FF2B5EF4-FFF2-40B4-BE49-F238E27FC236}">
                <a16:creationId xmlns:a16="http://schemas.microsoft.com/office/drawing/2014/main" id="{CD592441-BB1B-D624-9221-F7B7793965BC}"/>
              </a:ext>
            </a:extLst>
          </p:cNvPr>
          <p:cNvPicPr>
            <a:picLocks noChangeAspect="1"/>
          </p:cNvPicPr>
          <p:nvPr/>
        </p:nvPicPr>
        <p:blipFill>
          <a:blip r:embed="rId5"/>
          <a:stretch>
            <a:fillRect/>
          </a:stretch>
        </p:blipFill>
        <p:spPr>
          <a:xfrm>
            <a:off x="7781051" y="1516424"/>
            <a:ext cx="3672212" cy="2700000"/>
          </a:xfrm>
          <a:prstGeom prst="rect">
            <a:avLst/>
          </a:prstGeom>
        </p:spPr>
      </p:pic>
      <p:sp>
        <p:nvSpPr>
          <p:cNvPr id="32" name="文本框 31">
            <a:extLst>
              <a:ext uri="{FF2B5EF4-FFF2-40B4-BE49-F238E27FC236}">
                <a16:creationId xmlns:a16="http://schemas.microsoft.com/office/drawing/2014/main" id="{6AD87491-4D8C-A0B9-0DA8-A36B96D9D2F8}"/>
              </a:ext>
            </a:extLst>
          </p:cNvPr>
          <p:cNvSpPr txBox="1"/>
          <p:nvPr/>
        </p:nvSpPr>
        <p:spPr>
          <a:xfrm>
            <a:off x="8657711" y="1071278"/>
            <a:ext cx="2772619"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伪</a:t>
            </a:r>
            <a:r>
              <a:rPr lang="zh-CN" altLang="en-US" sz="2400" b="1" dirty="0">
                <a:latin typeface="Times New Roman" panose="02020603050405020304" pitchFamily="18" charset="0"/>
                <a:ea typeface="华文楷体" panose="02010600040101010101" pitchFamily="2" charset="-122"/>
              </a:rPr>
              <a:t>电压</a:t>
            </a:r>
            <a:r>
              <a:rPr lang="zh-CN" altLang="en-US" sz="2400" b="1" kern="1200" dirty="0">
                <a:solidFill>
                  <a:schemeClr val="tx1"/>
                </a:solidFill>
                <a:latin typeface="Times New Roman" panose="02020603050405020304" pitchFamily="18" charset="0"/>
                <a:ea typeface="华文楷体" panose="02010600040101010101" pitchFamily="2" charset="-122"/>
                <a:cs typeface="+mn-cs"/>
              </a:rPr>
              <a:t>钳</a:t>
            </a:r>
            <a:r>
              <a:rPr lang="en-US" altLang="zh-CN" sz="2400" b="1" kern="1200" dirty="0">
                <a:solidFill>
                  <a:schemeClr val="tx1"/>
                </a:solidFill>
                <a:latin typeface="Times New Roman" panose="02020603050405020304" pitchFamily="18" charset="0"/>
                <a:ea typeface="华文楷体" panose="02010600040101010101" pitchFamily="2" charset="-122"/>
                <a:cs typeface="+mn-cs"/>
              </a:rPr>
              <a:t>(</a:t>
            </a:r>
            <a:r>
              <a:rPr lang="en-US" altLang="zh-CN" sz="2400" b="1" kern="1200" dirty="0" err="1">
                <a:solidFill>
                  <a:schemeClr val="tx1"/>
                </a:solidFill>
                <a:latin typeface="Times New Roman" panose="02020603050405020304" pitchFamily="18" charset="0"/>
                <a:ea typeface="华文楷体" panose="02010600040101010101" pitchFamily="2" charset="-122"/>
                <a:cs typeface="+mn-cs"/>
              </a:rPr>
              <a:t>pVC</a:t>
            </a:r>
            <a:r>
              <a:rPr lang="en-US" altLang="zh-CN" sz="2400" b="1" kern="1200" dirty="0">
                <a:solidFill>
                  <a:schemeClr val="tx1"/>
                </a:solidFill>
                <a:latin typeface="Times New Roman" panose="02020603050405020304" pitchFamily="18" charset="0"/>
                <a:ea typeface="华文楷体" panose="02010600040101010101" pitchFamily="2" charset="-122"/>
                <a:cs typeface="+mn-cs"/>
              </a:rPr>
              <a:t>)</a:t>
            </a:r>
          </a:p>
        </p:txBody>
      </p:sp>
      <p:sp>
        <p:nvSpPr>
          <p:cNvPr id="33" name="文本框 32">
            <a:extLst>
              <a:ext uri="{FF2B5EF4-FFF2-40B4-BE49-F238E27FC236}">
                <a16:creationId xmlns:a16="http://schemas.microsoft.com/office/drawing/2014/main" id="{B9DC91B4-5258-D4BF-3150-972CA7B71A2E}"/>
              </a:ext>
            </a:extLst>
          </p:cNvPr>
          <p:cNvSpPr txBox="1"/>
          <p:nvPr/>
        </p:nvSpPr>
        <p:spPr>
          <a:xfrm>
            <a:off x="1421635" y="1071278"/>
            <a:ext cx="2772619"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等效模型</a:t>
            </a:r>
            <a:endParaRPr lang="en-US" altLang="zh-CN" sz="2400" b="1" kern="1200" dirty="0">
              <a:solidFill>
                <a:schemeClr val="tx1"/>
              </a:solidFill>
              <a:latin typeface="Times New Roman" panose="02020603050405020304" pitchFamily="18" charset="0"/>
              <a:ea typeface="华文楷体" panose="02010600040101010101" pitchFamily="2" charset="-122"/>
              <a:cs typeface="+mn-cs"/>
            </a:endParaRPr>
          </a:p>
        </p:txBody>
      </p:sp>
      <p:graphicFrame>
        <p:nvGraphicFramePr>
          <p:cNvPr id="34" name="对象 33">
            <a:extLst>
              <a:ext uri="{FF2B5EF4-FFF2-40B4-BE49-F238E27FC236}">
                <a16:creationId xmlns:a16="http://schemas.microsoft.com/office/drawing/2014/main" id="{08C79F53-7336-D57B-1915-D8DF2C4E4FF5}"/>
              </a:ext>
            </a:extLst>
          </p:cNvPr>
          <p:cNvGraphicFramePr>
            <a:graphicFrameLocks noChangeAspect="1"/>
          </p:cNvGraphicFramePr>
          <p:nvPr>
            <p:extLst>
              <p:ext uri="{D42A27DB-BD31-4B8C-83A1-F6EECF244321}">
                <p14:modId xmlns:p14="http://schemas.microsoft.com/office/powerpoint/2010/main" val="246103862"/>
              </p:ext>
            </p:extLst>
          </p:nvPr>
        </p:nvGraphicFramePr>
        <p:xfrm>
          <a:off x="4995658" y="4489301"/>
          <a:ext cx="1809750" cy="1193800"/>
        </p:xfrm>
        <a:graphic>
          <a:graphicData uri="http://schemas.openxmlformats.org/presentationml/2006/ole">
            <mc:AlternateContent xmlns:mc="http://schemas.openxmlformats.org/markup-compatibility/2006">
              <mc:Choice xmlns:v="urn:schemas-microsoft-com:vml" Requires="v">
                <p:oleObj name="AxMath" r:id="rId6" imgW="905400" imgH="596880" progId="Equation.AxMath">
                  <p:embed/>
                </p:oleObj>
              </mc:Choice>
              <mc:Fallback>
                <p:oleObj name="AxMath" r:id="rId6" imgW="905400" imgH="596880" progId="Equation.AxMath">
                  <p:embed/>
                  <p:pic>
                    <p:nvPicPr>
                      <p:cNvPr id="0" name=""/>
                      <p:cNvPicPr/>
                      <p:nvPr/>
                    </p:nvPicPr>
                    <p:blipFill>
                      <a:blip r:embed="rId7"/>
                      <a:stretch>
                        <a:fillRect/>
                      </a:stretch>
                    </p:blipFill>
                    <p:spPr>
                      <a:xfrm>
                        <a:off x="4995658" y="4489301"/>
                        <a:ext cx="1809750" cy="1193800"/>
                      </a:xfrm>
                      <a:prstGeom prst="rect">
                        <a:avLst/>
                      </a:prstGeom>
                    </p:spPr>
                  </p:pic>
                </p:oleObj>
              </mc:Fallback>
            </mc:AlternateContent>
          </a:graphicData>
        </a:graphic>
      </p:graphicFrame>
      <p:graphicFrame>
        <p:nvGraphicFramePr>
          <p:cNvPr id="35" name="对象 34">
            <a:extLst>
              <a:ext uri="{FF2B5EF4-FFF2-40B4-BE49-F238E27FC236}">
                <a16:creationId xmlns:a16="http://schemas.microsoft.com/office/drawing/2014/main" id="{9DCA866C-970B-5492-EC1D-B14FB056A41F}"/>
              </a:ext>
            </a:extLst>
          </p:cNvPr>
          <p:cNvGraphicFramePr>
            <a:graphicFrameLocks noChangeAspect="1"/>
          </p:cNvGraphicFramePr>
          <p:nvPr>
            <p:extLst>
              <p:ext uri="{D42A27DB-BD31-4B8C-83A1-F6EECF244321}">
                <p14:modId xmlns:p14="http://schemas.microsoft.com/office/powerpoint/2010/main" val="3711490908"/>
              </p:ext>
            </p:extLst>
          </p:nvPr>
        </p:nvGraphicFramePr>
        <p:xfrm>
          <a:off x="8904312" y="4365625"/>
          <a:ext cx="1733550" cy="1193800"/>
        </p:xfrm>
        <a:graphic>
          <a:graphicData uri="http://schemas.openxmlformats.org/presentationml/2006/ole">
            <mc:AlternateContent xmlns:mc="http://schemas.openxmlformats.org/markup-compatibility/2006">
              <mc:Choice xmlns:v="urn:schemas-microsoft-com:vml" Requires="v">
                <p:oleObj name="AxMath" r:id="rId8" imgW="867240" imgH="596880" progId="Equation.AxMath">
                  <p:embed/>
                </p:oleObj>
              </mc:Choice>
              <mc:Fallback>
                <p:oleObj name="AxMath" r:id="rId8" imgW="867240" imgH="596880" progId="Equation.AxMath">
                  <p:embed/>
                  <p:pic>
                    <p:nvPicPr>
                      <p:cNvPr id="34" name="对象 33">
                        <a:extLst>
                          <a:ext uri="{FF2B5EF4-FFF2-40B4-BE49-F238E27FC236}">
                            <a16:creationId xmlns:a16="http://schemas.microsoft.com/office/drawing/2014/main" id="{08C79F53-7336-D57B-1915-D8DF2C4E4FF5}"/>
                          </a:ext>
                        </a:extLst>
                      </p:cNvPr>
                      <p:cNvPicPr/>
                      <p:nvPr/>
                    </p:nvPicPr>
                    <p:blipFill>
                      <a:blip r:embed="rId9"/>
                      <a:stretch>
                        <a:fillRect/>
                      </a:stretch>
                    </p:blipFill>
                    <p:spPr>
                      <a:xfrm>
                        <a:off x="8904312" y="4365625"/>
                        <a:ext cx="1733550" cy="1193800"/>
                      </a:xfrm>
                      <a:prstGeom prst="rect">
                        <a:avLst/>
                      </a:prstGeom>
                    </p:spPr>
                  </p:pic>
                </p:oleObj>
              </mc:Fallback>
            </mc:AlternateContent>
          </a:graphicData>
        </a:graphic>
      </p:graphicFrame>
      <p:graphicFrame>
        <p:nvGraphicFramePr>
          <p:cNvPr id="37" name="对象 36">
            <a:extLst>
              <a:ext uri="{FF2B5EF4-FFF2-40B4-BE49-F238E27FC236}">
                <a16:creationId xmlns:a16="http://schemas.microsoft.com/office/drawing/2014/main" id="{7B7194CC-B7FE-8146-0E22-0B350687C9AC}"/>
              </a:ext>
            </a:extLst>
          </p:cNvPr>
          <p:cNvGraphicFramePr>
            <a:graphicFrameLocks noChangeAspect="1"/>
          </p:cNvGraphicFramePr>
          <p:nvPr>
            <p:extLst>
              <p:ext uri="{D42A27DB-BD31-4B8C-83A1-F6EECF244321}">
                <p14:modId xmlns:p14="http://schemas.microsoft.com/office/powerpoint/2010/main" val="4250199053"/>
              </p:ext>
            </p:extLst>
          </p:nvPr>
        </p:nvGraphicFramePr>
        <p:xfrm>
          <a:off x="551384" y="5222830"/>
          <a:ext cx="619818" cy="524779"/>
        </p:xfrm>
        <a:graphic>
          <a:graphicData uri="http://schemas.openxmlformats.org/presentationml/2006/ole">
            <mc:AlternateContent xmlns:mc="http://schemas.openxmlformats.org/markup-compatibility/2006">
              <mc:Choice xmlns:v="urn:schemas-microsoft-com:vml" Requires="v">
                <p:oleObj name="AxMath" r:id="rId10" imgW="238680" imgH="200880" progId="Equation.AxMath">
                  <p:embed/>
                </p:oleObj>
              </mc:Choice>
              <mc:Fallback>
                <p:oleObj name="AxMath" r:id="rId10" imgW="238680" imgH="200880" progId="Equation.AxMath">
                  <p:embed/>
                  <p:pic>
                    <p:nvPicPr>
                      <p:cNvPr id="34" name="对象 33">
                        <a:extLst>
                          <a:ext uri="{FF2B5EF4-FFF2-40B4-BE49-F238E27FC236}">
                            <a16:creationId xmlns:a16="http://schemas.microsoft.com/office/drawing/2014/main" id="{08C79F53-7336-D57B-1915-D8DF2C4E4FF5}"/>
                          </a:ext>
                        </a:extLst>
                      </p:cNvPr>
                      <p:cNvPicPr/>
                      <p:nvPr/>
                    </p:nvPicPr>
                    <p:blipFill>
                      <a:blip r:embed="rId11"/>
                      <a:stretch>
                        <a:fillRect/>
                      </a:stretch>
                    </p:blipFill>
                    <p:spPr>
                      <a:xfrm>
                        <a:off x="551384" y="5222830"/>
                        <a:ext cx="619818" cy="524779"/>
                      </a:xfrm>
                      <a:prstGeom prst="rect">
                        <a:avLst/>
                      </a:prstGeom>
                    </p:spPr>
                  </p:pic>
                </p:oleObj>
              </mc:Fallback>
            </mc:AlternateContent>
          </a:graphicData>
        </a:graphic>
      </p:graphicFrame>
      <p:sp>
        <p:nvSpPr>
          <p:cNvPr id="38" name="Rectangle 1">
            <a:extLst>
              <a:ext uri="{FF2B5EF4-FFF2-40B4-BE49-F238E27FC236}">
                <a16:creationId xmlns:a16="http://schemas.microsoft.com/office/drawing/2014/main" id="{E0DE8D55-DDD0-E188-956C-17EF23C10EA4}"/>
              </a:ext>
            </a:extLst>
          </p:cNvPr>
          <p:cNvSpPr>
            <a:spLocks noChangeArrowheads="1"/>
          </p:cNvSpPr>
          <p:nvPr/>
        </p:nvSpPr>
        <p:spPr bwMode="auto">
          <a:xfrm>
            <a:off x="1199456" y="5140391"/>
            <a:ext cx="24760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zh-CN" dirty="0">
                <a:latin typeface="Times New Roman" panose="02020603050405020304" pitchFamily="18" charset="0"/>
                <a:ea typeface="华文楷体" panose="02010600040101010101" pitchFamily="2" charset="-122"/>
              </a:rPr>
              <a:t>结膜电阻</a:t>
            </a:r>
            <a:r>
              <a:rPr lang="zh-CN" altLang="en-US" dirty="0">
                <a:latin typeface="Times New Roman" panose="02020603050405020304" pitchFamily="18" charset="0"/>
                <a:ea typeface="华文楷体" panose="02010600040101010101" pitchFamily="2" charset="-122"/>
              </a:rPr>
              <a:t>会因为法拉第电流的注入而减少</a:t>
            </a:r>
            <a:endParaRPr lang="zh-CN" altLang="zh-CN" dirty="0">
              <a:latin typeface="Times New Roman" panose="02020603050405020304" pitchFamily="18" charset="0"/>
              <a:ea typeface="华文楷体" panose="02010600040101010101" pitchFamily="2" charset="-122"/>
            </a:endParaRPr>
          </a:p>
        </p:txBody>
      </p:sp>
      <p:graphicFrame>
        <p:nvGraphicFramePr>
          <p:cNvPr id="39" name="对象 38">
            <a:extLst>
              <a:ext uri="{FF2B5EF4-FFF2-40B4-BE49-F238E27FC236}">
                <a16:creationId xmlns:a16="http://schemas.microsoft.com/office/drawing/2014/main" id="{69A702E0-B9A2-539C-193A-E3C99AB6E5D6}"/>
              </a:ext>
            </a:extLst>
          </p:cNvPr>
          <p:cNvGraphicFramePr>
            <a:graphicFrameLocks noChangeAspect="1"/>
          </p:cNvGraphicFramePr>
          <p:nvPr>
            <p:extLst>
              <p:ext uri="{D42A27DB-BD31-4B8C-83A1-F6EECF244321}">
                <p14:modId xmlns:p14="http://schemas.microsoft.com/office/powerpoint/2010/main" val="3039385766"/>
              </p:ext>
            </p:extLst>
          </p:nvPr>
        </p:nvGraphicFramePr>
        <p:xfrm>
          <a:off x="593725" y="5942935"/>
          <a:ext cx="523875" cy="525463"/>
        </p:xfrm>
        <a:graphic>
          <a:graphicData uri="http://schemas.openxmlformats.org/presentationml/2006/ole">
            <mc:AlternateContent xmlns:mc="http://schemas.openxmlformats.org/markup-compatibility/2006">
              <mc:Choice xmlns:v="urn:schemas-microsoft-com:vml" Requires="v">
                <p:oleObj name="AxMath" r:id="rId12" imgW="201960" imgH="200880" progId="Equation.AxMath">
                  <p:embed/>
                </p:oleObj>
              </mc:Choice>
              <mc:Fallback>
                <p:oleObj name="AxMath" r:id="rId12" imgW="201960" imgH="200880" progId="Equation.AxMath">
                  <p:embed/>
                  <p:pic>
                    <p:nvPicPr>
                      <p:cNvPr id="37" name="对象 36">
                        <a:extLst>
                          <a:ext uri="{FF2B5EF4-FFF2-40B4-BE49-F238E27FC236}">
                            <a16:creationId xmlns:a16="http://schemas.microsoft.com/office/drawing/2014/main" id="{7B7194CC-B7FE-8146-0E22-0B350687C9AC}"/>
                          </a:ext>
                        </a:extLst>
                      </p:cNvPr>
                      <p:cNvPicPr/>
                      <p:nvPr/>
                    </p:nvPicPr>
                    <p:blipFill>
                      <a:blip r:embed="rId13"/>
                      <a:stretch>
                        <a:fillRect/>
                      </a:stretch>
                    </p:blipFill>
                    <p:spPr>
                      <a:xfrm>
                        <a:off x="593725" y="5942935"/>
                        <a:ext cx="523875" cy="525463"/>
                      </a:xfrm>
                      <a:prstGeom prst="rect">
                        <a:avLst/>
                      </a:prstGeom>
                    </p:spPr>
                  </p:pic>
                </p:oleObj>
              </mc:Fallback>
            </mc:AlternateContent>
          </a:graphicData>
        </a:graphic>
      </p:graphicFrame>
      <p:sp>
        <p:nvSpPr>
          <p:cNvPr id="40" name="Rectangle 1">
            <a:extLst>
              <a:ext uri="{FF2B5EF4-FFF2-40B4-BE49-F238E27FC236}">
                <a16:creationId xmlns:a16="http://schemas.microsoft.com/office/drawing/2014/main" id="{E1FE1D18-B4AC-8065-8ACF-BBFFBE3CFAE1}"/>
              </a:ext>
            </a:extLst>
          </p:cNvPr>
          <p:cNvSpPr>
            <a:spLocks noChangeArrowheads="1"/>
          </p:cNvSpPr>
          <p:nvPr/>
        </p:nvSpPr>
        <p:spPr bwMode="auto">
          <a:xfrm>
            <a:off x="1218598" y="5960566"/>
            <a:ext cx="24760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dirty="0">
                <a:latin typeface="Times New Roman" panose="02020603050405020304" pitchFamily="18" charset="0"/>
                <a:ea typeface="华文楷体" panose="02010600040101010101" pitchFamily="2" charset="-122"/>
              </a:rPr>
              <a:t>和细胞膜的面积有关</a:t>
            </a:r>
            <a:endParaRPr lang="zh-CN" altLang="zh-CN" dirty="0">
              <a:latin typeface="Times New Roman" panose="02020603050405020304" pitchFamily="18" charset="0"/>
              <a:ea typeface="华文楷体" panose="02010600040101010101" pitchFamily="2" charset="-122"/>
            </a:endParaRPr>
          </a:p>
        </p:txBody>
      </p:sp>
      <p:graphicFrame>
        <p:nvGraphicFramePr>
          <p:cNvPr id="44" name="对象 43">
            <a:extLst>
              <a:ext uri="{FF2B5EF4-FFF2-40B4-BE49-F238E27FC236}">
                <a16:creationId xmlns:a16="http://schemas.microsoft.com/office/drawing/2014/main" id="{8490B1D2-719B-931E-EDE0-29A582A61C1A}"/>
              </a:ext>
            </a:extLst>
          </p:cNvPr>
          <p:cNvGraphicFramePr>
            <a:graphicFrameLocks noChangeAspect="1"/>
          </p:cNvGraphicFramePr>
          <p:nvPr>
            <p:extLst>
              <p:ext uri="{D42A27DB-BD31-4B8C-83A1-F6EECF244321}">
                <p14:modId xmlns:p14="http://schemas.microsoft.com/office/powerpoint/2010/main" val="1973553492"/>
              </p:ext>
            </p:extLst>
          </p:nvPr>
        </p:nvGraphicFramePr>
        <p:xfrm>
          <a:off x="705173" y="4489301"/>
          <a:ext cx="422275" cy="523875"/>
        </p:xfrm>
        <a:graphic>
          <a:graphicData uri="http://schemas.openxmlformats.org/presentationml/2006/ole">
            <mc:AlternateContent xmlns:mc="http://schemas.openxmlformats.org/markup-compatibility/2006">
              <mc:Choice xmlns:v="urn:schemas-microsoft-com:vml" Requires="v">
                <p:oleObj name="AxMath" r:id="rId14" imgW="162000" imgH="200880" progId="Equation.AxMath">
                  <p:embed/>
                </p:oleObj>
              </mc:Choice>
              <mc:Fallback>
                <p:oleObj name="AxMath" r:id="rId14" imgW="162000" imgH="200880" progId="Equation.AxMath">
                  <p:embed/>
                  <p:pic>
                    <p:nvPicPr>
                      <p:cNvPr id="37" name="对象 36">
                        <a:extLst>
                          <a:ext uri="{FF2B5EF4-FFF2-40B4-BE49-F238E27FC236}">
                            <a16:creationId xmlns:a16="http://schemas.microsoft.com/office/drawing/2014/main" id="{7B7194CC-B7FE-8146-0E22-0B350687C9AC}"/>
                          </a:ext>
                        </a:extLst>
                      </p:cNvPr>
                      <p:cNvPicPr/>
                      <p:nvPr/>
                    </p:nvPicPr>
                    <p:blipFill>
                      <a:blip r:embed="rId15"/>
                      <a:stretch>
                        <a:fillRect/>
                      </a:stretch>
                    </p:blipFill>
                    <p:spPr>
                      <a:xfrm>
                        <a:off x="705173" y="4489301"/>
                        <a:ext cx="422275" cy="523875"/>
                      </a:xfrm>
                      <a:prstGeom prst="rect">
                        <a:avLst/>
                      </a:prstGeom>
                    </p:spPr>
                  </p:pic>
                </p:oleObj>
              </mc:Fallback>
            </mc:AlternateContent>
          </a:graphicData>
        </a:graphic>
      </p:graphicFrame>
      <p:sp>
        <p:nvSpPr>
          <p:cNvPr id="45" name="Rectangle 1">
            <a:extLst>
              <a:ext uri="{FF2B5EF4-FFF2-40B4-BE49-F238E27FC236}">
                <a16:creationId xmlns:a16="http://schemas.microsoft.com/office/drawing/2014/main" id="{5EA8DDD3-9B35-4739-A9BA-7EEB1FF38271}"/>
              </a:ext>
            </a:extLst>
          </p:cNvPr>
          <p:cNvSpPr>
            <a:spLocks noChangeArrowheads="1"/>
          </p:cNvSpPr>
          <p:nvPr/>
        </p:nvSpPr>
        <p:spPr bwMode="auto">
          <a:xfrm>
            <a:off x="1199456" y="4545637"/>
            <a:ext cx="27363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dirty="0">
                <a:latin typeface="Times New Roman" panose="02020603050405020304" pitchFamily="18" charset="0"/>
                <a:ea typeface="华文楷体" panose="02010600040101010101" pitchFamily="2" charset="-122"/>
              </a:rPr>
              <a:t>因为</a:t>
            </a:r>
            <a:r>
              <a:rPr lang="en-US" altLang="zh-CN" dirty="0" err="1">
                <a:latin typeface="Times New Roman" panose="02020603050405020304" pitchFamily="18" charset="0"/>
                <a:ea typeface="华文楷体" panose="02010600040101010101" pitchFamily="2" charset="-122"/>
              </a:rPr>
              <a:t>PtB</a:t>
            </a:r>
            <a:r>
              <a:rPr lang="zh-CN" altLang="en-US" dirty="0">
                <a:latin typeface="Times New Roman" panose="02020603050405020304" pitchFamily="18" charset="0"/>
                <a:ea typeface="华文楷体" panose="02010600040101010101" pitchFamily="2" charset="-122"/>
              </a:rPr>
              <a:t>沉积变得非常小</a:t>
            </a:r>
            <a:endParaRPr lang="zh-CN" altLang="zh-CN" dirty="0">
              <a:latin typeface="Times New Roman" panose="02020603050405020304" pitchFamily="18" charset="0"/>
              <a:ea typeface="华文楷体" panose="02010600040101010101" pitchFamily="2" charset="-122"/>
            </a:endParaRPr>
          </a:p>
        </p:txBody>
      </p:sp>
      <p:sp>
        <p:nvSpPr>
          <p:cNvPr id="46" name="Rectangle 1">
            <a:extLst>
              <a:ext uri="{FF2B5EF4-FFF2-40B4-BE49-F238E27FC236}">
                <a16:creationId xmlns:a16="http://schemas.microsoft.com/office/drawing/2014/main" id="{51584702-4D72-AE1E-92C1-B7FE7D03C3F8}"/>
              </a:ext>
            </a:extLst>
          </p:cNvPr>
          <p:cNvSpPr>
            <a:spLocks noChangeArrowheads="1"/>
          </p:cNvSpPr>
          <p:nvPr/>
        </p:nvSpPr>
        <p:spPr bwMode="auto">
          <a:xfrm>
            <a:off x="4632584" y="5683101"/>
            <a:ext cx="2958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dirty="0">
                <a:latin typeface="Times New Roman" panose="02020603050405020304" pitchFamily="18" charset="0"/>
                <a:ea typeface="华文楷体" panose="02010600040101010101" pitchFamily="2" charset="-122"/>
              </a:rPr>
              <a:t>注入法拉第电流的时候变大</a:t>
            </a:r>
            <a:endParaRPr lang="zh-CN" altLang="zh-CN" dirty="0">
              <a:latin typeface="Times New Roman" panose="02020603050405020304" pitchFamily="18" charset="0"/>
              <a:ea typeface="华文楷体" panose="02010600040101010101" pitchFamily="2" charset="-122"/>
            </a:endParaRPr>
          </a:p>
        </p:txBody>
      </p:sp>
    </p:spTree>
    <p:extLst>
      <p:ext uri="{BB962C8B-B14F-4D97-AF65-F5344CB8AC3E}">
        <p14:creationId xmlns:p14="http://schemas.microsoft.com/office/powerpoint/2010/main" val="97446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19AE1-BAA8-80C2-5507-1ADD7B5446FC}"/>
            </a:ext>
          </a:extLst>
        </p:cNvPr>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6E0EB1F9-0E59-D52E-CE73-17BB165030F8}"/>
              </a:ext>
            </a:extLst>
          </p:cNvPr>
          <p:cNvSpPr>
            <a:spLocks noGrp="1"/>
          </p:cNvSpPr>
          <p:nvPr>
            <p:ph type="sldNum" sz="quarter" idx="14"/>
          </p:nvPr>
        </p:nvSpPr>
        <p:spPr/>
        <p:txBody>
          <a:bodyPr/>
          <a:lstStyle/>
          <a:p>
            <a:fld id="{EE00F0DF-33EF-44AA-A705-087FFAD5005A}" type="slidenum">
              <a:rPr lang="zh-CN" altLang="en-US" smtClean="0"/>
              <a:t>9</a:t>
            </a:fld>
            <a:endParaRPr lang="zh-CN" altLang="en-US"/>
          </a:p>
        </p:txBody>
      </p:sp>
      <p:sp>
        <p:nvSpPr>
          <p:cNvPr id="2" name="文本框 1">
            <a:extLst>
              <a:ext uri="{FF2B5EF4-FFF2-40B4-BE49-F238E27FC236}">
                <a16:creationId xmlns:a16="http://schemas.microsoft.com/office/drawing/2014/main" id="{CB732690-7E1E-F40F-CB2F-797EEE1A0DF9}"/>
              </a:ext>
            </a:extLst>
          </p:cNvPr>
          <p:cNvSpPr txBox="1"/>
          <p:nvPr/>
        </p:nvSpPr>
        <p:spPr>
          <a:xfrm>
            <a:off x="127345" y="922828"/>
            <a:ext cx="2772619" cy="461665"/>
          </a:xfrm>
          <a:prstGeom prst="rect">
            <a:avLst/>
          </a:prstGeom>
          <a:noFill/>
        </p:spPr>
        <p:txBody>
          <a:bodyPr wrap="square">
            <a:spAutoFit/>
          </a:bodyPr>
          <a:lstStyle/>
          <a:p>
            <a:r>
              <a:rPr lang="zh-CN" altLang="en-US" sz="2400" b="1" kern="1200" dirty="0">
                <a:solidFill>
                  <a:schemeClr val="tx1"/>
                </a:solidFill>
                <a:latin typeface="Times New Roman" panose="02020603050405020304" pitchFamily="18" charset="0"/>
                <a:ea typeface="华文楷体" panose="02010600040101010101" pitchFamily="2" charset="-122"/>
                <a:cs typeface="+mn-cs"/>
              </a:rPr>
              <a:t>伪</a:t>
            </a:r>
            <a:r>
              <a:rPr lang="zh-CN" altLang="en-US" sz="2400" b="1" dirty="0">
                <a:latin typeface="Times New Roman" panose="02020603050405020304" pitchFamily="18" charset="0"/>
                <a:ea typeface="华文楷体" panose="02010600040101010101" pitchFamily="2" charset="-122"/>
              </a:rPr>
              <a:t>电流</a:t>
            </a:r>
            <a:r>
              <a:rPr lang="zh-CN" altLang="en-US" sz="2400" b="1" kern="1200" dirty="0">
                <a:solidFill>
                  <a:schemeClr val="tx1"/>
                </a:solidFill>
                <a:latin typeface="Times New Roman" panose="02020603050405020304" pitchFamily="18" charset="0"/>
                <a:ea typeface="华文楷体" panose="02010600040101010101" pitchFamily="2" charset="-122"/>
                <a:cs typeface="+mn-cs"/>
              </a:rPr>
              <a:t>钳</a:t>
            </a:r>
            <a:r>
              <a:rPr lang="en-US" altLang="zh-CN" sz="2400" b="1" kern="1200" dirty="0">
                <a:solidFill>
                  <a:schemeClr val="tx1"/>
                </a:solidFill>
                <a:latin typeface="Times New Roman" panose="02020603050405020304" pitchFamily="18" charset="0"/>
                <a:ea typeface="华文楷体" panose="02010600040101010101" pitchFamily="2" charset="-122"/>
                <a:cs typeface="+mn-cs"/>
              </a:rPr>
              <a:t>(</a:t>
            </a:r>
            <a:r>
              <a:rPr lang="en-US" altLang="zh-CN" sz="2400" b="1" kern="1200" dirty="0" err="1">
                <a:solidFill>
                  <a:schemeClr val="tx1"/>
                </a:solidFill>
                <a:latin typeface="Times New Roman" panose="02020603050405020304" pitchFamily="18" charset="0"/>
                <a:ea typeface="华文楷体" panose="02010600040101010101" pitchFamily="2" charset="-122"/>
                <a:cs typeface="+mn-cs"/>
              </a:rPr>
              <a:t>pCC</a:t>
            </a:r>
            <a:r>
              <a:rPr lang="en-US" altLang="zh-CN" sz="2400" b="1" kern="1200" dirty="0">
                <a:solidFill>
                  <a:schemeClr val="tx1"/>
                </a:solidFill>
                <a:latin typeface="Times New Roman" panose="02020603050405020304" pitchFamily="18" charset="0"/>
                <a:ea typeface="华文楷体" panose="02010600040101010101" pitchFamily="2" charset="-122"/>
                <a:cs typeface="+mn-cs"/>
              </a:rPr>
              <a:t>)</a:t>
            </a:r>
          </a:p>
        </p:txBody>
      </p:sp>
      <p:grpSp>
        <p:nvGrpSpPr>
          <p:cNvPr id="6" name="组合 5">
            <a:extLst>
              <a:ext uri="{FF2B5EF4-FFF2-40B4-BE49-F238E27FC236}">
                <a16:creationId xmlns:a16="http://schemas.microsoft.com/office/drawing/2014/main" id="{D1FE47ED-A8AE-23B7-C2E5-CDDE34769BA9}"/>
              </a:ext>
            </a:extLst>
          </p:cNvPr>
          <p:cNvGrpSpPr/>
          <p:nvPr/>
        </p:nvGrpSpPr>
        <p:grpSpPr>
          <a:xfrm>
            <a:off x="5686086" y="-91506"/>
            <a:ext cx="6590649" cy="977623"/>
            <a:chOff x="5686086" y="-91506"/>
            <a:chExt cx="6590649" cy="977623"/>
          </a:xfrm>
        </p:grpSpPr>
        <p:sp>
          <p:nvSpPr>
            <p:cNvPr id="7" name="文本框 6">
              <a:extLst>
                <a:ext uri="{FF2B5EF4-FFF2-40B4-BE49-F238E27FC236}">
                  <a16:creationId xmlns:a16="http://schemas.microsoft.com/office/drawing/2014/main" id="{9A889AB9-9838-EE14-2151-DE55B1A662EB}"/>
                </a:ext>
              </a:extLst>
            </p:cNvPr>
            <p:cNvSpPr txBox="1"/>
            <p:nvPr/>
          </p:nvSpPr>
          <p:spPr>
            <a:xfrm>
              <a:off x="5712020" y="-91506"/>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1</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8" name="文本框 7">
              <a:extLst>
                <a:ext uri="{FF2B5EF4-FFF2-40B4-BE49-F238E27FC236}">
                  <a16:creationId xmlns:a16="http://schemas.microsoft.com/office/drawing/2014/main" id="{5EBBC4F8-A9ED-4B11-D92C-4835CF4C38C1}"/>
                </a:ext>
              </a:extLst>
            </p:cNvPr>
            <p:cNvSpPr txBox="1"/>
            <p:nvPr/>
          </p:nvSpPr>
          <p:spPr>
            <a:xfrm>
              <a:off x="6170463" y="-24779"/>
              <a:ext cx="1723549"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作者团队介绍</a:t>
              </a:r>
            </a:p>
          </p:txBody>
        </p:sp>
        <p:cxnSp>
          <p:nvCxnSpPr>
            <p:cNvPr id="9" name="直接连接符 8">
              <a:extLst>
                <a:ext uri="{FF2B5EF4-FFF2-40B4-BE49-F238E27FC236}">
                  <a16:creationId xmlns:a16="http://schemas.microsoft.com/office/drawing/2014/main" id="{BE0E75CF-B657-78A8-2A3B-3F34373DEAEA}"/>
                </a:ext>
              </a:extLst>
            </p:cNvPr>
            <p:cNvCxnSpPr/>
            <p:nvPr/>
          </p:nvCxnSpPr>
          <p:spPr>
            <a:xfrm flipH="1">
              <a:off x="5971468"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8FCBC389-E8B4-56BD-6FBC-69D037DAF7E6}"/>
                </a:ext>
              </a:extLst>
            </p:cNvPr>
            <p:cNvSpPr txBox="1"/>
            <p:nvPr/>
          </p:nvSpPr>
          <p:spPr>
            <a:xfrm>
              <a:off x="8268325"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2</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1" name="文本框 10">
              <a:extLst>
                <a:ext uri="{FF2B5EF4-FFF2-40B4-BE49-F238E27FC236}">
                  <a16:creationId xmlns:a16="http://schemas.microsoft.com/office/drawing/2014/main" id="{79D5D12A-342D-8618-535D-EA287E1402A7}"/>
                </a:ext>
              </a:extLst>
            </p:cNvPr>
            <p:cNvSpPr txBox="1"/>
            <p:nvPr/>
          </p:nvSpPr>
          <p:spPr>
            <a:xfrm>
              <a:off x="8757148" y="0"/>
              <a:ext cx="146706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膜片钳介绍</a:t>
              </a:r>
            </a:p>
          </p:txBody>
        </p:sp>
        <p:cxnSp>
          <p:nvCxnSpPr>
            <p:cNvPr id="12" name="直接连接符 11">
              <a:extLst>
                <a:ext uri="{FF2B5EF4-FFF2-40B4-BE49-F238E27FC236}">
                  <a16:creationId xmlns:a16="http://schemas.microsoft.com/office/drawing/2014/main" id="{4749A530-17B5-7B97-BE2A-9CF13969F47D}"/>
                </a:ext>
              </a:extLst>
            </p:cNvPr>
            <p:cNvCxnSpPr/>
            <p:nvPr/>
          </p:nvCxnSpPr>
          <p:spPr>
            <a:xfrm flipH="1">
              <a:off x="8563757" y="88130"/>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46A96E54-042D-E473-E6D3-3E4D683DF723}"/>
                </a:ext>
              </a:extLst>
            </p:cNvPr>
            <p:cNvSpPr txBox="1"/>
            <p:nvPr/>
          </p:nvSpPr>
          <p:spPr>
            <a:xfrm>
              <a:off x="10541611" y="-81287"/>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3</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4" name="文本框 13">
              <a:extLst>
                <a:ext uri="{FF2B5EF4-FFF2-40B4-BE49-F238E27FC236}">
                  <a16:creationId xmlns:a16="http://schemas.microsoft.com/office/drawing/2014/main" id="{3D33D761-38F6-CC78-D1F1-98C7F3367759}"/>
                </a:ext>
              </a:extLst>
            </p:cNvPr>
            <p:cNvSpPr txBox="1"/>
            <p:nvPr/>
          </p:nvSpPr>
          <p:spPr>
            <a:xfrm>
              <a:off x="11000054" y="-14560"/>
              <a:ext cx="1210588"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电极结构</a:t>
              </a:r>
            </a:p>
          </p:txBody>
        </p:sp>
        <p:cxnSp>
          <p:nvCxnSpPr>
            <p:cNvPr id="15" name="直接连接符 14">
              <a:extLst>
                <a:ext uri="{FF2B5EF4-FFF2-40B4-BE49-F238E27FC236}">
                  <a16:creationId xmlns:a16="http://schemas.microsoft.com/office/drawing/2014/main" id="{40A5E2B0-A3E3-33CB-E325-D590BF89C3E6}"/>
                </a:ext>
              </a:extLst>
            </p:cNvPr>
            <p:cNvCxnSpPr/>
            <p:nvPr/>
          </p:nvCxnSpPr>
          <p:spPr>
            <a:xfrm flipH="1">
              <a:off x="10801059" y="9834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04945209-E519-1CCD-909A-D51E0BA4DB6D}"/>
                </a:ext>
              </a:extLst>
            </p:cNvPr>
            <p:cNvSpPr txBox="1"/>
            <p:nvPr/>
          </p:nvSpPr>
          <p:spPr>
            <a:xfrm>
              <a:off x="5686086" y="30134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4</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17" name="文本框 16">
              <a:extLst>
                <a:ext uri="{FF2B5EF4-FFF2-40B4-BE49-F238E27FC236}">
                  <a16:creationId xmlns:a16="http://schemas.microsoft.com/office/drawing/2014/main" id="{1ADE7197-1940-2FD0-4598-5EB4ABE3124A}"/>
                </a:ext>
              </a:extLst>
            </p:cNvPr>
            <p:cNvSpPr txBox="1"/>
            <p:nvPr/>
          </p:nvSpPr>
          <p:spPr>
            <a:xfrm>
              <a:off x="6174909" y="382626"/>
              <a:ext cx="1210588" cy="400110"/>
            </a:xfrm>
            <a:prstGeom prst="rect">
              <a:avLst/>
            </a:prstGeom>
            <a:noFill/>
          </p:spPr>
          <p:txBody>
            <a:bodyPr wrap="square" rtlCol="0">
              <a:spAutoFit/>
            </a:bodyPr>
            <a:lstStyle/>
            <a:p>
              <a:r>
                <a:rPr lang="zh-CN" altLang="en-US" sz="2000" b="1" dirty="0">
                  <a:solidFill>
                    <a:schemeClr val="tx1">
                      <a:lumMod val="75000"/>
                      <a:lumOff val="25000"/>
                    </a:schemeClr>
                  </a:solidFill>
                  <a:ea typeface="华文楷体" panose="02010600040101010101" pitchFamily="2" charset="-122"/>
                </a:rPr>
                <a:t>功能描述</a:t>
              </a:r>
            </a:p>
          </p:txBody>
        </p:sp>
        <p:cxnSp>
          <p:nvCxnSpPr>
            <p:cNvPr id="18" name="直接连接符 17">
              <a:extLst>
                <a:ext uri="{FF2B5EF4-FFF2-40B4-BE49-F238E27FC236}">
                  <a16:creationId xmlns:a16="http://schemas.microsoft.com/office/drawing/2014/main" id="{0D1EBD09-6EB1-2F9C-C279-CED5E9292767}"/>
                </a:ext>
              </a:extLst>
            </p:cNvPr>
            <p:cNvCxnSpPr/>
            <p:nvPr/>
          </p:nvCxnSpPr>
          <p:spPr>
            <a:xfrm flipH="1">
              <a:off x="5981518" y="470758"/>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78E0974E-C278-896F-9F1F-3CCFEDE4BC9D}"/>
                </a:ext>
              </a:extLst>
            </p:cNvPr>
            <p:cNvSpPr txBox="1"/>
            <p:nvPr/>
          </p:nvSpPr>
          <p:spPr>
            <a:xfrm>
              <a:off x="8263793" y="268552"/>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5</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0" name="文本框 19">
              <a:extLst>
                <a:ext uri="{FF2B5EF4-FFF2-40B4-BE49-F238E27FC236}">
                  <a16:creationId xmlns:a16="http://schemas.microsoft.com/office/drawing/2014/main" id="{02619987-268B-A263-C429-09253E551B15}"/>
                </a:ext>
              </a:extLst>
            </p:cNvPr>
            <p:cNvSpPr txBox="1"/>
            <p:nvPr/>
          </p:nvSpPr>
          <p:spPr>
            <a:xfrm>
              <a:off x="8722236" y="335277"/>
              <a:ext cx="1980029" cy="400110"/>
            </a:xfrm>
            <a:prstGeom prst="rect">
              <a:avLst/>
            </a:prstGeom>
            <a:noFill/>
          </p:spPr>
          <p:txBody>
            <a:bodyPr wrap="none" rtlCol="0">
              <a:spAutoFit/>
            </a:bodyPr>
            <a:lstStyle/>
            <a:p>
              <a:r>
                <a:rPr lang="zh-CN" altLang="en-US" sz="2000" b="1" dirty="0">
                  <a:solidFill>
                    <a:srgbClr val="FF0000"/>
                  </a:solidFill>
                  <a:ea typeface="华文楷体" panose="02010600040101010101" pitchFamily="2" charset="-122"/>
                </a:rPr>
                <a:t>实验现象及结论</a:t>
              </a:r>
            </a:p>
          </p:txBody>
        </p:sp>
        <p:cxnSp>
          <p:nvCxnSpPr>
            <p:cNvPr id="21" name="直接连接符 20">
              <a:extLst>
                <a:ext uri="{FF2B5EF4-FFF2-40B4-BE49-F238E27FC236}">
                  <a16:creationId xmlns:a16="http://schemas.microsoft.com/office/drawing/2014/main" id="{576643AA-CCB9-4150-A68D-6379E4DDBE7E}"/>
                </a:ext>
              </a:extLst>
            </p:cNvPr>
            <p:cNvCxnSpPr/>
            <p:nvPr/>
          </p:nvCxnSpPr>
          <p:spPr>
            <a:xfrm flipH="1">
              <a:off x="8523241" y="448185"/>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60716397-AB1B-A6BD-E972-32BC235F5840}"/>
                </a:ext>
              </a:extLst>
            </p:cNvPr>
            <p:cNvSpPr txBox="1"/>
            <p:nvPr/>
          </p:nvSpPr>
          <p:spPr>
            <a:xfrm>
              <a:off x="10530837" y="222148"/>
              <a:ext cx="377026" cy="584775"/>
            </a:xfrm>
            <a:prstGeom prst="rect">
              <a:avLst/>
            </a:prstGeom>
            <a:noFill/>
          </p:spPr>
          <p:txBody>
            <a:bodyPr wrap="none" rtlCol="0">
              <a:spAutoFit/>
            </a:bodyPr>
            <a:lstStyle/>
            <a:p>
              <a:pPr algn="ctr"/>
              <a:r>
                <a:rPr lang="en-US" altLang="zh-CN" sz="3200" b="1" dirty="0">
                  <a:solidFill>
                    <a:srgbClr val="5C307D"/>
                  </a:solidFill>
                  <a:latin typeface="华文楷体" panose="02010600040101010101" pitchFamily="2" charset="-122"/>
                  <a:ea typeface="华文楷体" panose="02010600040101010101" pitchFamily="2" charset="-122"/>
                </a:rPr>
                <a:t>6</a:t>
              </a:r>
              <a:endParaRPr lang="zh-CN" altLang="en-US" sz="3200" b="1" dirty="0">
                <a:solidFill>
                  <a:srgbClr val="5C307D"/>
                </a:solidFill>
                <a:latin typeface="华文楷体" panose="02010600040101010101" pitchFamily="2" charset="-122"/>
                <a:ea typeface="华文楷体" panose="02010600040101010101" pitchFamily="2" charset="-122"/>
              </a:endParaRPr>
            </a:p>
          </p:txBody>
        </p:sp>
        <p:sp>
          <p:nvSpPr>
            <p:cNvPr id="23" name="文本框 22">
              <a:extLst>
                <a:ext uri="{FF2B5EF4-FFF2-40B4-BE49-F238E27FC236}">
                  <a16:creationId xmlns:a16="http://schemas.microsoft.com/office/drawing/2014/main" id="{540CB50D-1C7D-F2B2-C30F-8CF9B0142389}"/>
                </a:ext>
              </a:extLst>
            </p:cNvPr>
            <p:cNvSpPr txBox="1"/>
            <p:nvPr/>
          </p:nvSpPr>
          <p:spPr>
            <a:xfrm>
              <a:off x="11019660" y="303433"/>
              <a:ext cx="1257075" cy="400110"/>
            </a:xfrm>
            <a:prstGeom prst="rect">
              <a:avLst/>
            </a:prstGeom>
            <a:noFill/>
          </p:spPr>
          <p:txBody>
            <a:bodyPr wrap="none" rtlCol="0">
              <a:spAutoFit/>
            </a:bodyPr>
            <a:lstStyle/>
            <a:p>
              <a:r>
                <a:rPr lang="zh-CN" altLang="en-US" sz="2000" b="1" dirty="0">
                  <a:solidFill>
                    <a:schemeClr val="tx1">
                      <a:lumMod val="75000"/>
                      <a:lumOff val="25000"/>
                    </a:schemeClr>
                  </a:solidFill>
                  <a:ea typeface="华文楷体" panose="02010600040101010101" pitchFamily="2" charset="-122"/>
                </a:rPr>
                <a:t>思考总结</a:t>
              </a:r>
            </a:p>
          </p:txBody>
        </p:sp>
        <p:cxnSp>
          <p:nvCxnSpPr>
            <p:cNvPr id="24" name="直接连接符 23">
              <a:extLst>
                <a:ext uri="{FF2B5EF4-FFF2-40B4-BE49-F238E27FC236}">
                  <a16:creationId xmlns:a16="http://schemas.microsoft.com/office/drawing/2014/main" id="{F07B3CA7-C48A-822F-2CB3-9F0C2429F12F}"/>
                </a:ext>
              </a:extLst>
            </p:cNvPr>
            <p:cNvCxnSpPr/>
            <p:nvPr/>
          </p:nvCxnSpPr>
          <p:spPr>
            <a:xfrm flipH="1">
              <a:off x="10826269" y="391564"/>
              <a:ext cx="246456" cy="246456"/>
            </a:xfrm>
            <a:prstGeom prst="line">
              <a:avLst/>
            </a:prstGeom>
            <a:ln>
              <a:solidFill>
                <a:srgbClr val="5C307D"/>
              </a:solidFill>
            </a:ln>
          </p:spPr>
          <p:style>
            <a:lnRef idx="1">
              <a:schemeClr val="accent1"/>
            </a:lnRef>
            <a:fillRef idx="0">
              <a:schemeClr val="accent1"/>
            </a:fillRef>
            <a:effectRef idx="0">
              <a:schemeClr val="accent1"/>
            </a:effectRef>
            <a:fontRef idx="minor">
              <a:schemeClr val="tx1"/>
            </a:fontRef>
          </p:style>
        </p:cxnSp>
      </p:grpSp>
      <p:pic>
        <p:nvPicPr>
          <p:cNvPr id="26" name="图片 25">
            <a:extLst>
              <a:ext uri="{FF2B5EF4-FFF2-40B4-BE49-F238E27FC236}">
                <a16:creationId xmlns:a16="http://schemas.microsoft.com/office/drawing/2014/main" id="{3D6560A8-FF73-228B-CDDC-3B3ADD7FC869}"/>
              </a:ext>
            </a:extLst>
          </p:cNvPr>
          <p:cNvPicPr>
            <a:picLocks noChangeAspect="1"/>
          </p:cNvPicPr>
          <p:nvPr/>
        </p:nvPicPr>
        <p:blipFill>
          <a:blip r:embed="rId3"/>
          <a:stretch>
            <a:fillRect/>
          </a:stretch>
        </p:blipFill>
        <p:spPr>
          <a:xfrm>
            <a:off x="6054902" y="1153660"/>
            <a:ext cx="5264165" cy="5249603"/>
          </a:xfrm>
          <a:prstGeom prst="rect">
            <a:avLst/>
          </a:prstGeom>
        </p:spPr>
      </p:pic>
      <p:sp>
        <p:nvSpPr>
          <p:cNvPr id="28" name="Rectangle 1">
            <a:extLst>
              <a:ext uri="{FF2B5EF4-FFF2-40B4-BE49-F238E27FC236}">
                <a16:creationId xmlns:a16="http://schemas.microsoft.com/office/drawing/2014/main" id="{6EE6FB55-2A3C-00AB-49E8-B6F946516322}"/>
              </a:ext>
            </a:extLst>
          </p:cNvPr>
          <p:cNvSpPr>
            <a:spLocks noChangeArrowheads="1"/>
          </p:cNvSpPr>
          <p:nvPr/>
        </p:nvSpPr>
        <p:spPr bwMode="auto">
          <a:xfrm>
            <a:off x="6754763" y="1482116"/>
            <a:ext cx="29588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sz="1400" dirty="0">
                <a:solidFill>
                  <a:srgbClr val="FF0000"/>
                </a:solidFill>
                <a:latin typeface="Times New Roman" panose="02020603050405020304" pitchFamily="18" charset="0"/>
                <a:ea typeface="华文楷体" panose="02010600040101010101" pitchFamily="2" charset="-122"/>
              </a:rPr>
              <a:t>注入</a:t>
            </a:r>
            <a:r>
              <a:rPr lang="en-US" altLang="zh-CN" sz="1400" dirty="0">
                <a:solidFill>
                  <a:srgbClr val="FF0000"/>
                </a:solidFill>
                <a:latin typeface="Times New Roman" panose="02020603050405020304" pitchFamily="18" charset="0"/>
                <a:ea typeface="华文楷体" panose="02010600040101010101" pitchFamily="2" charset="-122"/>
              </a:rPr>
              <a:t>0</a:t>
            </a:r>
            <a:r>
              <a:rPr lang="zh-CN" altLang="en-US" sz="1400" dirty="0">
                <a:solidFill>
                  <a:srgbClr val="FF0000"/>
                </a:solidFill>
                <a:latin typeface="Times New Roman" panose="02020603050405020304" pitchFamily="18" charset="0"/>
                <a:ea typeface="华文楷体" panose="02010600040101010101" pitchFamily="2" charset="-122"/>
              </a:rPr>
              <a:t>电流，胞外耦合</a:t>
            </a:r>
            <a:endParaRPr lang="zh-CN" altLang="zh-CN" sz="1400" dirty="0">
              <a:solidFill>
                <a:srgbClr val="FF0000"/>
              </a:solidFill>
              <a:latin typeface="Times New Roman" panose="02020603050405020304" pitchFamily="18" charset="0"/>
              <a:ea typeface="华文楷体" panose="02010600040101010101" pitchFamily="2" charset="-122"/>
            </a:endParaRPr>
          </a:p>
        </p:txBody>
      </p:sp>
      <p:sp>
        <p:nvSpPr>
          <p:cNvPr id="29" name="Rectangle 1">
            <a:extLst>
              <a:ext uri="{FF2B5EF4-FFF2-40B4-BE49-F238E27FC236}">
                <a16:creationId xmlns:a16="http://schemas.microsoft.com/office/drawing/2014/main" id="{60B83102-5698-F51B-895A-EE5B91F374E7}"/>
              </a:ext>
            </a:extLst>
          </p:cNvPr>
          <p:cNvSpPr>
            <a:spLocks noChangeArrowheads="1"/>
          </p:cNvSpPr>
          <p:nvPr/>
        </p:nvSpPr>
        <p:spPr bwMode="auto">
          <a:xfrm>
            <a:off x="8789745" y="1471416"/>
            <a:ext cx="295882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sz="1400" dirty="0">
                <a:solidFill>
                  <a:srgbClr val="FF0000"/>
                </a:solidFill>
                <a:latin typeface="Times New Roman" panose="02020603050405020304" pitchFamily="18" charset="0"/>
                <a:ea typeface="华文楷体" panose="02010600040101010101" pitchFamily="2" charset="-122"/>
              </a:rPr>
              <a:t>注入负电流，胞内耦合</a:t>
            </a:r>
            <a:endParaRPr lang="zh-CN" altLang="zh-CN" sz="1400" dirty="0">
              <a:solidFill>
                <a:srgbClr val="FF0000"/>
              </a:solidFill>
              <a:latin typeface="Times New Roman" panose="02020603050405020304" pitchFamily="18" charset="0"/>
              <a:ea typeface="华文楷体" panose="02010600040101010101" pitchFamily="2" charset="-122"/>
            </a:endParaRPr>
          </a:p>
        </p:txBody>
      </p:sp>
      <p:pic>
        <p:nvPicPr>
          <p:cNvPr id="33" name="图片 32">
            <a:extLst>
              <a:ext uri="{FF2B5EF4-FFF2-40B4-BE49-F238E27FC236}">
                <a16:creationId xmlns:a16="http://schemas.microsoft.com/office/drawing/2014/main" id="{7C32BC8A-0F01-046B-EBBE-D5D03450A1DD}"/>
              </a:ext>
            </a:extLst>
          </p:cNvPr>
          <p:cNvPicPr>
            <a:picLocks noChangeAspect="1"/>
          </p:cNvPicPr>
          <p:nvPr/>
        </p:nvPicPr>
        <p:blipFill>
          <a:blip r:embed="rId4"/>
          <a:srcRect r="44930"/>
          <a:stretch/>
        </p:blipFill>
        <p:spPr>
          <a:xfrm>
            <a:off x="263352" y="1412776"/>
            <a:ext cx="2376264" cy="3648696"/>
          </a:xfrm>
          <a:prstGeom prst="rect">
            <a:avLst/>
          </a:prstGeom>
        </p:spPr>
      </p:pic>
      <p:sp>
        <p:nvSpPr>
          <p:cNvPr id="34" name="Rectangle 1">
            <a:extLst>
              <a:ext uri="{FF2B5EF4-FFF2-40B4-BE49-F238E27FC236}">
                <a16:creationId xmlns:a16="http://schemas.microsoft.com/office/drawing/2014/main" id="{633E215D-0E7A-AAC5-39E8-1E3B6DCC1592}"/>
              </a:ext>
            </a:extLst>
          </p:cNvPr>
          <p:cNvSpPr>
            <a:spLocks noChangeArrowheads="1"/>
          </p:cNvSpPr>
          <p:nvPr/>
        </p:nvSpPr>
        <p:spPr bwMode="auto">
          <a:xfrm>
            <a:off x="419617" y="6436510"/>
            <a:ext cx="536385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b="1" dirty="0">
                <a:latin typeface="Times New Roman" panose="02020603050405020304" pitchFamily="18" charset="0"/>
                <a:ea typeface="华文楷体" panose="02010600040101010101" pitchFamily="2" charset="-122"/>
              </a:rPr>
              <a:t>胞外</a:t>
            </a:r>
            <a:r>
              <a:rPr lang="en-US" altLang="zh-CN" b="1" dirty="0">
                <a:latin typeface="Times New Roman" panose="02020603050405020304" pitchFamily="18" charset="0"/>
                <a:ea typeface="华文楷体" panose="02010600040101010101" pitchFamily="2" charset="-122"/>
              </a:rPr>
              <a:t>Spike</a:t>
            </a:r>
            <a:r>
              <a:rPr lang="zh-CN" altLang="en-US" b="1" dirty="0">
                <a:latin typeface="Times New Roman" panose="02020603050405020304" pitchFamily="18" charset="0"/>
                <a:ea typeface="华文楷体" panose="02010600040101010101" pitchFamily="2" charset="-122"/>
              </a:rPr>
              <a:t>负向：电极和细胞体和轴突接触</a:t>
            </a:r>
            <a:endParaRPr lang="zh-CN" altLang="zh-CN" b="1" dirty="0">
              <a:latin typeface="Times New Roman" panose="02020603050405020304" pitchFamily="18" charset="0"/>
              <a:ea typeface="华文楷体" panose="02010600040101010101" pitchFamily="2" charset="-122"/>
            </a:endParaRPr>
          </a:p>
        </p:txBody>
      </p:sp>
      <p:sp>
        <p:nvSpPr>
          <p:cNvPr id="35" name="Rectangle 1">
            <a:extLst>
              <a:ext uri="{FF2B5EF4-FFF2-40B4-BE49-F238E27FC236}">
                <a16:creationId xmlns:a16="http://schemas.microsoft.com/office/drawing/2014/main" id="{B2C1F207-1B36-A62A-9CB7-5FE56BC252ED}"/>
              </a:ext>
            </a:extLst>
          </p:cNvPr>
          <p:cNvSpPr>
            <a:spLocks noChangeArrowheads="1"/>
          </p:cNvSpPr>
          <p:nvPr/>
        </p:nvSpPr>
        <p:spPr bwMode="auto">
          <a:xfrm>
            <a:off x="6037016" y="6353244"/>
            <a:ext cx="59914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b="1" dirty="0">
                <a:latin typeface="Times New Roman" panose="02020603050405020304" pitchFamily="18" charset="0"/>
                <a:ea typeface="华文楷体" panose="02010600040101010101" pitchFamily="2" charset="-122"/>
              </a:rPr>
              <a:t>胞内测量：观察到动作电位，但会随时间和激励电流变化</a:t>
            </a:r>
            <a:endParaRPr lang="zh-CN" altLang="zh-CN" b="1" dirty="0">
              <a:latin typeface="Times New Roman" panose="02020603050405020304" pitchFamily="18" charset="0"/>
              <a:ea typeface="华文楷体" panose="02010600040101010101" pitchFamily="2" charset="-122"/>
            </a:endParaRPr>
          </a:p>
        </p:txBody>
      </p:sp>
      <p:sp>
        <p:nvSpPr>
          <p:cNvPr id="36" name="Rectangle 1">
            <a:extLst>
              <a:ext uri="{FF2B5EF4-FFF2-40B4-BE49-F238E27FC236}">
                <a16:creationId xmlns:a16="http://schemas.microsoft.com/office/drawing/2014/main" id="{E3F9E642-F758-A712-6804-84C079A06B82}"/>
              </a:ext>
            </a:extLst>
          </p:cNvPr>
          <p:cNvSpPr>
            <a:spLocks noChangeArrowheads="1"/>
          </p:cNvSpPr>
          <p:nvPr/>
        </p:nvSpPr>
        <p:spPr bwMode="auto">
          <a:xfrm>
            <a:off x="2866985" y="1223001"/>
            <a:ext cx="316486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zh-CN" altLang="en-US" dirty="0">
                <a:latin typeface="Times New Roman" panose="02020603050405020304" pitchFamily="18" charset="0"/>
                <a:ea typeface="华文楷体" panose="02010600040101010101" pitchFamily="2" charset="-122"/>
              </a:rPr>
              <a:t>钳制</a:t>
            </a:r>
            <a:r>
              <a:rPr lang="zh-CN" altLang="en-US" b="1" dirty="0">
                <a:latin typeface="Times New Roman" panose="02020603050405020304" pitchFamily="18" charset="0"/>
                <a:ea typeface="华文楷体" panose="02010600040101010101" pitchFamily="2" charset="-122"/>
              </a:rPr>
              <a:t>电流为</a:t>
            </a:r>
            <a:r>
              <a:rPr lang="en-US" altLang="zh-CN" b="1" dirty="0">
                <a:latin typeface="Times New Roman" panose="02020603050405020304" pitchFamily="18" charset="0"/>
                <a:ea typeface="华文楷体" panose="02010600040101010101" pitchFamily="2" charset="-122"/>
              </a:rPr>
              <a:t>0</a:t>
            </a:r>
            <a:r>
              <a:rPr lang="zh-CN" altLang="en-US" dirty="0">
                <a:latin typeface="Times New Roman" panose="02020603050405020304" pitchFamily="18" charset="0"/>
                <a:ea typeface="华文楷体" panose="02010600040101010101" pitchFamily="2" charset="-122"/>
              </a:rPr>
              <a:t>，测量</a:t>
            </a:r>
            <a:r>
              <a:rPr lang="zh-CN" altLang="en-US" b="1" dirty="0">
                <a:solidFill>
                  <a:srgbClr val="FF0000"/>
                </a:solidFill>
                <a:latin typeface="Times New Roman" panose="02020603050405020304" pitchFamily="18" charset="0"/>
                <a:ea typeface="华文楷体" panose="02010600040101010101" pitchFamily="2" charset="-122"/>
              </a:rPr>
              <a:t>膜外</a:t>
            </a:r>
            <a:r>
              <a:rPr lang="zh-CN" altLang="en-US" b="1" dirty="0">
                <a:latin typeface="Times New Roman" panose="02020603050405020304" pitchFamily="18" charset="0"/>
                <a:ea typeface="华文楷体" panose="02010600040101010101" pitchFamily="2" charset="-122"/>
              </a:rPr>
              <a:t>电压</a:t>
            </a:r>
            <a:r>
              <a:rPr lang="zh-CN" altLang="en-US" dirty="0">
                <a:latin typeface="Times New Roman" panose="02020603050405020304" pitchFamily="18" charset="0"/>
                <a:ea typeface="华文楷体" panose="02010600040101010101" pitchFamily="2" charset="-122"/>
              </a:rPr>
              <a:t>，测量细胞自发的</a:t>
            </a:r>
            <a:r>
              <a:rPr lang="en-US" altLang="zh-CN" dirty="0">
                <a:latin typeface="Times New Roman" panose="02020603050405020304" pitchFamily="18" charset="0"/>
                <a:ea typeface="华文楷体" panose="02010600040101010101" pitchFamily="2" charset="-122"/>
              </a:rPr>
              <a:t>AP</a:t>
            </a:r>
            <a:r>
              <a:rPr lang="zh-CN" altLang="en-US" dirty="0">
                <a:latin typeface="Times New Roman" panose="02020603050405020304" pitchFamily="18" charset="0"/>
                <a:ea typeface="华文楷体" panose="02010600040101010101" pitchFamily="2" charset="-122"/>
              </a:rPr>
              <a:t>（动作电位），发现往往是先负后正</a:t>
            </a:r>
            <a:endParaRPr lang="en-US" altLang="zh-CN" dirty="0">
              <a:latin typeface="Times New Roman" panose="02020603050405020304" pitchFamily="18" charset="0"/>
              <a:ea typeface="华文楷体" panose="02010600040101010101" pitchFamily="2" charset="-122"/>
            </a:endParaRPr>
          </a:p>
          <a:p>
            <a:pPr lvl="0" eaLnBrk="0" fontAlgn="base" hangingPunct="0">
              <a:spcBef>
                <a:spcPct val="0"/>
              </a:spcBef>
              <a:spcAft>
                <a:spcPct val="0"/>
              </a:spcAft>
            </a:pPr>
            <a:endParaRPr lang="en-US" altLang="zh-CN" dirty="0">
              <a:latin typeface="Times New Roman" panose="02020603050405020304" pitchFamily="18" charset="0"/>
              <a:ea typeface="华文楷体" panose="02010600040101010101" pitchFamily="2" charset="-122"/>
            </a:endParaRPr>
          </a:p>
          <a:p>
            <a:pPr lvl="0" eaLnBrk="0" fontAlgn="base" hangingPunct="0">
              <a:spcBef>
                <a:spcPct val="0"/>
              </a:spcBef>
              <a:spcAft>
                <a:spcPct val="0"/>
              </a:spcAft>
            </a:pPr>
            <a:endParaRPr lang="en-US" altLang="zh-CN" dirty="0">
              <a:latin typeface="Times New Roman" panose="02020603050405020304" pitchFamily="18" charset="0"/>
              <a:ea typeface="华文楷体" panose="02010600040101010101" pitchFamily="2" charset="-122"/>
            </a:endParaRPr>
          </a:p>
          <a:p>
            <a:pPr lvl="0" eaLnBrk="0" fontAlgn="base" hangingPunct="0">
              <a:spcBef>
                <a:spcPct val="0"/>
              </a:spcBef>
              <a:spcAft>
                <a:spcPct val="0"/>
              </a:spcAft>
            </a:pPr>
            <a:r>
              <a:rPr lang="zh-CN" altLang="en-US" dirty="0">
                <a:latin typeface="Times New Roman" panose="02020603050405020304" pitchFamily="18" charset="0"/>
                <a:ea typeface="华文楷体" panose="02010600040101010101" pitchFamily="2" charset="-122"/>
              </a:rPr>
              <a:t>钳制</a:t>
            </a:r>
            <a:r>
              <a:rPr lang="zh-CN" altLang="en-US" b="1" dirty="0">
                <a:latin typeface="Times New Roman" panose="02020603050405020304" pitchFamily="18" charset="0"/>
                <a:ea typeface="华文楷体" panose="02010600040101010101" pitchFamily="2" charset="-122"/>
              </a:rPr>
              <a:t>电流为负</a:t>
            </a:r>
            <a:r>
              <a:rPr lang="zh-CN" altLang="en-US" dirty="0">
                <a:latin typeface="Times New Roman" panose="02020603050405020304" pitchFamily="18" charset="0"/>
                <a:ea typeface="华文楷体" panose="02010600040101010101" pitchFamily="2" charset="-122"/>
              </a:rPr>
              <a:t>，此时由于法拉第电流效应，细胞膜透化，能够测量到</a:t>
            </a:r>
            <a:r>
              <a:rPr lang="zh-CN" altLang="en-US" b="1" dirty="0">
                <a:solidFill>
                  <a:srgbClr val="FF0000"/>
                </a:solidFill>
                <a:latin typeface="Times New Roman" panose="02020603050405020304" pitchFamily="18" charset="0"/>
                <a:ea typeface="华文楷体" panose="02010600040101010101" pitchFamily="2" charset="-122"/>
              </a:rPr>
              <a:t>膜内</a:t>
            </a:r>
            <a:r>
              <a:rPr lang="zh-CN" altLang="en-US" b="1" dirty="0">
                <a:latin typeface="Times New Roman" panose="02020603050405020304" pitchFamily="18" charset="0"/>
                <a:ea typeface="华文楷体" panose="02010600040101010101" pitchFamily="2" charset="-122"/>
              </a:rPr>
              <a:t>电压</a:t>
            </a:r>
            <a:endParaRPr lang="en-US" altLang="zh-CN" b="1" dirty="0">
              <a:latin typeface="Times New Roman" panose="02020603050405020304" pitchFamily="18" charset="0"/>
              <a:ea typeface="华文楷体" panose="02010600040101010101" pitchFamily="2" charset="-122"/>
            </a:endParaRPr>
          </a:p>
          <a:p>
            <a:pPr lvl="0" eaLnBrk="0" fontAlgn="base" hangingPunct="0">
              <a:spcBef>
                <a:spcPct val="0"/>
              </a:spcBef>
              <a:spcAft>
                <a:spcPct val="0"/>
              </a:spcAft>
            </a:pPr>
            <a:endParaRPr lang="en-US" altLang="zh-CN" dirty="0">
              <a:latin typeface="Times New Roman" panose="02020603050405020304" pitchFamily="18" charset="0"/>
              <a:ea typeface="华文楷体" panose="02010600040101010101" pitchFamily="2" charset="-122"/>
            </a:endParaRPr>
          </a:p>
          <a:p>
            <a:pPr lvl="0" eaLnBrk="0" fontAlgn="base" hangingPunct="0">
              <a:spcBef>
                <a:spcPct val="0"/>
              </a:spcBef>
              <a:spcAft>
                <a:spcPct val="0"/>
              </a:spcAft>
            </a:pPr>
            <a:r>
              <a:rPr lang="zh-CN" altLang="en-US" dirty="0">
                <a:latin typeface="Times New Roman" panose="02020603050405020304" pitchFamily="18" charset="0"/>
                <a:ea typeface="华文楷体" panose="02010600040101010101" pitchFamily="2" charset="-122"/>
              </a:rPr>
              <a:t>胞内测量信号会</a:t>
            </a:r>
            <a:r>
              <a:rPr lang="zh-CN" altLang="en-US" b="1" dirty="0">
                <a:solidFill>
                  <a:srgbClr val="FF0000"/>
                </a:solidFill>
                <a:latin typeface="Times New Roman" panose="02020603050405020304" pitchFamily="18" charset="0"/>
                <a:ea typeface="华文楷体" panose="02010600040101010101" pitchFamily="2" charset="-122"/>
              </a:rPr>
              <a:t>随时间和激励变化</a:t>
            </a:r>
            <a:endParaRPr lang="en-US" altLang="zh-CN" b="1" dirty="0">
              <a:solidFill>
                <a:srgbClr val="FF0000"/>
              </a:solidFill>
              <a:latin typeface="Times New Roman" panose="02020603050405020304" pitchFamily="18" charset="0"/>
              <a:ea typeface="华文楷体" panose="02010600040101010101" pitchFamily="2" charset="-122"/>
            </a:endParaRPr>
          </a:p>
          <a:p>
            <a:pPr lvl="0" eaLnBrk="0" fontAlgn="base" hangingPunct="0">
              <a:spcBef>
                <a:spcPct val="0"/>
              </a:spcBef>
              <a:spcAft>
                <a:spcPct val="0"/>
              </a:spcAft>
            </a:pPr>
            <a:r>
              <a:rPr lang="zh-CN" altLang="en-US" dirty="0">
                <a:latin typeface="Times New Roman" panose="02020603050405020304" pitchFamily="18" charset="0"/>
                <a:ea typeface="华文楷体" panose="02010600040101010101" pitchFamily="2" charset="-122"/>
              </a:rPr>
              <a:t>变化本质：          会发生变化</a:t>
            </a:r>
            <a:endParaRPr lang="zh-CN" altLang="zh-CN" dirty="0">
              <a:latin typeface="Times New Roman" panose="02020603050405020304" pitchFamily="18" charset="0"/>
              <a:ea typeface="华文楷体" panose="02010600040101010101" pitchFamily="2" charset="-122"/>
            </a:endParaRPr>
          </a:p>
        </p:txBody>
      </p:sp>
      <p:pic>
        <p:nvPicPr>
          <p:cNvPr id="31" name="图片 30">
            <a:extLst>
              <a:ext uri="{FF2B5EF4-FFF2-40B4-BE49-F238E27FC236}">
                <a16:creationId xmlns:a16="http://schemas.microsoft.com/office/drawing/2014/main" id="{E06EB6D4-764E-C6AE-4F91-B64BE17D9CC1}"/>
              </a:ext>
            </a:extLst>
          </p:cNvPr>
          <p:cNvPicPr>
            <a:picLocks noChangeAspect="1"/>
          </p:cNvPicPr>
          <p:nvPr/>
        </p:nvPicPr>
        <p:blipFill>
          <a:blip r:embed="rId5"/>
          <a:stretch>
            <a:fillRect/>
          </a:stretch>
        </p:blipFill>
        <p:spPr>
          <a:xfrm>
            <a:off x="238944" y="4933466"/>
            <a:ext cx="5100023" cy="1503044"/>
          </a:xfrm>
          <a:prstGeom prst="rect">
            <a:avLst/>
          </a:prstGeom>
        </p:spPr>
      </p:pic>
      <p:graphicFrame>
        <p:nvGraphicFramePr>
          <p:cNvPr id="37" name="对象 36">
            <a:extLst>
              <a:ext uri="{FF2B5EF4-FFF2-40B4-BE49-F238E27FC236}">
                <a16:creationId xmlns:a16="http://schemas.microsoft.com/office/drawing/2014/main" id="{F84C0F9C-4EEB-42A6-D4CB-FA9ADCB5B80B}"/>
              </a:ext>
            </a:extLst>
          </p:cNvPr>
          <p:cNvGraphicFramePr>
            <a:graphicFrameLocks noChangeAspect="1"/>
          </p:cNvGraphicFramePr>
          <p:nvPr>
            <p:extLst>
              <p:ext uri="{D42A27DB-BD31-4B8C-83A1-F6EECF244321}">
                <p14:modId xmlns:p14="http://schemas.microsoft.com/office/powerpoint/2010/main" val="2523481543"/>
              </p:ext>
            </p:extLst>
          </p:nvPr>
        </p:nvGraphicFramePr>
        <p:xfrm>
          <a:off x="4079776" y="4200365"/>
          <a:ext cx="619818" cy="524779"/>
        </p:xfrm>
        <a:graphic>
          <a:graphicData uri="http://schemas.openxmlformats.org/presentationml/2006/ole">
            <mc:AlternateContent xmlns:mc="http://schemas.openxmlformats.org/markup-compatibility/2006">
              <mc:Choice xmlns:v="urn:schemas-microsoft-com:vml" Requires="v">
                <p:oleObj name="AxMath" r:id="rId6" imgW="238680" imgH="200880" progId="Equation.AxMath">
                  <p:embed/>
                </p:oleObj>
              </mc:Choice>
              <mc:Fallback>
                <p:oleObj name="AxMath" r:id="rId6" imgW="238680" imgH="200880" progId="Equation.AxMath">
                  <p:embed/>
                  <p:pic>
                    <p:nvPicPr>
                      <p:cNvPr id="37" name="对象 36">
                        <a:extLst>
                          <a:ext uri="{FF2B5EF4-FFF2-40B4-BE49-F238E27FC236}">
                            <a16:creationId xmlns:a16="http://schemas.microsoft.com/office/drawing/2014/main" id="{7B7194CC-B7FE-8146-0E22-0B350687C9AC}"/>
                          </a:ext>
                        </a:extLst>
                      </p:cNvPr>
                      <p:cNvPicPr/>
                      <p:nvPr/>
                    </p:nvPicPr>
                    <p:blipFill>
                      <a:blip r:embed="rId7"/>
                      <a:stretch>
                        <a:fillRect/>
                      </a:stretch>
                    </p:blipFill>
                    <p:spPr>
                      <a:xfrm>
                        <a:off x="4079776" y="4200365"/>
                        <a:ext cx="619818" cy="524779"/>
                      </a:xfrm>
                      <a:prstGeom prst="rect">
                        <a:avLst/>
                      </a:prstGeom>
                    </p:spPr>
                  </p:pic>
                </p:oleObj>
              </mc:Fallback>
            </mc:AlternateContent>
          </a:graphicData>
        </a:graphic>
      </p:graphicFrame>
    </p:spTree>
    <p:extLst>
      <p:ext uri="{BB962C8B-B14F-4D97-AF65-F5344CB8AC3E}">
        <p14:creationId xmlns:p14="http://schemas.microsoft.com/office/powerpoint/2010/main" val="1055509534"/>
      </p:ext>
    </p:extLst>
  </p:cSld>
  <p:clrMapOvr>
    <a:masterClrMapping/>
  </p:clrMapOvr>
</p:sld>
</file>

<file path=ppt/theme/theme1.xml><?xml version="1.0" encoding="utf-8"?>
<a:theme xmlns:a="http://schemas.openxmlformats.org/drawingml/2006/main" name="首页">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J. Template">
      <a:majorFont>
        <a:latin typeface="Times New Roman"/>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上方图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背景图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背景图标_无分割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下方图标">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54807</TotalTime>
  <Words>3026</Words>
  <Application>Microsoft Office PowerPoint</Application>
  <PresentationFormat>宽屏</PresentationFormat>
  <Paragraphs>375</Paragraphs>
  <Slides>15</Slides>
  <Notes>15</Notes>
  <HiddenSlides>0</HiddenSlides>
  <MMClips>3</MMClips>
  <ScaleCrop>false</ScaleCrop>
  <HeadingPairs>
    <vt:vector size="8" baseType="variant">
      <vt:variant>
        <vt:lpstr>已用的字体</vt:lpstr>
      </vt:variant>
      <vt:variant>
        <vt:i4>6</vt:i4>
      </vt:variant>
      <vt:variant>
        <vt:lpstr>主题</vt:lpstr>
      </vt:variant>
      <vt:variant>
        <vt:i4>5</vt:i4>
      </vt:variant>
      <vt:variant>
        <vt:lpstr>嵌入 OLE 服务器</vt:lpstr>
      </vt:variant>
      <vt:variant>
        <vt:i4>1</vt:i4>
      </vt:variant>
      <vt:variant>
        <vt:lpstr>幻灯片标题</vt:lpstr>
      </vt:variant>
      <vt:variant>
        <vt:i4>15</vt:i4>
      </vt:variant>
    </vt:vector>
  </HeadingPairs>
  <TitlesOfParts>
    <vt:vector size="27" baseType="lpstr">
      <vt:lpstr>黑体</vt:lpstr>
      <vt:lpstr>华文楷体</vt:lpstr>
      <vt:lpstr>Arial</vt:lpstr>
      <vt:lpstr>Calibri</vt:lpstr>
      <vt:lpstr>Times New Roman</vt:lpstr>
      <vt:lpstr>Wingdings</vt:lpstr>
      <vt:lpstr>首页</vt:lpstr>
      <vt:lpstr>上方图标</vt:lpstr>
      <vt:lpstr>背景图标</vt:lpstr>
      <vt:lpstr>背景图标_无分割线</vt:lpstr>
      <vt:lpstr>下方图标</vt:lpstr>
      <vt:lpstr>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P.J.</cp:lastModifiedBy>
  <cp:revision>2939</cp:revision>
  <dcterms:created xsi:type="dcterms:W3CDTF">2012-09-28T12:41:30Z</dcterms:created>
  <dcterms:modified xsi:type="dcterms:W3CDTF">2024-11-18T11:09:10Z</dcterms:modified>
</cp:coreProperties>
</file>