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3" r:id="rId2"/>
    <p:sldMasterId id="2147483659" r:id="rId3"/>
    <p:sldMasterId id="2147483655" r:id="rId4"/>
    <p:sldMasterId id="2147483657" r:id="rId5"/>
  </p:sldMasterIdLst>
  <p:notesMasterIdLst>
    <p:notesMasterId r:id="rId16"/>
  </p:notesMasterIdLst>
  <p:handoutMasterIdLst>
    <p:handoutMasterId r:id="rId17"/>
  </p:handoutMasterIdLst>
  <p:sldIdLst>
    <p:sldId id="328" r:id="rId6"/>
    <p:sldId id="342" r:id="rId7"/>
    <p:sldId id="346" r:id="rId8"/>
    <p:sldId id="347" r:id="rId9"/>
    <p:sldId id="350" r:id="rId10"/>
    <p:sldId id="352" r:id="rId11"/>
    <p:sldId id="348" r:id="rId12"/>
    <p:sldId id="351" r:id="rId13"/>
    <p:sldId id="349" r:id="rId14"/>
    <p:sldId id="34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67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68C"/>
    <a:srgbClr val="763783"/>
    <a:srgbClr val="8D8D8D"/>
    <a:srgbClr val="743481"/>
    <a:srgbClr val="7030A0"/>
    <a:srgbClr val="E8F5FD"/>
    <a:srgbClr val="AED7EB"/>
    <a:srgbClr val="CAD6E6"/>
    <a:srgbClr val="57201F"/>
    <a:srgbClr val="3B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8" autoAdjust="0"/>
    <p:restoredTop sz="95256" autoAdjust="0"/>
  </p:normalViewPr>
  <p:slideViewPr>
    <p:cSldViewPr snapToObjects="1">
      <p:cViewPr varScale="1">
        <p:scale>
          <a:sx n="80" d="100"/>
          <a:sy n="80" d="100"/>
        </p:scale>
        <p:origin x="77" y="197"/>
      </p:cViewPr>
      <p:guideLst>
        <p:guide orient="horz" pos="1026"/>
        <p:guide pos="6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100" d="100"/>
          <a:sy n="100" d="100"/>
        </p:scale>
        <p:origin x="2400" y="-91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A446-D50D-4DD3-A818-E1DB3145FA22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F63C2-87C6-475C-AFB7-8ED385FFE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10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2DBC6-D7C9-4F61-9CE4-A7601DBC5930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9976-EF84-49C4-A00A-CD1250C470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姓名日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335361" y="2204864"/>
            <a:ext cx="9120153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4800" kern="12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1" hasCustomPrompt="1"/>
          </p:nvPr>
        </p:nvSpPr>
        <p:spPr>
          <a:xfrm>
            <a:off x="6600056" y="4365104"/>
            <a:ext cx="436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zh-CN" altLang="en-US" sz="32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lvl="0" algn="r"/>
            <a:r>
              <a:rPr lang="zh-CN" altLang="en-US" dirty="0"/>
              <a:t>姓名</a:t>
            </a:r>
            <a:endParaRPr lang="en-US" altLang="zh-CN" dirty="0"/>
          </a:p>
        </p:txBody>
      </p:sp>
      <p:sp>
        <p:nvSpPr>
          <p:cNvPr id="10" name="内容占位符 9"/>
          <p:cNvSpPr>
            <a:spLocks noGrp="1"/>
          </p:cNvSpPr>
          <p:nvPr>
            <p:ph sz="quarter" idx="12" hasCustomPrompt="1"/>
          </p:nvPr>
        </p:nvSpPr>
        <p:spPr>
          <a:xfrm>
            <a:off x="8181048" y="5150416"/>
            <a:ext cx="2785533" cy="38856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buNone/>
              <a:defRPr lang="zh-CN" alt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itchFamily="49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17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56484B54-4501-4BC8-BBFA-661234333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" y="1196752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内容占位符 13">
            <a:extLst>
              <a:ext uri="{FF2B5EF4-FFF2-40B4-BE49-F238E27FC236}">
                <a16:creationId xmlns:a16="http://schemas.microsoft.com/office/drawing/2014/main" id="{9F60C3B2-4BC7-487F-9EFA-582DD647D9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352" y="1844824"/>
            <a:ext cx="11665296" cy="4824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7757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>
            <a:extLst>
              <a:ext uri="{FF2B5EF4-FFF2-40B4-BE49-F238E27FC236}">
                <a16:creationId xmlns:a16="http://schemas.microsoft.com/office/drawing/2014/main" id="{18DD627C-74DA-4661-A633-888FE5D08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29" y="1340769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文本占位符 9">
            <a:extLst>
              <a:ext uri="{FF2B5EF4-FFF2-40B4-BE49-F238E27FC236}">
                <a16:creationId xmlns:a16="http://schemas.microsoft.com/office/drawing/2014/main" id="{C4A97538-6C34-4894-B155-03A8B7FDCA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9777" y="1340769"/>
            <a:ext cx="5694922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zh-CN" altLang="en-US" sz="3200" kern="1200" dirty="0" smtClean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6" name="内容占位符 13">
            <a:extLst>
              <a:ext uri="{FF2B5EF4-FFF2-40B4-BE49-F238E27FC236}">
                <a16:creationId xmlns:a16="http://schemas.microsoft.com/office/drawing/2014/main" id="{1ED5533A-431A-4652-B6BD-1BA14D6B19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352" y="1988841"/>
            <a:ext cx="5685860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7" name="内容占位符 13">
            <a:extLst>
              <a:ext uri="{FF2B5EF4-FFF2-40B4-BE49-F238E27FC236}">
                <a16:creationId xmlns:a16="http://schemas.microsoft.com/office/drawing/2014/main" id="{E60139B1-9591-435C-9BAE-560C2F94AE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0016" y="1988841"/>
            <a:ext cx="5685861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0392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4B70660-BB04-43ED-8F45-A95D689F1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" y="1340769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13">
            <a:extLst>
              <a:ext uri="{FF2B5EF4-FFF2-40B4-BE49-F238E27FC236}">
                <a16:creationId xmlns:a16="http://schemas.microsoft.com/office/drawing/2014/main" id="{CFF6EE96-68D5-4591-B115-3417E9A311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352" y="1988841"/>
            <a:ext cx="11665296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6581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>
            <a:extLst>
              <a:ext uri="{FF2B5EF4-FFF2-40B4-BE49-F238E27FC236}">
                <a16:creationId xmlns:a16="http://schemas.microsoft.com/office/drawing/2014/main" id="{B13D5353-B739-4B67-BA12-B948E6731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29" y="1340769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文本占位符 9">
            <a:extLst>
              <a:ext uri="{FF2B5EF4-FFF2-40B4-BE49-F238E27FC236}">
                <a16:creationId xmlns:a16="http://schemas.microsoft.com/office/drawing/2014/main" id="{20294C16-ED8C-42C2-9DFD-C2962424B5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9777" y="1340769"/>
            <a:ext cx="5694922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8" name="内容占位符 13">
            <a:extLst>
              <a:ext uri="{FF2B5EF4-FFF2-40B4-BE49-F238E27FC236}">
                <a16:creationId xmlns:a16="http://schemas.microsoft.com/office/drawing/2014/main" id="{F4FCC12E-CBD0-4847-838E-DE4DB8878D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352" y="1988841"/>
            <a:ext cx="5685860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9" name="内容占位符 13">
            <a:extLst>
              <a:ext uri="{FF2B5EF4-FFF2-40B4-BE49-F238E27FC236}">
                <a16:creationId xmlns:a16="http://schemas.microsoft.com/office/drawing/2014/main" id="{89BCE78F-058D-4D49-8C65-F0584061A3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0016" y="1988841"/>
            <a:ext cx="5685861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0758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DC8EAB37-0C46-4B3A-BE03-CB3D3AA2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1124744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 u="none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13">
            <a:extLst>
              <a:ext uri="{FF2B5EF4-FFF2-40B4-BE49-F238E27FC236}">
                <a16:creationId xmlns:a16="http://schemas.microsoft.com/office/drawing/2014/main" id="{CFCB9325-8ECC-4DAD-9FEF-283DFDC81D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352" y="1772816"/>
            <a:ext cx="11665296" cy="48965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9768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4A10C0DF-3448-41AD-9F07-5BC1AAB73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29" y="1124745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7C976836-44C1-4177-B1CE-7F5FA2947D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9777" y="1124745"/>
            <a:ext cx="5694922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9" name="内容占位符 13">
            <a:extLst>
              <a:ext uri="{FF2B5EF4-FFF2-40B4-BE49-F238E27FC236}">
                <a16:creationId xmlns:a16="http://schemas.microsoft.com/office/drawing/2014/main" id="{C940D98C-DB81-4EE4-BE96-20F5F0B44B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352" y="1772816"/>
            <a:ext cx="5685860" cy="48965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" name="内容占位符 13">
            <a:extLst>
              <a:ext uri="{FF2B5EF4-FFF2-40B4-BE49-F238E27FC236}">
                <a16:creationId xmlns:a16="http://schemas.microsoft.com/office/drawing/2014/main" id="{2A11184E-DCB5-44C1-A1A4-6D8673B8C1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0016" y="1772816"/>
            <a:ext cx="5685861" cy="48965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2350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A1DD5ADE-31CB-4C80-B31B-58210FC1C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30" y="244618"/>
            <a:ext cx="11665296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13">
            <a:extLst>
              <a:ext uri="{FF2B5EF4-FFF2-40B4-BE49-F238E27FC236}">
                <a16:creationId xmlns:a16="http://schemas.microsoft.com/office/drawing/2014/main" id="{DDA48BA1-1829-4FF9-983F-4719A80968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352" y="908721"/>
            <a:ext cx="11665296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8263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_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186F7253-EFA6-4F5F-8615-7106263FC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29" y="404664"/>
            <a:ext cx="5694921" cy="50405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4" name="文本占位符 9">
            <a:extLst>
              <a:ext uri="{FF2B5EF4-FFF2-40B4-BE49-F238E27FC236}">
                <a16:creationId xmlns:a16="http://schemas.microsoft.com/office/drawing/2014/main" id="{3D340801-CB30-45F1-AAF4-852326FD3B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9777" y="404664"/>
            <a:ext cx="5694922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5" name="内容占位符 13">
            <a:extLst>
              <a:ext uri="{FF2B5EF4-FFF2-40B4-BE49-F238E27FC236}">
                <a16:creationId xmlns:a16="http://schemas.microsoft.com/office/drawing/2014/main" id="{DE6C8180-D1CA-45D0-858E-6178D2D885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352" y="1052736"/>
            <a:ext cx="5685860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6" name="内容占位符 13">
            <a:extLst>
              <a:ext uri="{FF2B5EF4-FFF2-40B4-BE49-F238E27FC236}">
                <a16:creationId xmlns:a16="http://schemas.microsoft.com/office/drawing/2014/main" id="{0E07F972-04DE-4B01-8A66-0D447847D45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0016" y="1052736"/>
            <a:ext cx="5685861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3637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heme" Target="../theme/them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heme" Target="../theme/them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548A9EF4-65D8-4BE6-B850-ACEA3D4C04A1}"/>
              </a:ext>
            </a:extLst>
          </p:cNvPr>
          <p:cNvGrpSpPr/>
          <p:nvPr userDrawn="1"/>
        </p:nvGrpSpPr>
        <p:grpSpPr>
          <a:xfrm>
            <a:off x="0" y="1350747"/>
            <a:ext cx="12072664" cy="159133"/>
            <a:chOff x="232" y="1628800"/>
            <a:chExt cx="12072664" cy="159133"/>
          </a:xfrm>
        </p:grpSpPr>
        <p:sp>
          <p:nvSpPr>
            <p:cNvPr id="2" name="矩形 1"/>
            <p:cNvSpPr/>
            <p:nvPr userDrawn="1"/>
          </p:nvSpPr>
          <p:spPr>
            <a:xfrm>
              <a:off x="232" y="1628800"/>
              <a:ext cx="12072664" cy="6365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84000">
                  <a:srgbClr val="7F468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 userDrawn="1"/>
          </p:nvSpPr>
          <p:spPr>
            <a:xfrm flipV="1">
              <a:off x="232" y="1736827"/>
              <a:ext cx="12072664" cy="51106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84000">
                  <a:srgbClr val="7F468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 userDrawn="1"/>
        </p:nvSpPr>
        <p:spPr>
          <a:xfrm>
            <a:off x="0" y="3861048"/>
            <a:ext cx="12072664" cy="636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4000">
                <a:srgbClr val="7F468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 flipV="1">
            <a:off x="0" y="3969075"/>
            <a:ext cx="12072664" cy="511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4000">
                <a:srgbClr val="7F468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E7C42C6-D454-4F6B-8986-DFA7F777C7BF}"/>
              </a:ext>
            </a:extLst>
          </p:cNvPr>
          <p:cNvGrpSpPr/>
          <p:nvPr userDrawn="1"/>
        </p:nvGrpSpPr>
        <p:grpSpPr>
          <a:xfrm>
            <a:off x="30471" y="1"/>
            <a:ext cx="7740572" cy="1319298"/>
            <a:chOff x="30471" y="1"/>
            <a:chExt cx="7740572" cy="1319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80E6FA1-A6AE-426A-8509-D6A1B7588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0471" y="1"/>
              <a:ext cx="7361673" cy="1319298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DAF652B-5312-4757-91F5-2B774518F670}"/>
                </a:ext>
              </a:extLst>
            </p:cNvPr>
            <p:cNvGrpSpPr/>
            <p:nvPr userDrawn="1"/>
          </p:nvGrpSpPr>
          <p:grpSpPr>
            <a:xfrm>
              <a:off x="119336" y="165896"/>
              <a:ext cx="7651707" cy="1081652"/>
              <a:chOff x="94595" y="0"/>
              <a:chExt cx="6001405" cy="848364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10FAD75E-31CC-44B9-A6BA-A5B7234D2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2" t="27855" r="66733" b="30349"/>
              <a:stretch/>
            </p:blipFill>
            <p:spPr>
              <a:xfrm>
                <a:off x="94595" y="47476"/>
                <a:ext cx="759077" cy="753412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8BF05C74-7A2D-4948-B9AD-7603F41673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77" t="14469" r="18566" b="63632"/>
              <a:stretch/>
            </p:blipFill>
            <p:spPr>
              <a:xfrm>
                <a:off x="2280745" y="0"/>
                <a:ext cx="3815255" cy="848364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5E35F883-8924-47FB-9D45-F7F8CCD823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98" t="27855" r="2323" b="30349"/>
              <a:stretch/>
            </p:blipFill>
            <p:spPr>
              <a:xfrm>
                <a:off x="933205" y="131391"/>
                <a:ext cx="1140574" cy="581211"/>
              </a:xfrm>
              <a:prstGeom prst="rect">
                <a:avLst/>
              </a:prstGeom>
            </p:spPr>
          </p:pic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13CB1F9-6833-4644-8B37-126BA4682D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601235"/>
            <a:ext cx="12192000" cy="5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4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9" y="904277"/>
            <a:ext cx="12072664" cy="636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4000">
                <a:srgbClr val="7F468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flipV="1">
            <a:off x="29" y="1012304"/>
            <a:ext cx="12072664" cy="5110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4000">
                <a:srgbClr val="7F468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7C33998-C4BF-4069-BA1D-4FA3054CF2EC}"/>
              </a:ext>
            </a:extLst>
          </p:cNvPr>
          <p:cNvGrpSpPr/>
          <p:nvPr userDrawn="1"/>
        </p:nvGrpSpPr>
        <p:grpSpPr>
          <a:xfrm>
            <a:off x="29" y="6529"/>
            <a:ext cx="6960096" cy="897748"/>
            <a:chOff x="30471" y="165896"/>
            <a:chExt cx="8385874" cy="108165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76AE5-5E2D-4642-A943-AE5B3E6554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0471" y="226426"/>
              <a:ext cx="8385874" cy="960590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B68824D7-A5A6-4B73-B4B3-38177F42E885}"/>
                </a:ext>
              </a:extLst>
            </p:cNvPr>
            <p:cNvGrpSpPr/>
            <p:nvPr userDrawn="1"/>
          </p:nvGrpSpPr>
          <p:grpSpPr>
            <a:xfrm>
              <a:off x="119336" y="165896"/>
              <a:ext cx="7651707" cy="1081652"/>
              <a:chOff x="94595" y="0"/>
              <a:chExt cx="6001405" cy="848364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A9823457-A96A-4FF3-8C6D-8F8D250BD7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2" t="27855" r="66733" b="30349"/>
              <a:stretch/>
            </p:blipFill>
            <p:spPr>
              <a:xfrm>
                <a:off x="94595" y="47476"/>
                <a:ext cx="759077" cy="753412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A90FC9E9-6842-41A4-9037-1A2B11DC11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77" t="14469" r="18566" b="63632"/>
              <a:stretch/>
            </p:blipFill>
            <p:spPr>
              <a:xfrm>
                <a:off x="2280745" y="0"/>
                <a:ext cx="3815255" cy="84836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59F591F0-D75E-43C9-9A9A-2DC49B8D2B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98" t="27855" r="2323" b="30349"/>
              <a:stretch/>
            </p:blipFill>
            <p:spPr>
              <a:xfrm>
                <a:off x="933205" y="131391"/>
                <a:ext cx="1140574" cy="5812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1426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B40D4E1-292E-4202-BA3E-42EBBFAA3F03}"/>
              </a:ext>
            </a:extLst>
          </p:cNvPr>
          <p:cNvGrpSpPr/>
          <p:nvPr userDrawn="1"/>
        </p:nvGrpSpPr>
        <p:grpSpPr>
          <a:xfrm>
            <a:off x="29" y="44624"/>
            <a:ext cx="7032075" cy="952751"/>
            <a:chOff x="-56253" y="99625"/>
            <a:chExt cx="8472598" cy="11479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A30D922-9CCE-4D2D-B132-78E460ADC9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56253" y="99625"/>
              <a:ext cx="8472598" cy="1087392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2CE8C7D-1D6A-4CA0-8586-41D0A46D5869}"/>
                </a:ext>
              </a:extLst>
            </p:cNvPr>
            <p:cNvGrpSpPr/>
            <p:nvPr userDrawn="1"/>
          </p:nvGrpSpPr>
          <p:grpSpPr>
            <a:xfrm>
              <a:off x="119336" y="165896"/>
              <a:ext cx="7651707" cy="1081652"/>
              <a:chOff x="94595" y="0"/>
              <a:chExt cx="6001405" cy="848364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D5944790-C5E5-48AF-8F47-E751B72C3C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2" t="27855" r="66733" b="30349"/>
              <a:stretch/>
            </p:blipFill>
            <p:spPr>
              <a:xfrm>
                <a:off x="94595" y="47476"/>
                <a:ext cx="759077" cy="753412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76B7A14-C461-4231-B3A5-6BA7C32C10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77" t="14469" r="18566" b="63632"/>
              <a:stretch/>
            </p:blipFill>
            <p:spPr>
              <a:xfrm>
                <a:off x="2280745" y="0"/>
                <a:ext cx="3815255" cy="84836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CCE578F1-B93E-4E48-9737-C6D911E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98" t="27855" r="2323" b="30349"/>
              <a:stretch/>
            </p:blipFill>
            <p:spPr>
              <a:xfrm>
                <a:off x="933205" y="131391"/>
                <a:ext cx="1140574" cy="581211"/>
              </a:xfrm>
              <a:prstGeom prst="rect">
                <a:avLst/>
              </a:prstGeom>
            </p:spPr>
          </p:pic>
        </p:grpSp>
      </p:grpSp>
      <p:sp>
        <p:nvSpPr>
          <p:cNvPr id="7" name="矩形 6"/>
          <p:cNvSpPr/>
          <p:nvPr userDrawn="1"/>
        </p:nvSpPr>
        <p:spPr>
          <a:xfrm>
            <a:off x="29" y="1067984"/>
            <a:ext cx="7752155" cy="6365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4000">
                <a:srgbClr val="7F468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 flipV="1">
            <a:off x="29" y="1155844"/>
            <a:ext cx="6960067" cy="457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84000">
                <a:srgbClr val="7F468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22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42AEF677-4181-425F-9461-C1C70362CE38}"/>
              </a:ext>
            </a:extLst>
          </p:cNvPr>
          <p:cNvGrpSpPr/>
          <p:nvPr userDrawn="1"/>
        </p:nvGrpSpPr>
        <p:grpSpPr>
          <a:xfrm>
            <a:off x="29" y="44624"/>
            <a:ext cx="7032075" cy="952751"/>
            <a:chOff x="-56253" y="99625"/>
            <a:chExt cx="8472598" cy="1147923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0BB29267-8D1E-46C5-90B3-880559AB89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56253" y="99625"/>
              <a:ext cx="8472598" cy="1087392"/>
            </a:xfrm>
            <a:prstGeom prst="rect">
              <a:avLst/>
            </a:prstGeom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A0441328-9548-44B8-99E8-792D7AAF5EB4}"/>
                </a:ext>
              </a:extLst>
            </p:cNvPr>
            <p:cNvGrpSpPr/>
            <p:nvPr userDrawn="1"/>
          </p:nvGrpSpPr>
          <p:grpSpPr>
            <a:xfrm>
              <a:off x="119336" y="165896"/>
              <a:ext cx="7651707" cy="1081652"/>
              <a:chOff x="94595" y="0"/>
              <a:chExt cx="6001405" cy="848364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68130686-3AAB-41B5-A163-746A1D5DA7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2" t="27855" r="66733" b="30349"/>
              <a:stretch/>
            </p:blipFill>
            <p:spPr>
              <a:xfrm>
                <a:off x="94595" y="47476"/>
                <a:ext cx="759077" cy="753412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E31C21C0-CFE6-4444-A961-CDDF4D15A8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77" t="14469" r="18566" b="63632"/>
              <a:stretch/>
            </p:blipFill>
            <p:spPr>
              <a:xfrm>
                <a:off x="2280745" y="0"/>
                <a:ext cx="3815255" cy="848364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4ED932D6-F45C-4E21-A497-7388E9F568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98" t="27855" r="2323" b="30349"/>
              <a:stretch/>
            </p:blipFill>
            <p:spPr>
              <a:xfrm>
                <a:off x="933205" y="131391"/>
                <a:ext cx="1140574" cy="5812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4628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3C5F24F-9B73-4539-A2EE-52EB1EAA0330}"/>
              </a:ext>
            </a:extLst>
          </p:cNvPr>
          <p:cNvGrpSpPr/>
          <p:nvPr userDrawn="1"/>
        </p:nvGrpSpPr>
        <p:grpSpPr>
          <a:xfrm>
            <a:off x="5515561" y="5805264"/>
            <a:ext cx="6672064" cy="1049872"/>
            <a:chOff x="-56252" y="71463"/>
            <a:chExt cx="8038839" cy="126493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8EDADCF-1A39-4C35-A6B1-BE98655C88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6252" y="71463"/>
              <a:ext cx="8038839" cy="1264939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37B7D23-9C2F-4CC2-95DA-6EB86C71974E}"/>
                </a:ext>
              </a:extLst>
            </p:cNvPr>
            <p:cNvGrpSpPr/>
            <p:nvPr userDrawn="1"/>
          </p:nvGrpSpPr>
          <p:grpSpPr>
            <a:xfrm>
              <a:off x="119336" y="165895"/>
              <a:ext cx="7651707" cy="1081652"/>
              <a:chOff x="94595" y="-1"/>
              <a:chExt cx="6001405" cy="848364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C63ED644-00F8-4ED0-A566-A8BBBB42B0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2" t="27855" r="66733" b="30349"/>
              <a:stretch/>
            </p:blipFill>
            <p:spPr>
              <a:xfrm>
                <a:off x="94595" y="47476"/>
                <a:ext cx="759077" cy="753412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29B96951-F4FB-4FA6-84A3-7997480E44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77" t="14469" r="18566" b="63632"/>
              <a:stretch/>
            </p:blipFill>
            <p:spPr>
              <a:xfrm>
                <a:off x="2280745" y="-1"/>
                <a:ext cx="3815255" cy="848364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57B11DE1-5210-4EEC-BB0E-F824C14CD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98" t="27855" r="2323" b="30349"/>
              <a:stretch/>
            </p:blipFill>
            <p:spPr>
              <a:xfrm>
                <a:off x="933205" y="131391"/>
                <a:ext cx="1140574" cy="5812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4090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140551" y="2274158"/>
            <a:ext cx="11910897" cy="792088"/>
          </a:xfrm>
        </p:spPr>
        <p:txBody>
          <a:bodyPr/>
          <a:lstStyle/>
          <a:p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：扣带回动态追踪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DBS</a:t>
            </a:r>
            <a:r>
              <a:rPr lang="zh-C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治疗抑郁症的恢复过程</a:t>
            </a:r>
          </a:p>
        </p:txBody>
      </p:sp>
      <p:sp>
        <p:nvSpPr>
          <p:cNvPr id="3" name="内容占位符 2" title="意义"/>
          <p:cNvSpPr>
            <a:spLocks noGrp="1"/>
          </p:cNvSpPr>
          <p:nvPr>
            <p:ph sz="quarter" idx="11"/>
          </p:nvPr>
        </p:nvSpPr>
        <p:spPr>
          <a:xfrm>
            <a:off x="6600056" y="4365104"/>
            <a:ext cx="4366525" cy="584775"/>
          </a:xfrm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报告人： 温小妍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sz="2000" dirty="0"/>
              <a:t>2023/12/25</a:t>
            </a:r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F9682B-2CD8-447F-BE39-7B486C728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363"/>
          <a:stretch/>
        </p:blipFill>
        <p:spPr>
          <a:xfrm>
            <a:off x="95233" y="4028992"/>
            <a:ext cx="7689842" cy="16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9"/>
          <p:cNvSpPr txBox="1"/>
          <p:nvPr/>
        </p:nvSpPr>
        <p:spPr>
          <a:xfrm>
            <a:off x="4215858" y="4942360"/>
            <a:ext cx="7132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Nature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：扣带回动态追踪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DBS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治疗抑郁症的恢复过程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425301" y="4851112"/>
            <a:ext cx="181395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24392" y="399432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30121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0037" y="1749582"/>
            <a:ext cx="7617542" cy="1870400"/>
            <a:chOff x="163773" y="2671735"/>
            <a:chExt cx="7617542" cy="1870400"/>
          </a:xfrm>
        </p:grpSpPr>
        <p:sp>
          <p:nvSpPr>
            <p:cNvPr id="5" name="文本框 4"/>
            <p:cNvSpPr txBox="1"/>
            <p:nvPr/>
          </p:nvSpPr>
          <p:spPr>
            <a:xfrm>
              <a:off x="163773" y="3083032"/>
              <a:ext cx="3123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>
                      <a:lumMod val="6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C</a:t>
              </a:r>
              <a:r>
                <a:rPr lang="en-US" altLang="zh-CN" sz="3600" b="1" dirty="0">
                  <a:solidFill>
                    <a:srgbClr val="8D8D8D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ONT</a:t>
              </a:r>
              <a:r>
                <a:rPr lang="en-US" altLang="zh-CN" sz="3600" b="1" dirty="0">
                  <a:solidFill>
                    <a:schemeClr val="bg1">
                      <a:lumMod val="6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ENTS</a:t>
              </a:r>
              <a:endParaRPr lang="zh-CN" altLang="en-US" sz="3600" b="1" dirty="0">
                <a:solidFill>
                  <a:schemeClr val="bg1">
                    <a:lumMod val="6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45734" y="2671735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5C307D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目录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25600" y="2903398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C307D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endParaRPr lang="zh-CN" altLang="en-US" sz="3200" b="1" dirty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84044" y="2970124"/>
              <a:ext cx="1199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楷体" panose="02010600040101010101" pitchFamily="2" charset="-122"/>
                </a:rPr>
                <a:t>研究背景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3785048" y="3083032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904" y="2913616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C307D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endParaRPr lang="zh-CN" altLang="en-US" sz="3200" b="1" dirty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570727" y="2994901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楷体" panose="02010600040101010101" pitchFamily="2" charset="-122"/>
                </a:rPr>
                <a:t>研究设计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377336" y="3083032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3525600" y="3482780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C307D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</a:t>
              </a:r>
              <a:endParaRPr lang="zh-CN" altLang="en-US" sz="3200" b="1" dirty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984044" y="3549506"/>
              <a:ext cx="1199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楷体" panose="02010600040101010101" pitchFamily="2" charset="-122"/>
                </a:rPr>
                <a:t>研究结果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3785048" y="3662414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6081904" y="3492998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C307D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4</a:t>
              </a:r>
              <a:endParaRPr lang="zh-CN" altLang="en-US" sz="3200" b="1" dirty="0">
                <a:solidFill>
                  <a:srgbClr val="5C307D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570727" y="357428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华文楷体" panose="02010600040101010101" pitchFamily="2" charset="-122"/>
                </a:rPr>
                <a:t>研究评述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6377336" y="3662414"/>
              <a:ext cx="246456" cy="246456"/>
            </a:xfrm>
            <a:prstGeom prst="line">
              <a:avLst/>
            </a:prstGeom>
            <a:ln>
              <a:solidFill>
                <a:srgbClr val="5C3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278460" y="2994901"/>
              <a:ext cx="0" cy="15472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866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D4AE4C1-9FC6-4826-A5D6-F53B3F9CD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研究背景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EDF4ED1-D30B-4437-B407-83AD7C6E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30" y="1772817"/>
            <a:ext cx="6273518" cy="18237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D19574E-0375-4181-B9F5-A2ACF1C5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7" y="3668605"/>
            <a:ext cx="6492803" cy="302540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271F320-497F-4AFF-B9E9-D2CCEB652A87}"/>
              </a:ext>
            </a:extLst>
          </p:cNvPr>
          <p:cNvSpPr txBox="1"/>
          <p:nvPr/>
        </p:nvSpPr>
        <p:spPr>
          <a:xfrm>
            <a:off x="6887117" y="1916832"/>
            <a:ext cx="5127375" cy="25364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+mj-ea"/>
                <a:ea typeface="+mj-ea"/>
              </a:rPr>
              <a:t>问题</a:t>
            </a:r>
            <a:r>
              <a:rPr lang="en-US" altLang="zh-CN" b="1" dirty="0">
                <a:latin typeface="+mj-ea"/>
                <a:ea typeface="+mj-ea"/>
              </a:rPr>
              <a:t>1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en-US" altLang="zh-CN" dirty="0">
                <a:latin typeface="+mj-ea"/>
                <a:ea typeface="+mj-ea"/>
              </a:rPr>
              <a:t>DBS</a:t>
            </a:r>
            <a:r>
              <a:rPr lang="zh-CN" altLang="en-US" dirty="0">
                <a:latin typeface="+mj-ea"/>
                <a:ea typeface="+mj-ea"/>
              </a:rPr>
              <a:t>治疗抑郁症的效果不可预测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j-ea"/>
                <a:ea typeface="+mj-ea"/>
              </a:rPr>
              <a:t>问题</a:t>
            </a:r>
            <a:r>
              <a:rPr lang="en-US" altLang="zh-CN" b="1" dirty="0">
                <a:latin typeface="+mj-ea"/>
                <a:ea typeface="+mj-ea"/>
              </a:rPr>
              <a:t>2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dirty="0">
                <a:latin typeface="+mj-ea"/>
                <a:ea typeface="+mj-ea"/>
              </a:rPr>
              <a:t>患者情绪波动混淆核心抑郁症状的测量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j-ea"/>
                <a:ea typeface="+mj-ea"/>
              </a:rPr>
              <a:t>解决方法：</a:t>
            </a:r>
            <a:r>
              <a:rPr lang="zh-CN" altLang="en-US" dirty="0">
                <a:latin typeface="+mj-ea"/>
                <a:ea typeface="+mj-ea"/>
              </a:rPr>
              <a:t>需要基于大脑的能够反应</a:t>
            </a:r>
            <a:r>
              <a:rPr lang="en-US" altLang="zh-CN" dirty="0">
                <a:latin typeface="+mj-ea"/>
                <a:ea typeface="+mj-ea"/>
              </a:rPr>
              <a:t>DBS</a:t>
            </a:r>
            <a:r>
              <a:rPr lang="zh-CN" altLang="en-US" dirty="0">
                <a:latin typeface="+mj-ea"/>
                <a:ea typeface="+mj-ea"/>
              </a:rPr>
              <a:t>介导的康复的客观生物标志物来指导临床决策，以区分自然的短暂情绪波动和需要干预的情况</a:t>
            </a:r>
          </a:p>
        </p:txBody>
      </p:sp>
    </p:spTree>
    <p:extLst>
      <p:ext uri="{BB962C8B-B14F-4D97-AF65-F5344CB8AC3E}">
        <p14:creationId xmlns:p14="http://schemas.microsoft.com/office/powerpoint/2010/main" val="3819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D4AE4C1-9FC6-4826-A5D6-F53B3F9CD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研究设计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0E4C8DA-65A0-478C-8BB3-CC83748F5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26" y="1844824"/>
            <a:ext cx="5040560" cy="269495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DE46398-DA35-4995-92F5-699261FCA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43" y="1844824"/>
            <a:ext cx="5174658" cy="255916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3FCA7F6-114E-40DF-9297-89BCAC00D84A}"/>
              </a:ext>
            </a:extLst>
          </p:cNvPr>
          <p:cNvSpPr/>
          <p:nvPr/>
        </p:nvSpPr>
        <p:spPr>
          <a:xfrm>
            <a:off x="447226" y="4732537"/>
            <a:ext cx="7160942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+mj-ea"/>
                <a:ea typeface="+mj-ea"/>
              </a:rPr>
              <a:t>研究人员主要通过</a:t>
            </a:r>
            <a:r>
              <a:rPr lang="en-US" altLang="zh-CN" b="1" dirty="0">
                <a:latin typeface="+mj-ea"/>
                <a:ea typeface="+mj-ea"/>
              </a:rPr>
              <a:t>3</a:t>
            </a:r>
            <a:r>
              <a:rPr lang="zh-CN" altLang="en-US" b="1" dirty="0">
                <a:latin typeface="+mj-ea"/>
                <a:ea typeface="+mj-ea"/>
              </a:rPr>
              <a:t>种技术来解决这个问题：</a:t>
            </a:r>
            <a:endParaRPr lang="en-US" altLang="zh-CN" b="1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+mj-ea"/>
                <a:ea typeface="+mj-ea"/>
              </a:rPr>
              <a:t>高治疗反应率与临床患者们的个性化康复轨迹相结合分析</a:t>
            </a:r>
            <a:endParaRPr lang="en-US" altLang="zh-CN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+mj-ea"/>
                <a:ea typeface="+mj-ea"/>
              </a:rPr>
              <a:t>新的神经技术平台可以进行长期电生理监测（电极可以记录</a:t>
            </a:r>
            <a:r>
              <a:rPr lang="en-US" altLang="zh-CN" dirty="0">
                <a:latin typeface="+mj-ea"/>
                <a:ea typeface="+mj-ea"/>
              </a:rPr>
              <a:t>LFP</a:t>
            </a:r>
            <a:r>
              <a:rPr lang="zh-CN" altLang="en-US" dirty="0">
                <a:latin typeface="+mj-ea"/>
                <a:ea typeface="+mj-ea"/>
              </a:rPr>
              <a:t>）</a:t>
            </a:r>
            <a:endParaRPr lang="en-US" altLang="zh-CN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+mj-ea"/>
                <a:ea typeface="+mj-ea"/>
              </a:rPr>
              <a:t>可解释人工智能（</a:t>
            </a:r>
            <a:r>
              <a:rPr lang="en-US" altLang="zh-CN" dirty="0">
                <a:latin typeface="+mj-ea"/>
                <a:ea typeface="+mj-ea"/>
              </a:rPr>
              <a:t>XAI</a:t>
            </a:r>
            <a:r>
              <a:rPr lang="zh-CN" altLang="en-US" dirty="0">
                <a:latin typeface="+mj-ea"/>
                <a:ea typeface="+mj-ea"/>
              </a:rPr>
              <a:t>）的发展</a:t>
            </a:r>
          </a:p>
        </p:txBody>
      </p:sp>
    </p:spTree>
    <p:extLst>
      <p:ext uri="{BB962C8B-B14F-4D97-AF65-F5344CB8AC3E}">
        <p14:creationId xmlns:p14="http://schemas.microsoft.com/office/powerpoint/2010/main" val="40076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D4AE4C1-9FC6-4826-A5D6-F53B3F9CD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研究结果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A6C9CA-6047-49EE-9544-39997A3F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960" y="1747969"/>
            <a:ext cx="4599621" cy="21052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B2BE7D-597C-4EE1-9DAE-E8B2FE9EF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14" y="4331021"/>
            <a:ext cx="3939678" cy="21308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4BBB96-4558-47A7-B21C-4F746C430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57" y="4324915"/>
            <a:ext cx="4195250" cy="22044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DB5F51-5917-42C4-9A6E-494B12F79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568" y="1804625"/>
            <a:ext cx="3888432" cy="2114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B6900A-9E25-44FF-808F-6FDBFBA17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529" y="1738731"/>
            <a:ext cx="3518431" cy="255436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1D1E148-CF49-4B8E-88DC-8A932CEF2327}"/>
              </a:ext>
            </a:extLst>
          </p:cNvPr>
          <p:cNvSpPr/>
          <p:nvPr/>
        </p:nvSpPr>
        <p:spPr>
          <a:xfrm>
            <a:off x="8544272" y="4437112"/>
            <a:ext cx="3375554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latin typeface="+mj-ea"/>
                <a:ea typeface="+mj-ea"/>
              </a:rPr>
              <a:t>SCC</a:t>
            </a:r>
            <a:r>
              <a:rPr lang="zh-CN" altLang="en-US" dirty="0">
                <a:latin typeface="+mj-ea"/>
                <a:ea typeface="+mj-ea"/>
              </a:rPr>
              <a:t>的动态描绘了抑郁状态</a:t>
            </a:r>
            <a:endParaRPr lang="en-US" altLang="zh-CN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latin typeface="+mj-ea"/>
                <a:ea typeface="+mj-ea"/>
              </a:rPr>
              <a:t>SDC</a:t>
            </a:r>
            <a:r>
              <a:rPr lang="zh-CN" altLang="en-US" dirty="0">
                <a:latin typeface="+mj-ea"/>
                <a:ea typeface="+mj-ea"/>
              </a:rPr>
              <a:t>（频谱判别成分）追踪康复的进展</a:t>
            </a:r>
            <a:endParaRPr lang="en-US" altLang="zh-CN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>
                <a:latin typeface="+mj-ea"/>
                <a:ea typeface="+mj-ea"/>
              </a:rPr>
              <a:t>SDC</a:t>
            </a:r>
            <a:r>
              <a:rPr lang="zh-CN" altLang="zh-CN" dirty="0">
                <a:latin typeface="+mj-ea"/>
                <a:ea typeface="+mj-ea"/>
              </a:rPr>
              <a:t>跟踪面部表情的变化</a:t>
            </a:r>
            <a:endParaRPr lang="en-US" altLang="zh-CN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056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D4AE4C1-9FC6-4826-A5D6-F53B3F9CD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研究结果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EA8840-2C48-40A3-90CF-8129B2B4E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30" y="1844824"/>
            <a:ext cx="7680138" cy="259228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E78571-962D-4254-9463-A73D38252F44}"/>
              </a:ext>
            </a:extLst>
          </p:cNvPr>
          <p:cNvSpPr/>
          <p:nvPr/>
        </p:nvSpPr>
        <p:spPr>
          <a:xfrm>
            <a:off x="254530" y="4941168"/>
            <a:ext cx="11530102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+mj-ea"/>
                <a:ea typeface="+mj-ea"/>
              </a:rPr>
              <a:t>贝塔频带的调制有所不同</a:t>
            </a:r>
            <a:endParaRPr lang="en-US" altLang="zh-CN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+mj-ea"/>
                <a:ea typeface="+mj-ea"/>
              </a:rPr>
              <a:t>虽然刺激的早期效应与以前研究中观察到的急性效应一致，但长期效应是不同的，并且方向相反。这可能由包括刺激诱导的可塑性在内的不同机制所介导。我们的发现支持了更广泛的假设，即贝塔波活动标志着一种稳定的认知状态的建立和维持。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49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D4AE4C1-9FC6-4826-A5D6-F53B3F9CD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研究结果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384495-D187-4A7A-BE25-E51ED8B88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30" y="1800480"/>
            <a:ext cx="6451071" cy="50222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6C4946C-B5B5-45D9-B961-EE1317B5859D}"/>
              </a:ext>
            </a:extLst>
          </p:cNvPr>
          <p:cNvSpPr/>
          <p:nvPr/>
        </p:nvSpPr>
        <p:spPr>
          <a:xfrm>
            <a:off x="6960096" y="1800480"/>
            <a:ext cx="4763373" cy="46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+mj-ea"/>
                <a:ea typeface="+mj-ea"/>
              </a:rPr>
              <a:t>刺激电压变化改变</a:t>
            </a:r>
            <a:r>
              <a:rPr lang="en-US" altLang="zh-CN" b="1" dirty="0">
                <a:latin typeface="+mj-ea"/>
                <a:ea typeface="+mj-ea"/>
              </a:rPr>
              <a:t>SDC(</a:t>
            </a:r>
            <a:r>
              <a:rPr lang="zh-CN" altLang="en-US" b="1" dirty="0">
                <a:latin typeface="+mj-ea"/>
                <a:ea typeface="+mj-ea"/>
              </a:rPr>
              <a:t>频谱判别成分</a:t>
            </a:r>
            <a:r>
              <a:rPr lang="en-US" altLang="zh-CN" b="1" dirty="0"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</a:rPr>
              <a:t>刺激电压的增加导致了</a:t>
            </a:r>
            <a:r>
              <a:rPr lang="en-US" altLang="zh-CN" dirty="0">
                <a:latin typeface="+mj-ea"/>
                <a:ea typeface="+mj-ea"/>
              </a:rPr>
              <a:t>SDC</a:t>
            </a:r>
            <a:r>
              <a:rPr lang="zh-CN" altLang="en-US" dirty="0">
                <a:latin typeface="+mj-ea"/>
                <a:ea typeface="+mj-ea"/>
              </a:rPr>
              <a:t>在随后的一周中的减少，表明捕获稳定抑郁症恢复的</a:t>
            </a:r>
            <a:r>
              <a:rPr lang="en-US" altLang="zh-CN" dirty="0">
                <a:latin typeface="+mj-ea"/>
                <a:ea typeface="+mj-ea"/>
              </a:rPr>
              <a:t>LFP</a:t>
            </a:r>
            <a:r>
              <a:rPr lang="zh-CN" altLang="en-US" dirty="0">
                <a:latin typeface="+mj-ea"/>
                <a:ea typeface="+mj-ea"/>
              </a:rPr>
              <a:t>特征受到刺激电压变化的影响。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j-ea"/>
                <a:ea typeface="+mj-ea"/>
              </a:rPr>
              <a:t>SDC</a:t>
            </a:r>
            <a:r>
              <a:rPr lang="zh-CN" altLang="zh-CN" b="1" dirty="0">
                <a:latin typeface="+mj-ea"/>
                <a:ea typeface="+mj-ea"/>
              </a:rPr>
              <a:t>（频谱判别成分）追踪保留病人的复发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SDC</a:t>
            </a:r>
            <a:r>
              <a:rPr lang="zh-CN" altLang="en-US" dirty="0">
                <a:latin typeface="+mj-ea"/>
                <a:ea typeface="+mj-ea"/>
              </a:rPr>
              <a:t>从大脑信号中指出了复发（图</a:t>
            </a:r>
            <a:r>
              <a:rPr lang="en-US" altLang="zh-CN" dirty="0">
                <a:latin typeface="+mj-ea"/>
                <a:ea typeface="+mj-ea"/>
              </a:rPr>
              <a:t>3b</a:t>
            </a:r>
            <a:r>
              <a:rPr lang="zh-CN" altLang="en-US" dirty="0">
                <a:latin typeface="+mj-ea"/>
                <a:ea typeface="+mj-ea"/>
              </a:rPr>
              <a:t>红箭头），比</a:t>
            </a:r>
            <a:r>
              <a:rPr lang="en-US" altLang="zh-CN" dirty="0">
                <a:latin typeface="+mj-ea"/>
                <a:ea typeface="+mj-ea"/>
              </a:rPr>
              <a:t>HDRS-17</a:t>
            </a:r>
            <a:r>
              <a:rPr lang="zh-CN" altLang="en-US" dirty="0">
                <a:latin typeface="+mj-ea"/>
                <a:ea typeface="+mj-ea"/>
              </a:rPr>
              <a:t>测量的临床复发（图</a:t>
            </a:r>
            <a:r>
              <a:rPr lang="en-US" altLang="zh-CN" dirty="0">
                <a:latin typeface="+mj-ea"/>
                <a:ea typeface="+mj-ea"/>
              </a:rPr>
              <a:t>3b</a:t>
            </a:r>
            <a:r>
              <a:rPr lang="zh-CN" altLang="en-US" dirty="0">
                <a:latin typeface="+mj-ea"/>
                <a:ea typeface="+mj-ea"/>
              </a:rPr>
              <a:t>蓝箭头）早至少</a:t>
            </a:r>
            <a:r>
              <a:rPr lang="en-US" altLang="zh-CN" dirty="0">
                <a:latin typeface="+mj-ea"/>
                <a:ea typeface="+mj-ea"/>
              </a:rPr>
              <a:t>1</a:t>
            </a:r>
            <a:r>
              <a:rPr lang="zh-CN" altLang="en-US" dirty="0">
                <a:latin typeface="+mj-ea"/>
                <a:ea typeface="+mj-ea"/>
              </a:rPr>
              <a:t>个月，表明该大脑生物标志物本可以预测即将发生的不稳定性，并提示在复发之前进行更早的干预。</a:t>
            </a:r>
          </a:p>
        </p:txBody>
      </p:sp>
    </p:spTree>
    <p:extLst>
      <p:ext uri="{BB962C8B-B14F-4D97-AF65-F5344CB8AC3E}">
        <p14:creationId xmlns:p14="http://schemas.microsoft.com/office/powerpoint/2010/main" val="38734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D4AE4C1-9FC6-4826-A5D6-F53B3F9CD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研究结果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47BC7C-1AB0-4721-98A5-73348AC5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64" y="1772816"/>
            <a:ext cx="8983188" cy="319022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6086AE-0FA7-4838-8A7A-FE226A112C00}"/>
              </a:ext>
            </a:extLst>
          </p:cNvPr>
          <p:cNvSpPr/>
          <p:nvPr/>
        </p:nvSpPr>
        <p:spPr>
          <a:xfrm>
            <a:off x="254530" y="4953431"/>
            <a:ext cx="11530102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+mj-ea"/>
                <a:ea typeface="+mj-ea"/>
              </a:rPr>
              <a:t>疾病状态转变时间白质异常相关</a:t>
            </a:r>
            <a:endParaRPr lang="en-US" altLang="zh-CN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SDC</a:t>
            </a:r>
            <a:r>
              <a:rPr lang="zh-CN" altLang="zh-CN" dirty="0">
                <a:latin typeface="+mj-ea"/>
                <a:ea typeface="+mj-ea"/>
              </a:rPr>
              <a:t>识别的</a:t>
            </a:r>
            <a:r>
              <a:rPr lang="en-US" altLang="zh-CN" dirty="0">
                <a:latin typeface="+mj-ea"/>
                <a:ea typeface="+mj-ea"/>
              </a:rPr>
              <a:t>“</a:t>
            </a:r>
            <a:r>
              <a:rPr lang="zh-CN" altLang="zh-CN" dirty="0">
                <a:latin typeface="+mj-ea"/>
                <a:ea typeface="+mj-ea"/>
              </a:rPr>
              <a:t>稳定反应</a:t>
            </a:r>
            <a:r>
              <a:rPr lang="en-US" altLang="zh-CN" dirty="0">
                <a:latin typeface="+mj-ea"/>
                <a:ea typeface="+mj-ea"/>
              </a:rPr>
              <a:t>”</a:t>
            </a:r>
            <a:r>
              <a:rPr lang="zh-CN" altLang="zh-CN" dirty="0">
                <a:latin typeface="+mj-ea"/>
                <a:ea typeface="+mj-ea"/>
              </a:rPr>
              <a:t>转变周数与白质完整性之间存在显著的负相关</a:t>
            </a:r>
            <a:r>
              <a:rPr lang="zh-CN" altLang="en-US" dirty="0">
                <a:latin typeface="+mj-ea"/>
                <a:ea typeface="+mj-ea"/>
              </a:rPr>
              <a:t>，</a:t>
            </a:r>
            <a:r>
              <a:rPr lang="en-US" altLang="zh-CN" dirty="0" err="1">
                <a:latin typeface="+mj-ea"/>
                <a:ea typeface="+mj-ea"/>
              </a:rPr>
              <a:t>dACC</a:t>
            </a:r>
            <a:r>
              <a:rPr lang="zh-CN" altLang="en-US" dirty="0">
                <a:latin typeface="+mj-ea"/>
                <a:ea typeface="+mj-ea"/>
              </a:rPr>
              <a:t>中的白质异常与</a:t>
            </a:r>
            <a:r>
              <a:rPr lang="en-US" altLang="zh-CN" dirty="0">
                <a:latin typeface="+mj-ea"/>
                <a:ea typeface="+mj-ea"/>
              </a:rPr>
              <a:t>SCC</a:t>
            </a:r>
            <a:r>
              <a:rPr lang="zh-CN" altLang="en-US" dirty="0">
                <a:latin typeface="+mj-ea"/>
                <a:ea typeface="+mj-ea"/>
              </a:rPr>
              <a:t>和中扣带皮层（</a:t>
            </a:r>
            <a:r>
              <a:rPr lang="en-US" altLang="zh-CN" dirty="0">
                <a:latin typeface="+mj-ea"/>
                <a:ea typeface="+mj-ea"/>
              </a:rPr>
              <a:t>MCC</a:t>
            </a:r>
            <a:r>
              <a:rPr lang="zh-CN" altLang="en-US" dirty="0">
                <a:latin typeface="+mj-ea"/>
                <a:ea typeface="+mj-ea"/>
              </a:rPr>
              <a:t>）之间的功能连接存在显著相关性。</a:t>
            </a:r>
            <a:r>
              <a:rPr lang="en-US" altLang="zh-CN" dirty="0" err="1">
                <a:latin typeface="+mj-ea"/>
                <a:ea typeface="+mj-ea"/>
              </a:rPr>
              <a:t>dACC</a:t>
            </a:r>
            <a:r>
              <a:rPr lang="en-US" altLang="zh-CN" dirty="0">
                <a:latin typeface="+mj-ea"/>
                <a:ea typeface="+mj-ea"/>
              </a:rPr>
              <a:t> FA</a:t>
            </a:r>
            <a:r>
              <a:rPr lang="zh-CN" altLang="en-US" dirty="0">
                <a:latin typeface="+mj-ea"/>
                <a:ea typeface="+mj-ea"/>
              </a:rPr>
              <a:t>和</a:t>
            </a:r>
            <a:r>
              <a:rPr lang="en-US" altLang="zh-CN" dirty="0">
                <a:latin typeface="+mj-ea"/>
                <a:ea typeface="+mj-ea"/>
              </a:rPr>
              <a:t>SCC-MCC</a:t>
            </a:r>
            <a:r>
              <a:rPr lang="zh-CN" altLang="en-US" dirty="0">
                <a:latin typeface="+mj-ea"/>
                <a:ea typeface="+mj-ea"/>
              </a:rPr>
              <a:t>功能连接与每个个体在</a:t>
            </a:r>
            <a:r>
              <a:rPr lang="en-US" altLang="zh-CN" dirty="0">
                <a:latin typeface="+mj-ea"/>
                <a:ea typeface="+mj-ea"/>
              </a:rPr>
              <a:t>SCC DBS</a:t>
            </a:r>
            <a:r>
              <a:rPr lang="zh-CN" altLang="en-US" dirty="0">
                <a:latin typeface="+mj-ea"/>
                <a:ea typeface="+mj-ea"/>
              </a:rPr>
              <a:t>之前经历的终身抑郁症发作次数之间存在显著负相关性。</a:t>
            </a:r>
          </a:p>
        </p:txBody>
      </p:sp>
    </p:spTree>
    <p:extLst>
      <p:ext uri="{BB962C8B-B14F-4D97-AF65-F5344CB8AC3E}">
        <p14:creationId xmlns:p14="http://schemas.microsoft.com/office/powerpoint/2010/main" val="19919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D4AE4C1-9FC6-4826-A5D6-F53B3F9CD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研究评述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2B774C-7C92-49AB-BF9D-1C9D4929EA41}"/>
              </a:ext>
            </a:extLst>
          </p:cNvPr>
          <p:cNvSpPr/>
          <p:nvPr/>
        </p:nvSpPr>
        <p:spPr>
          <a:xfrm>
            <a:off x="6113644" y="1700807"/>
            <a:ext cx="5823826" cy="46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</a:rPr>
              <a:t>本研究存在几个限制：</a:t>
            </a:r>
            <a:endParaRPr lang="en-US" altLang="zh-CN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latin typeface="+mj-ea"/>
                <a:ea typeface="+mj-ea"/>
              </a:rPr>
              <a:t>使用原型设备。</a:t>
            </a:r>
            <a:r>
              <a:rPr lang="en-US" altLang="zh-CN" dirty="0">
                <a:latin typeface="+mj-ea"/>
                <a:ea typeface="+mj-ea"/>
              </a:rPr>
              <a:t>LFP</a:t>
            </a:r>
            <a:r>
              <a:rPr lang="zh-CN" altLang="en-US" dirty="0">
                <a:latin typeface="+mj-ea"/>
                <a:ea typeface="+mj-ea"/>
              </a:rPr>
              <a:t>分析仅限于十名参与者中的六名，但</a:t>
            </a:r>
            <a:r>
              <a:rPr lang="en-US" altLang="zh-CN" dirty="0">
                <a:latin typeface="+mj-ea"/>
                <a:ea typeface="+mj-ea"/>
              </a:rPr>
              <a:t>SDC</a:t>
            </a:r>
            <a:r>
              <a:rPr lang="zh-CN" altLang="en-US" dirty="0">
                <a:latin typeface="+mj-ea"/>
                <a:ea typeface="+mj-ea"/>
              </a:rPr>
              <a:t>生物标志物在所有参与者中可靠。</a:t>
            </a:r>
            <a:endParaRPr lang="en-US" altLang="zh-CN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latin typeface="+mj-ea"/>
                <a:ea typeface="+mj-ea"/>
              </a:rPr>
              <a:t>刺激关闭时记录</a:t>
            </a:r>
            <a:r>
              <a:rPr lang="en-US" altLang="zh-CN" b="1" dirty="0">
                <a:latin typeface="+mj-ea"/>
                <a:ea typeface="+mj-ea"/>
              </a:rPr>
              <a:t>LFP</a:t>
            </a:r>
            <a:r>
              <a:rPr lang="zh-CN" altLang="en-US" b="1" dirty="0">
                <a:latin typeface="+mj-ea"/>
                <a:ea typeface="+mj-ea"/>
              </a:rPr>
              <a:t>。</a:t>
            </a:r>
            <a:r>
              <a:rPr lang="zh-CN" altLang="en-US" dirty="0">
                <a:latin typeface="+mj-ea"/>
                <a:ea typeface="+mj-ea"/>
              </a:rPr>
              <a:t>不中断治疗刺激的情况下估计生物标志物可能更具有实用便利性，但短暂的刺激中断并不导致负面的临床效应。</a:t>
            </a:r>
            <a:endParaRPr lang="en-US" altLang="zh-CN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latin typeface="+mj-ea"/>
                <a:ea typeface="+mj-ea"/>
              </a:rPr>
              <a:t>没有对短暂痛苦期进行</a:t>
            </a:r>
            <a:r>
              <a:rPr lang="en-US" altLang="zh-CN" b="1" dirty="0">
                <a:latin typeface="+mj-ea"/>
                <a:ea typeface="+mj-ea"/>
              </a:rPr>
              <a:t>LFP</a:t>
            </a:r>
            <a:r>
              <a:rPr lang="zh-CN" altLang="en-US" b="1" dirty="0">
                <a:latin typeface="+mj-ea"/>
                <a:ea typeface="+mj-ea"/>
              </a:rPr>
              <a:t>特征建模。</a:t>
            </a:r>
            <a:r>
              <a:rPr lang="zh-CN" altLang="en-US" dirty="0">
                <a:latin typeface="+mj-ea"/>
                <a:ea typeface="+mj-ea"/>
              </a:rPr>
              <a:t>未来的研究可以增加数据采集频率，对瞬态的情绪或焦虑症状进行</a:t>
            </a:r>
            <a:r>
              <a:rPr lang="en-US" altLang="zh-CN" dirty="0">
                <a:latin typeface="+mj-ea"/>
                <a:ea typeface="+mj-ea"/>
              </a:rPr>
              <a:t>LFP</a:t>
            </a:r>
            <a:r>
              <a:rPr lang="zh-CN" altLang="en-US" dirty="0">
                <a:latin typeface="+mj-ea"/>
                <a:ea typeface="+mj-ea"/>
              </a:rPr>
              <a:t>特征建模。</a:t>
            </a:r>
            <a:endParaRPr lang="en-US" altLang="zh-CN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latin typeface="+mj-ea"/>
                <a:ea typeface="+mj-ea"/>
              </a:rPr>
              <a:t>这是回顾性分析。</a:t>
            </a:r>
            <a:r>
              <a:rPr lang="zh-CN" altLang="en-US" dirty="0">
                <a:latin typeface="+mj-ea"/>
                <a:ea typeface="+mj-ea"/>
              </a:rPr>
              <a:t>未研究最佳刺激参数调整时机和引入辅助康复干预的效果，如认知行为疗法或正念训练。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D6CBAA-702D-4DE7-9F4A-AEB800235483}"/>
              </a:ext>
            </a:extLst>
          </p:cNvPr>
          <p:cNvSpPr/>
          <p:nvPr/>
        </p:nvSpPr>
        <p:spPr>
          <a:xfrm>
            <a:off x="119336" y="1700807"/>
            <a:ext cx="5823826" cy="37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j-ea"/>
                <a:ea typeface="+mj-ea"/>
              </a:rPr>
              <a:t>本研究的意义：</a:t>
            </a:r>
            <a:endParaRPr lang="en-US" altLang="zh-CN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latin typeface="+mj-ea"/>
                <a:ea typeface="+mj-ea"/>
              </a:rPr>
              <a:t>得到客观生物标志物</a:t>
            </a:r>
            <a:r>
              <a:rPr lang="en-US" altLang="zh-CN" b="1" dirty="0">
                <a:latin typeface="+mj-ea"/>
                <a:ea typeface="+mj-ea"/>
              </a:rPr>
              <a:t>SDC</a:t>
            </a:r>
            <a:r>
              <a:rPr lang="zh-CN" altLang="en-US" dirty="0">
                <a:latin typeface="+mj-ea"/>
                <a:ea typeface="+mj-ea"/>
              </a:rPr>
              <a:t>。</a:t>
            </a:r>
            <a:r>
              <a:rPr lang="en-US" altLang="zh-CN" dirty="0">
                <a:latin typeface="+mj-ea"/>
                <a:ea typeface="+mj-ea"/>
              </a:rPr>
              <a:t>SDC</a:t>
            </a:r>
            <a:r>
              <a:rPr lang="zh-CN" altLang="en-US" dirty="0">
                <a:latin typeface="+mj-ea"/>
                <a:ea typeface="+mj-ea"/>
              </a:rPr>
              <a:t>不同于短暂的刺激效应，对治疗参数调整敏感，并能准确捕捉个体的康复状态，跟踪个体的康复轨迹，预测疾病复发，有利于个性化</a:t>
            </a:r>
            <a:r>
              <a:rPr lang="en-US" altLang="zh-CN" dirty="0">
                <a:latin typeface="+mj-ea"/>
                <a:ea typeface="+mj-ea"/>
              </a:rPr>
              <a:t>SCC DBS</a:t>
            </a:r>
            <a:r>
              <a:rPr lang="zh-CN" altLang="en-US" dirty="0">
                <a:latin typeface="+mj-ea"/>
                <a:ea typeface="+mj-ea"/>
              </a:rPr>
              <a:t>管理。</a:t>
            </a:r>
            <a:endParaRPr lang="en-US" altLang="zh-CN" b="1" dirty="0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latin typeface="+mj-ea"/>
                <a:ea typeface="+mj-ea"/>
              </a:rPr>
              <a:t>提升对抑郁症病理的理解。</a:t>
            </a:r>
            <a:r>
              <a:rPr lang="zh-CN" altLang="en-US" dirty="0">
                <a:latin typeface="+mj-ea"/>
                <a:ea typeface="+mj-ea"/>
              </a:rPr>
              <a:t>从</a:t>
            </a:r>
            <a:r>
              <a:rPr lang="en-US" altLang="zh-CN" dirty="0">
                <a:latin typeface="+mj-ea"/>
                <a:ea typeface="+mj-ea"/>
              </a:rPr>
              <a:t>SDC</a:t>
            </a:r>
            <a:r>
              <a:rPr lang="zh-CN" altLang="en-US" dirty="0">
                <a:latin typeface="+mj-ea"/>
                <a:ea typeface="+mj-ea"/>
              </a:rPr>
              <a:t>中识别出达到“稳定反应”状态的过渡时间与</a:t>
            </a:r>
            <a:r>
              <a:rPr lang="en-US" altLang="zh-CN" dirty="0">
                <a:latin typeface="+mj-ea"/>
                <a:ea typeface="+mj-ea"/>
              </a:rPr>
              <a:t>DBS</a:t>
            </a:r>
            <a:r>
              <a:rPr lang="zh-CN" altLang="en-US" dirty="0">
                <a:latin typeface="+mj-ea"/>
                <a:ea typeface="+mj-ea"/>
              </a:rPr>
              <a:t>靶向白质束的结构和功能异常相关，并且与面部表情的变化一致，解释了</a:t>
            </a:r>
            <a:r>
              <a:rPr lang="en-US" altLang="zh-CN" dirty="0">
                <a:latin typeface="+mj-ea"/>
                <a:ea typeface="+mj-ea"/>
              </a:rPr>
              <a:t>SCC DBS</a:t>
            </a:r>
            <a:r>
              <a:rPr lang="zh-CN" altLang="en-US" dirty="0">
                <a:latin typeface="+mj-ea"/>
                <a:ea typeface="+mj-ea"/>
              </a:rPr>
              <a:t>的治疗康复轨迹的个体差异。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76E29B9-0B98-48FB-848B-A38B4AB6639C}"/>
              </a:ext>
            </a:extLst>
          </p:cNvPr>
          <p:cNvCxnSpPr>
            <a:cxnSpLocks/>
          </p:cNvCxnSpPr>
          <p:nvPr/>
        </p:nvCxnSpPr>
        <p:spPr>
          <a:xfrm>
            <a:off x="6043941" y="1844824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2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首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上方图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b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背景图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背景图标_无分割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b="1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下方图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b="1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53240</TotalTime>
  <Words>660</Words>
  <Application>Microsoft Office PowerPoint</Application>
  <PresentationFormat>宽屏</PresentationFormat>
  <Paragraphs>50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黑体</vt:lpstr>
      <vt:lpstr>华文楷体</vt:lpstr>
      <vt:lpstr>宋体</vt:lpstr>
      <vt:lpstr>微软雅黑</vt:lpstr>
      <vt:lpstr>Arial</vt:lpstr>
      <vt:lpstr>Calibri</vt:lpstr>
      <vt:lpstr>Times New Roman</vt:lpstr>
      <vt:lpstr>首页</vt:lpstr>
      <vt:lpstr>上方图标</vt:lpstr>
      <vt:lpstr>背景图标</vt:lpstr>
      <vt:lpstr>背景图标_无分割线</vt:lpstr>
      <vt:lpstr>下方图标</vt:lpstr>
      <vt:lpstr>PowerPoint 演示文稿</vt:lpstr>
      <vt:lpstr>PowerPoint 演示文稿</vt:lpstr>
      <vt:lpstr>研究背景</vt:lpstr>
      <vt:lpstr>研究设计</vt:lpstr>
      <vt:lpstr>研究结果</vt:lpstr>
      <vt:lpstr>研究结果</vt:lpstr>
      <vt:lpstr>研究结果</vt:lpstr>
      <vt:lpstr>研究结果</vt:lpstr>
      <vt:lpstr>研究评述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xiaoyan wen</cp:lastModifiedBy>
  <cp:revision>2569</cp:revision>
  <dcterms:created xsi:type="dcterms:W3CDTF">2012-09-28T12:41:30Z</dcterms:created>
  <dcterms:modified xsi:type="dcterms:W3CDTF">2024-01-22T06:26:55Z</dcterms:modified>
</cp:coreProperties>
</file>