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53" r:id="rId2"/>
    <p:sldMasterId id="2147483659" r:id="rId3"/>
    <p:sldMasterId id="2147483668" r:id="rId4"/>
    <p:sldMasterId id="2147483655" r:id="rId5"/>
    <p:sldMasterId id="2147483657" r:id="rId6"/>
  </p:sldMasterIdLst>
  <p:notesMasterIdLst>
    <p:notesMasterId r:id="rId21"/>
  </p:notesMasterIdLst>
  <p:handoutMasterIdLst>
    <p:handoutMasterId r:id="rId22"/>
  </p:handoutMasterIdLst>
  <p:sldIdLst>
    <p:sldId id="476" r:id="rId7"/>
    <p:sldId id="500" r:id="rId8"/>
    <p:sldId id="498" r:id="rId9"/>
    <p:sldId id="514" r:id="rId10"/>
    <p:sldId id="513" r:id="rId11"/>
    <p:sldId id="512" r:id="rId12"/>
    <p:sldId id="515" r:id="rId13"/>
    <p:sldId id="520" r:id="rId14"/>
    <p:sldId id="519" r:id="rId15"/>
    <p:sldId id="522" r:id="rId16"/>
    <p:sldId id="516" r:id="rId17"/>
    <p:sldId id="517" r:id="rId18"/>
    <p:sldId id="507" r:id="rId19"/>
    <p:sldId id="348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930122D-48F4-4C51-A66C-66655D076FAC}">
          <p14:sldIdLst>
            <p14:sldId id="476"/>
            <p14:sldId id="500"/>
            <p14:sldId id="498"/>
            <p14:sldId id="514"/>
            <p14:sldId id="513"/>
            <p14:sldId id="512"/>
            <p14:sldId id="515"/>
            <p14:sldId id="520"/>
            <p14:sldId id="519"/>
            <p14:sldId id="522"/>
            <p14:sldId id="516"/>
            <p14:sldId id="517"/>
            <p14:sldId id="507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67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CC00"/>
    <a:srgbClr val="FF9900"/>
    <a:srgbClr val="AED7EB"/>
    <a:srgbClr val="7F468C"/>
    <a:srgbClr val="763783"/>
    <a:srgbClr val="8D8D8D"/>
    <a:srgbClr val="743481"/>
    <a:srgbClr val="7030A0"/>
    <a:srgbClr val="E8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6" autoAdjust="0"/>
    <p:restoredTop sz="58110" autoAdjust="0"/>
  </p:normalViewPr>
  <p:slideViewPr>
    <p:cSldViewPr snapToObjects="1">
      <p:cViewPr varScale="1">
        <p:scale>
          <a:sx n="36" d="100"/>
          <a:sy n="36" d="100"/>
        </p:scale>
        <p:origin x="1142" y="36"/>
      </p:cViewPr>
      <p:guideLst>
        <p:guide orient="horz" pos="1026"/>
        <p:guide pos="67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26978"/>
    </p:cViewPr>
  </p:sorterViewPr>
  <p:notesViewPr>
    <p:cSldViewPr snapToObjects="1" showGuides="1">
      <p:cViewPr>
        <p:scale>
          <a:sx n="100" d="100"/>
          <a:sy n="100" d="100"/>
        </p:scale>
        <p:origin x="2400" y="-91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9A446-D50D-4DD3-A818-E1DB3145FA2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F63C2-87C6-475C-AFB7-8ED385FFE5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10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2DBC6-D7C9-4F61-9CE4-A7601DBC5930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29976-EF84-49C4-A00A-CD1250C470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0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186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905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87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917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32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70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011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733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749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zh-CN" sz="1800" b="0" kern="100" dirty="0">
              <a:effectLst/>
              <a:latin typeface="Aptos" panose="020B00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216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37352F"/>
              </a:solidFill>
              <a:effectLst/>
              <a:latin typeface="Lato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72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37352F"/>
              </a:solidFill>
              <a:effectLst/>
              <a:latin typeface="Lato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38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2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题姓名日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335361" y="2204864"/>
            <a:ext cx="9120153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6600056" y="4365104"/>
            <a:ext cx="436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zh-CN" altLang="en-US" sz="3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lvl="0" algn="r"/>
            <a:r>
              <a:rPr lang="zh-CN" altLang="en-US" dirty="0"/>
              <a:t>姓名</a:t>
            </a:r>
            <a:endParaRPr lang="en-US" altLang="zh-CN" dirty="0"/>
          </a:p>
        </p:txBody>
      </p:sp>
      <p:sp>
        <p:nvSpPr>
          <p:cNvPr id="10" name="内容占位符 9"/>
          <p:cNvSpPr>
            <a:spLocks noGrp="1"/>
          </p:cNvSpPr>
          <p:nvPr>
            <p:ph sz="quarter" idx="12" hasCustomPrompt="1"/>
          </p:nvPr>
        </p:nvSpPr>
        <p:spPr>
          <a:xfrm>
            <a:off x="8181048" y="5150416"/>
            <a:ext cx="2785533" cy="38856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zh-CN" altLang="en-US" sz="2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1781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B13D5353-B739-4B67-BA12-B948E673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340769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7" name="文本占位符 9">
            <a:extLst>
              <a:ext uri="{FF2B5EF4-FFF2-40B4-BE49-F238E27FC236}">
                <a16:creationId xmlns:a16="http://schemas.microsoft.com/office/drawing/2014/main" id="{20294C16-ED8C-42C2-9DFD-C2962424B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340769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8" name="内容占位符 13">
            <a:extLst>
              <a:ext uri="{FF2B5EF4-FFF2-40B4-BE49-F238E27FC236}">
                <a16:creationId xmlns:a16="http://schemas.microsoft.com/office/drawing/2014/main" id="{F4FCC12E-CBD0-4847-838E-DE4DB8878D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9" name="内容占位符 13">
            <a:extLst>
              <a:ext uri="{FF2B5EF4-FFF2-40B4-BE49-F238E27FC236}">
                <a16:creationId xmlns:a16="http://schemas.microsoft.com/office/drawing/2014/main" id="{89BCE78F-058D-4D49-8C65-F0584061A3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988841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文本占位符 4">
            <a:extLst>
              <a:ext uri="{FF2B5EF4-FFF2-40B4-BE49-F238E27FC236}">
                <a16:creationId xmlns:a16="http://schemas.microsoft.com/office/drawing/2014/main" id="{003649FE-9994-41D6-B87F-871EFE3F09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4072" y="116632"/>
            <a:ext cx="5256583" cy="6480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3312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657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_一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18DD627C-74DA-4661-A633-888FE5D08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955618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1ED5533A-431A-4652-B6BD-1BA14D6B19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3"/>
            <a:ext cx="11665296" cy="446449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F4066D7-8F07-4B47-90C4-C65DD3D878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4072" y="116632"/>
            <a:ext cx="5256583" cy="64807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单击此处编辑标题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50D6B4-0193-53EF-F51C-AA919C5C7A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63525" y="6118408"/>
            <a:ext cx="11665123" cy="623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65236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C8EAB37-0C46-4B3A-BE03-CB3D3AA2D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52" y="1124744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 u="none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13">
            <a:extLst>
              <a:ext uri="{FF2B5EF4-FFF2-40B4-BE49-F238E27FC236}">
                <a16:creationId xmlns:a16="http://schemas.microsoft.com/office/drawing/2014/main" id="{CFCB9325-8ECC-4DAD-9FEF-283DFDC81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772816"/>
            <a:ext cx="11665296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97686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4A10C0DF-3448-41AD-9F07-5BC1AAB73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124745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9">
            <a:extLst>
              <a:ext uri="{FF2B5EF4-FFF2-40B4-BE49-F238E27FC236}">
                <a16:creationId xmlns:a16="http://schemas.microsoft.com/office/drawing/2014/main" id="{7C976836-44C1-4177-B1CE-7F5FA2947D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124745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9" name="内容占位符 13">
            <a:extLst>
              <a:ext uri="{FF2B5EF4-FFF2-40B4-BE49-F238E27FC236}">
                <a16:creationId xmlns:a16="http://schemas.microsoft.com/office/drawing/2014/main" id="{C940D98C-DB81-4EE4-BE96-20F5F0B44B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772816"/>
            <a:ext cx="5685860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2A11184E-DCB5-44C1-A1A4-6D8673B8C1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772816"/>
            <a:ext cx="5685861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235054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A1DD5ADE-31CB-4C80-B31B-58210FC1C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244618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13">
            <a:extLst>
              <a:ext uri="{FF2B5EF4-FFF2-40B4-BE49-F238E27FC236}">
                <a16:creationId xmlns:a16="http://schemas.microsoft.com/office/drawing/2014/main" id="{DDA48BA1-1829-4FF9-983F-4719A80968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908721"/>
            <a:ext cx="11665296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826375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186F7253-EFA6-4F5F-8615-7106263FC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404664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占位符 9">
            <a:extLst>
              <a:ext uri="{FF2B5EF4-FFF2-40B4-BE49-F238E27FC236}">
                <a16:creationId xmlns:a16="http://schemas.microsoft.com/office/drawing/2014/main" id="{3D340801-CB30-45F1-AAF4-852326FD3B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404664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5" name="内容占位符 13">
            <a:extLst>
              <a:ext uri="{FF2B5EF4-FFF2-40B4-BE49-F238E27FC236}">
                <a16:creationId xmlns:a16="http://schemas.microsoft.com/office/drawing/2014/main" id="{DE6C8180-D1CA-45D0-858E-6178D2D885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052736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0E07F972-04DE-4B01-8A66-0D447847D4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052736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36377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栏_字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56484B54-4501-4BC8-BBFA-661234333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1196752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内容占位符 13">
            <a:extLst>
              <a:ext uri="{FF2B5EF4-FFF2-40B4-BE49-F238E27FC236}">
                <a16:creationId xmlns:a16="http://schemas.microsoft.com/office/drawing/2014/main" id="{9F60C3B2-4BC7-487F-9EFA-582DD647D9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844824"/>
            <a:ext cx="11665296" cy="4824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4">
            <a:extLst>
              <a:ext uri="{FF2B5EF4-FFF2-40B4-BE49-F238E27FC236}">
                <a16:creationId xmlns:a16="http://schemas.microsoft.com/office/drawing/2014/main" id="{C9B449BA-7748-4A44-95C3-11A4216CF2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4072" y="116632"/>
            <a:ext cx="5256583" cy="6480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77576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18DD627C-74DA-4661-A633-888FE5D08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016732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id="{C4A97538-6C34-4894-B155-03A8B7FDCA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016732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zh-CN" altLang="en-US" sz="2800" kern="1200" dirty="0" smtClean="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1ED5533A-431A-4652-B6BD-1BA14D6B19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628800"/>
            <a:ext cx="5685860" cy="504056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7" name="内容占位符 13">
            <a:extLst>
              <a:ext uri="{FF2B5EF4-FFF2-40B4-BE49-F238E27FC236}">
                <a16:creationId xmlns:a16="http://schemas.microsoft.com/office/drawing/2014/main" id="{E60139B1-9591-435C-9BAE-560C2F94AE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628800"/>
            <a:ext cx="5685861" cy="504056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F4066D7-8F07-4B47-90C4-C65DD3D878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4072" y="116632"/>
            <a:ext cx="5256583" cy="6480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03922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68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一栏_字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18DD627C-74DA-4661-A633-888FE5D08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955618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2800">
                <a:latin typeface="+mn-lt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1ED5533A-431A-4652-B6BD-1BA14D6B19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11665296" cy="5112569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8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F4066D7-8F07-4B47-90C4-C65DD3D878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4072" y="116632"/>
            <a:ext cx="5256583" cy="6480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3217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4B70660-BB04-43ED-8F45-A95D689F1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1340769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13">
            <a:extLst>
              <a:ext uri="{FF2B5EF4-FFF2-40B4-BE49-F238E27FC236}">
                <a16:creationId xmlns:a16="http://schemas.microsoft.com/office/drawing/2014/main" id="{CFF6EE96-68D5-4591-B115-3417E9A311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11665296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6D842A-51F3-456B-BC65-0F601AC935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4072" y="116632"/>
            <a:ext cx="5256583" cy="6480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6581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B13D5353-B739-4B67-BA12-B948E673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340769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7" name="文本占位符 9">
            <a:extLst>
              <a:ext uri="{FF2B5EF4-FFF2-40B4-BE49-F238E27FC236}">
                <a16:creationId xmlns:a16="http://schemas.microsoft.com/office/drawing/2014/main" id="{20294C16-ED8C-42C2-9DFD-C2962424B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340769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8" name="内容占位符 13">
            <a:extLst>
              <a:ext uri="{FF2B5EF4-FFF2-40B4-BE49-F238E27FC236}">
                <a16:creationId xmlns:a16="http://schemas.microsoft.com/office/drawing/2014/main" id="{F4FCC12E-CBD0-4847-838E-DE4DB8878D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9" name="内容占位符 13">
            <a:extLst>
              <a:ext uri="{FF2B5EF4-FFF2-40B4-BE49-F238E27FC236}">
                <a16:creationId xmlns:a16="http://schemas.microsoft.com/office/drawing/2014/main" id="{89BCE78F-058D-4D49-8C65-F0584061A3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988841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文本占位符 4">
            <a:extLst>
              <a:ext uri="{FF2B5EF4-FFF2-40B4-BE49-F238E27FC236}">
                <a16:creationId xmlns:a16="http://schemas.microsoft.com/office/drawing/2014/main" id="{003649FE-9994-41D6-B87F-871EFE3F09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4072" y="116632"/>
            <a:ext cx="5256583" cy="6480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0758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645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4B70660-BB04-43ED-8F45-A95D689F1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1340769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13">
            <a:extLst>
              <a:ext uri="{FF2B5EF4-FFF2-40B4-BE49-F238E27FC236}">
                <a16:creationId xmlns:a16="http://schemas.microsoft.com/office/drawing/2014/main" id="{CFF6EE96-68D5-4591-B115-3417E9A311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11665296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6D842A-51F3-456B-BC65-0F601AC935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4072" y="116632"/>
            <a:ext cx="5256583" cy="6480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04776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theme" Target="../theme/theme3.xml"/><Relationship Id="rId9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theme" Target="../theme/theme4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heme" Target="../theme/theme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548A9EF4-65D8-4BE6-B850-ACEA3D4C04A1}"/>
              </a:ext>
            </a:extLst>
          </p:cNvPr>
          <p:cNvGrpSpPr/>
          <p:nvPr userDrawn="1"/>
        </p:nvGrpSpPr>
        <p:grpSpPr>
          <a:xfrm>
            <a:off x="0" y="1350747"/>
            <a:ext cx="12072664" cy="159133"/>
            <a:chOff x="232" y="1628800"/>
            <a:chExt cx="12072664" cy="159133"/>
          </a:xfrm>
        </p:grpSpPr>
        <p:sp>
          <p:nvSpPr>
            <p:cNvPr id="2" name="矩形 1"/>
            <p:cNvSpPr/>
            <p:nvPr userDrawn="1"/>
          </p:nvSpPr>
          <p:spPr>
            <a:xfrm>
              <a:off x="232" y="1628800"/>
              <a:ext cx="12072664" cy="636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1"/>
          </p:nvSpPr>
          <p:spPr>
            <a:xfrm flipV="1">
              <a:off x="232" y="1736827"/>
              <a:ext cx="12072664" cy="511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 userDrawn="1"/>
        </p:nvSpPr>
        <p:spPr>
          <a:xfrm>
            <a:off x="0" y="3861048"/>
            <a:ext cx="12072664" cy="636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3969075"/>
            <a:ext cx="12072664" cy="5110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E7C42C6-D454-4F6B-8986-DFA7F777C7BF}"/>
              </a:ext>
            </a:extLst>
          </p:cNvPr>
          <p:cNvGrpSpPr/>
          <p:nvPr userDrawn="1"/>
        </p:nvGrpSpPr>
        <p:grpSpPr>
          <a:xfrm>
            <a:off x="30471" y="1"/>
            <a:ext cx="7740572" cy="1319298"/>
            <a:chOff x="30471" y="1"/>
            <a:chExt cx="7740572" cy="13192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80E6FA1-A6AE-426A-8509-D6A1B7588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0471" y="1"/>
              <a:ext cx="7361673" cy="1319298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DAF652B-5312-4757-91F5-2B774518F670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0FAD75E-31CC-44B9-A6BA-A5B7234D23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BF05C74-7A2D-4948-B9AD-7603F4167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5E35F883-8924-47FB-9D45-F7F8CCD823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13CB1F9-6833-4644-8B37-126BA4682D3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601235"/>
            <a:ext cx="12192000" cy="5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4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flipV="1">
            <a:off x="0" y="764704"/>
            <a:ext cx="12072664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827261"/>
            <a:ext cx="12072664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7C33998-C4BF-4069-BA1D-4FA3054CF2EC}"/>
              </a:ext>
            </a:extLst>
          </p:cNvPr>
          <p:cNvGrpSpPr/>
          <p:nvPr userDrawn="1"/>
        </p:nvGrpSpPr>
        <p:grpSpPr>
          <a:xfrm>
            <a:off x="29" y="6529"/>
            <a:ext cx="5879947" cy="758425"/>
            <a:chOff x="30471" y="165896"/>
            <a:chExt cx="8385874" cy="108165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7376AE5-5E2D-4642-A943-AE5B3E6554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471" y="226426"/>
              <a:ext cx="8385874" cy="960590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68824D7-A5A6-4B73-B4B3-38177F42E885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A9823457-A96A-4FF3-8C6D-8F8D250BD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A90FC9E9-6842-41A4-9037-1A2B11DC1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9F591F0-D75E-43C9-9A9A-2DC49B8D2B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622D1BA8-4AAA-452B-5D0E-1FAD03634E4D}"/>
              </a:ext>
            </a:extLst>
          </p:cNvPr>
          <p:cNvSpPr txBox="1">
            <a:spLocks/>
          </p:cNvSpPr>
          <p:nvPr userDrawn="1"/>
        </p:nvSpPr>
        <p:spPr>
          <a:xfrm>
            <a:off x="9329464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70F65E-A03F-4643-8B57-0EB9574649F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426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4" r:id="rId2"/>
    <p:sldLayoutId id="2147483672" r:id="rId3"/>
    <p:sldLayoutId id="2147483675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0EC0D8E5-6474-4451-A18B-8DF20E4D0234}"/>
              </a:ext>
            </a:extLst>
          </p:cNvPr>
          <p:cNvSpPr/>
          <p:nvPr userDrawn="1"/>
        </p:nvSpPr>
        <p:spPr>
          <a:xfrm flipV="1">
            <a:off x="0" y="764703"/>
            <a:ext cx="8040216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A786239-81A5-4889-BFBC-386B0E6F6F28}"/>
              </a:ext>
            </a:extLst>
          </p:cNvPr>
          <p:cNvSpPr/>
          <p:nvPr userDrawn="1"/>
        </p:nvSpPr>
        <p:spPr>
          <a:xfrm>
            <a:off x="0" y="827261"/>
            <a:ext cx="8040216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653048B-173B-44CD-9ACB-B7B93AB3BD98}"/>
              </a:ext>
            </a:extLst>
          </p:cNvPr>
          <p:cNvGrpSpPr/>
          <p:nvPr userDrawn="1"/>
        </p:nvGrpSpPr>
        <p:grpSpPr>
          <a:xfrm>
            <a:off x="29" y="6529"/>
            <a:ext cx="5879947" cy="758425"/>
            <a:chOff x="30471" y="165896"/>
            <a:chExt cx="8385874" cy="108165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EF7667D-3F36-4538-B077-BBE39A54D1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471" y="226426"/>
              <a:ext cx="8385874" cy="960590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2655BBE-00B2-490D-B489-B76ECDFDDB17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96E17DC4-1036-4CA6-8B16-2020385DC1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A2BE6058-F2AE-444D-83A5-84C8996FE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556ACC83-2944-48A6-BDD9-A31CD0F571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9422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0EC0D8E5-6474-4451-A18B-8DF20E4D0234}"/>
              </a:ext>
            </a:extLst>
          </p:cNvPr>
          <p:cNvSpPr/>
          <p:nvPr userDrawn="1"/>
        </p:nvSpPr>
        <p:spPr>
          <a:xfrm flipV="1">
            <a:off x="0" y="764703"/>
            <a:ext cx="8040216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A786239-81A5-4889-BFBC-386B0E6F6F28}"/>
              </a:ext>
            </a:extLst>
          </p:cNvPr>
          <p:cNvSpPr/>
          <p:nvPr userDrawn="1"/>
        </p:nvSpPr>
        <p:spPr>
          <a:xfrm>
            <a:off x="0" y="827261"/>
            <a:ext cx="8040216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653048B-173B-44CD-9ACB-B7B93AB3BD98}"/>
              </a:ext>
            </a:extLst>
          </p:cNvPr>
          <p:cNvGrpSpPr/>
          <p:nvPr userDrawn="1"/>
        </p:nvGrpSpPr>
        <p:grpSpPr>
          <a:xfrm>
            <a:off x="29" y="6529"/>
            <a:ext cx="5879947" cy="758425"/>
            <a:chOff x="30471" y="165896"/>
            <a:chExt cx="8385874" cy="108165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EF7667D-3F36-4538-B077-BBE39A54D1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0471" y="226426"/>
              <a:ext cx="8385874" cy="960590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2655BBE-00B2-490D-B489-B76ECDFDDB17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96E17DC4-1036-4CA6-8B16-2020385DC1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A2BE6058-F2AE-444D-83A5-84C8996FE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556ACC83-2944-48A6-BDD9-A31CD0F571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15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42AEF677-4181-425F-9461-C1C70362CE38}"/>
              </a:ext>
            </a:extLst>
          </p:cNvPr>
          <p:cNvGrpSpPr/>
          <p:nvPr userDrawn="1"/>
        </p:nvGrpSpPr>
        <p:grpSpPr>
          <a:xfrm>
            <a:off x="29" y="44624"/>
            <a:ext cx="7032075" cy="952751"/>
            <a:chOff x="-56253" y="99625"/>
            <a:chExt cx="8472598" cy="1147923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BB29267-8D1E-46C5-90B3-880559AB89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56253" y="99625"/>
              <a:ext cx="8472598" cy="1087392"/>
            </a:xfrm>
            <a:prstGeom prst="rect">
              <a:avLst/>
            </a:prstGeom>
          </p:spPr>
        </p:pic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A0441328-9548-44B8-99E8-792D7AAF5EB4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68130686-3AAB-41B5-A163-746A1D5DA7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E31C21C0-CFE6-4444-A961-CDDF4D15A8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4ED932D6-F45C-4E21-A497-7388E9F56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62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3C5F24F-9B73-4539-A2EE-52EB1EAA0330}"/>
              </a:ext>
            </a:extLst>
          </p:cNvPr>
          <p:cNvGrpSpPr/>
          <p:nvPr userDrawn="1"/>
        </p:nvGrpSpPr>
        <p:grpSpPr>
          <a:xfrm>
            <a:off x="5515561" y="5805264"/>
            <a:ext cx="6672064" cy="1049872"/>
            <a:chOff x="-56252" y="71463"/>
            <a:chExt cx="8038839" cy="126493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8EDADCF-1A39-4C35-A6B1-BE98655C88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56252" y="71463"/>
              <a:ext cx="8038839" cy="1264939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B37B7D23-9C2F-4CC2-95DA-6EB86C71974E}"/>
                </a:ext>
              </a:extLst>
            </p:cNvPr>
            <p:cNvGrpSpPr/>
            <p:nvPr userDrawn="1"/>
          </p:nvGrpSpPr>
          <p:grpSpPr>
            <a:xfrm>
              <a:off x="119336" y="165895"/>
              <a:ext cx="7651707" cy="1081652"/>
              <a:chOff x="94595" y="-1"/>
              <a:chExt cx="6001405" cy="848364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C63ED644-00F8-4ED0-A566-A8BBBB42B0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9B96951-F4FB-4FA6-84A3-7997480E44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-1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7B11DE1-5210-4EEC-BB0E-F824C14CD4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4090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8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licit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://www.scopus.com/search/form.uri?display=basic&amp;zone=header&amp;origin=recordpage#scopus-a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itefull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hindawi.writefull.ai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335361" y="2204864"/>
            <a:ext cx="10631220" cy="864096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学术写作中的人工智能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等线" panose="02010600030101010101" pitchFamily="2" charset="-122"/>
              <a:cs typeface="+mj-cs"/>
            </a:endParaRPr>
          </a:p>
        </p:txBody>
      </p:sp>
      <p:sp>
        <p:nvSpPr>
          <p:cNvPr id="3" name="内容占位符 2" title="意义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报告人： 桑宛萱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2024.4.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487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1AC35-A481-1A2B-879E-B882F492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>
                <a:effectLst/>
              </a:rPr>
              <a:t>Writefull</a:t>
            </a:r>
            <a:r>
              <a:rPr lang="zh-CN" altLang="en-US" dirty="0">
                <a:effectLst/>
              </a:rPr>
              <a:t>之</a:t>
            </a:r>
            <a:r>
              <a:rPr lang="zh-CN" altLang="en-US" dirty="0"/>
              <a:t>小部件</a:t>
            </a:r>
            <a:endParaRPr lang="en-US" altLang="zh-CN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2ED281-E0F7-0D0B-E6B5-DF1505CA6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z="3200" dirty="0"/>
              <a:t>语言工具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A44D7A-E43A-D274-DF70-09454898C190}"/>
              </a:ext>
            </a:extLst>
          </p:cNvPr>
          <p:cNvSpPr txBox="1"/>
          <p:nvPr/>
        </p:nvSpPr>
        <p:spPr>
          <a:xfrm>
            <a:off x="335360" y="1634287"/>
            <a:ext cx="5586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0" dirty="0">
                <a:solidFill>
                  <a:srgbClr val="37352F"/>
                </a:solidFill>
                <a:effectLst/>
              </a:rPr>
              <a:t>Sentence Palette  </a:t>
            </a:r>
            <a:r>
              <a:rPr lang="zh-CN" altLang="en-US" b="1" i="0" dirty="0">
                <a:solidFill>
                  <a:srgbClr val="37352F"/>
                </a:solidFill>
                <a:effectLst/>
              </a:rPr>
              <a:t>例句集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F5D64AD-64C8-CF8A-3704-419681048B55}"/>
              </a:ext>
            </a:extLst>
          </p:cNvPr>
          <p:cNvSpPr txBox="1"/>
          <p:nvPr/>
        </p:nvSpPr>
        <p:spPr>
          <a:xfrm>
            <a:off x="6384032" y="1628800"/>
            <a:ext cx="5655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Language Search</a:t>
            </a:r>
          </a:p>
          <a:p>
            <a:pPr algn="ctr"/>
            <a:r>
              <a:rPr lang="zh-CN" altLang="en-US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基于学术文本数据库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81FA3D-DE40-7799-AFDF-51936417A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801" y="2355016"/>
            <a:ext cx="5655863" cy="40269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9289D34-D635-E152-9437-1A90CF4AF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06" y="2178233"/>
            <a:ext cx="6147249" cy="44672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图片 14" descr="图标&#10;&#10;描述已自动生成">
            <a:extLst>
              <a:ext uri="{FF2B5EF4-FFF2-40B4-BE49-F238E27FC236}">
                <a16:creationId xmlns:a16="http://schemas.microsoft.com/office/drawing/2014/main" id="{A0AF50B4-4109-1F6A-5015-0BB347868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963893"/>
            <a:ext cx="504056" cy="4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4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1AC35-A481-1A2B-879E-B882F492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Kimi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8EA954-9BEE-3B66-FC54-7E90079FB8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556792"/>
            <a:ext cx="11656473" cy="5112569"/>
          </a:xfrm>
        </p:spPr>
        <p:txBody>
          <a:bodyPr/>
          <a:lstStyle/>
          <a:p>
            <a:r>
              <a:rPr lang="zh-CN" altLang="en-US" dirty="0"/>
              <a:t>月之暗面（</a:t>
            </a:r>
            <a:r>
              <a:rPr lang="en-US" altLang="zh-CN" dirty="0"/>
              <a:t>Moonshot AI</a:t>
            </a:r>
            <a:r>
              <a:rPr lang="zh-CN" altLang="en-US" dirty="0"/>
              <a:t>）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    创始人：杨植麟 清华大学</a:t>
            </a:r>
            <a:endParaRPr lang="en-US" altLang="zh-CN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2ED281-E0F7-0D0B-E6B5-DF1505CA6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z="3200" dirty="0"/>
              <a:t>综合工具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454365E-63EA-D1C8-EF73-1A3A321CB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" y="3196787"/>
            <a:ext cx="5824130" cy="355682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8085369-3C54-EC59-F464-81564D54D6CB}"/>
              </a:ext>
            </a:extLst>
          </p:cNvPr>
          <p:cNvSpPr txBox="1"/>
          <p:nvPr/>
        </p:nvSpPr>
        <p:spPr>
          <a:xfrm>
            <a:off x="335360" y="2812866"/>
            <a:ext cx="55140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获取网络信息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E6DD015-5162-246D-F458-E1E4C8B9BAE8}"/>
              </a:ext>
            </a:extLst>
          </p:cNvPr>
          <p:cNvSpPr txBox="1"/>
          <p:nvPr/>
        </p:nvSpPr>
        <p:spPr>
          <a:xfrm>
            <a:off x="6240016" y="2812866"/>
            <a:ext cx="55140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文件速读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D5B7DA1-7BA6-C9B5-AF29-6106AF87E133}"/>
              </a:ext>
            </a:extLst>
          </p:cNvPr>
          <p:cNvSpPr txBox="1"/>
          <p:nvPr/>
        </p:nvSpPr>
        <p:spPr>
          <a:xfrm>
            <a:off x="5591944" y="1027756"/>
            <a:ext cx="7056784" cy="1753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超长记忆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(20 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万汉字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)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阅读搜索网络信息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显著的中文优势</a:t>
            </a:r>
            <a:endParaRPr lang="en-US" altLang="zh-CN" sz="2200" dirty="0">
              <a:solidFill>
                <a:srgbClr val="C0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多格式文件处理</a:t>
            </a:r>
            <a:r>
              <a:rPr lang="zh-CN" altLang="en-US" sz="2200" dirty="0">
                <a:solidFill>
                  <a:srgbClr val="C00000"/>
                </a:solidFill>
                <a:latin typeface="Arial" panose="020B0604020202020204"/>
                <a:ea typeface="黑体" panose="02010609060101010101" pitchFamily="49" charset="-122"/>
              </a:rPr>
              <a:t>（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TXT/PDF/Word/PPT/Excel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等</a:t>
            </a:r>
            <a:r>
              <a:rPr lang="zh-CN" altLang="en-US" sz="2200" dirty="0">
                <a:solidFill>
                  <a:srgbClr val="C00000"/>
                </a:solidFill>
                <a:latin typeface="Arial" panose="020B0604020202020204"/>
                <a:ea typeface="黑体" panose="02010609060101010101" pitchFamily="49" charset="-122"/>
              </a:rPr>
              <a:t>）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17A62C3-A78B-F7D6-35F1-BBD063FC0F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5FC"/>
              </a:clrFrom>
              <a:clrTo>
                <a:srgbClr val="F3F5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456" y="1012986"/>
            <a:ext cx="864096" cy="38931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1D717BA-05B0-109E-50C5-29F48C54C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96" y="3196786"/>
            <a:ext cx="5753977" cy="351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63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2D249F-40F9-6ACB-AABD-4E2B3D847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Elicit </a:t>
            </a:r>
            <a:r>
              <a:rPr lang="zh-CN" altLang="en-US" dirty="0"/>
              <a:t>使用讨论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B15DBE-C469-EE8C-FA76-1F79D34B20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628800"/>
            <a:ext cx="6048672" cy="28803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dirty="0"/>
              <a:t>Clementine </a:t>
            </a:r>
            <a:r>
              <a:rPr lang="en-US" altLang="zh-CN" dirty="0" err="1"/>
              <a:t>Fourrier</a:t>
            </a:r>
            <a:r>
              <a:rPr lang="en-US" altLang="zh-CN" dirty="0"/>
              <a:t> </a:t>
            </a:r>
            <a:r>
              <a:rPr lang="zh-CN" altLang="en-US" dirty="0"/>
              <a:t>巴黎研究者：</a:t>
            </a:r>
            <a:endParaRPr lang="en-US" altLang="zh-CN" dirty="0"/>
          </a:p>
          <a:p>
            <a:r>
              <a:rPr lang="zh-CN" altLang="en-US" sz="2000" b="1" dirty="0"/>
              <a:t>不是每次都能挑选最相关的论文👎</a:t>
            </a:r>
            <a:endParaRPr lang="en-US" altLang="zh-CN" sz="2000" dirty="0"/>
          </a:p>
          <a:p>
            <a:r>
              <a:rPr lang="zh-CN" altLang="en-US" sz="2000" dirty="0"/>
              <a:t>会</a:t>
            </a:r>
            <a:r>
              <a:rPr lang="zh-CN" altLang="en-US" sz="2000" b="1" dirty="0"/>
              <a:t>推荐一些你可能会错过的论文👍</a:t>
            </a:r>
            <a:endParaRPr lang="en-US" altLang="zh-CN" sz="2000" b="1" dirty="0"/>
          </a:p>
          <a:p>
            <a:r>
              <a:rPr lang="zh-CN" altLang="en-US" sz="2000" b="1" dirty="0"/>
              <a:t>论文总结作用不大👎，</a:t>
            </a:r>
            <a:r>
              <a:rPr lang="zh-CN" altLang="en-US" sz="2000" dirty="0"/>
              <a:t>推荐很多无直接关联的内容</a:t>
            </a:r>
            <a:endParaRPr lang="en-US" altLang="zh-CN" sz="2000" dirty="0"/>
          </a:p>
          <a:p>
            <a:r>
              <a:rPr lang="zh-CN" altLang="en-US" sz="2000" dirty="0"/>
              <a:t>只使用</a:t>
            </a:r>
            <a:r>
              <a:rPr lang="en-US" altLang="zh-CN" sz="2000" dirty="0"/>
              <a:t>Elicit</a:t>
            </a:r>
            <a:r>
              <a:rPr lang="zh-CN" altLang="en-US" sz="2000" dirty="0"/>
              <a:t>，可能会犯很多错误</a:t>
            </a:r>
          </a:p>
          <a:p>
            <a:endParaRPr lang="en-US" altLang="zh-CN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C619DF4-7C01-FB35-4F9E-91FA355CB1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讨论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AAF7C-C6F1-79C1-C556-DFFE8F3B26B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15818" y="1700782"/>
            <a:ext cx="5684837" cy="2304281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新加坡某大学的图书管理员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Aaron Tay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：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最喜欢的搜索方式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👍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给出的内容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相关度与谷歌学术大致相同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，有时候检索得比谷歌学术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更好👍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没有解决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rPr>
              <a:t>发展迅速</a:t>
            </a:r>
            <a:r>
              <a:rPr lang="zh-CN" altLang="en-US" sz="2000" dirty="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rPr>
              <a:t>的领域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👎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endParaRPr lang="zh-CN" altLang="en-US" sz="4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28F958-38D5-C6DD-8A09-BCA8CF6BF7F1}"/>
              </a:ext>
            </a:extLst>
          </p:cNvPr>
          <p:cNvSpPr txBox="1"/>
          <p:nvPr/>
        </p:nvSpPr>
        <p:spPr>
          <a:xfrm>
            <a:off x="291828" y="4365104"/>
            <a:ext cx="11780836" cy="1269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Elicit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所属公司的首席运营官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Jungwon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Byun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：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Elicit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有数十万用户，专业各不相同</a:t>
            </a:r>
            <a:r>
              <a:rPr lang="zh-CN" altLang="en-US" sz="2000" dirty="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rPr>
              <a:t>，所以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在某些领域的查询上会比较弱。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Elicit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的不太注重关键词匹配、引用次数和频度，不过用户可以对这些设置过滤条件。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D7F553F-E7E8-C99F-5616-F5FF84358A47}"/>
              </a:ext>
            </a:extLst>
          </p:cNvPr>
          <p:cNvSpPr txBox="1"/>
          <p:nvPr/>
        </p:nvSpPr>
        <p:spPr>
          <a:xfrm>
            <a:off x="623392" y="5877272"/>
            <a:ext cx="6696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表现存在研究领域差异、可用于查缺补漏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4CF4915-814C-1CF2-22AC-74E535EC7A06}"/>
              </a:ext>
            </a:extLst>
          </p:cNvPr>
          <p:cNvSpPr txBox="1"/>
          <p:nvPr/>
        </p:nvSpPr>
        <p:spPr>
          <a:xfrm>
            <a:off x="9264352" y="5661248"/>
            <a:ext cx="2831282" cy="823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1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Ref: Sanderson K. AI science search engines are exploding in number — are they any good?[J]. Nature, 2023, 616(7958): 639-640. </a:t>
            </a:r>
          </a:p>
        </p:txBody>
      </p:sp>
    </p:spTree>
    <p:extLst>
      <p:ext uri="{BB962C8B-B14F-4D97-AF65-F5344CB8AC3E}">
        <p14:creationId xmlns:p14="http://schemas.microsoft.com/office/powerpoint/2010/main" val="19874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041001-0A11-0479-EF5C-F3444EF9B1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人工智能融入学术（写作）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B15DBE-C469-EE8C-FA76-1F79D34B206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人工智能</a:t>
            </a:r>
            <a:endParaRPr lang="en-US" altLang="zh-CN" dirty="0"/>
          </a:p>
          <a:p>
            <a:pPr lvl="1"/>
            <a:r>
              <a:rPr lang="zh-CN" altLang="en-US" dirty="0"/>
              <a:t>技术进步</a:t>
            </a:r>
            <a:endParaRPr lang="en-US" altLang="zh-CN" dirty="0"/>
          </a:p>
          <a:p>
            <a:pPr lvl="2"/>
            <a:r>
              <a:rPr lang="zh-CN" altLang="en-US" dirty="0"/>
              <a:t>如同</a:t>
            </a:r>
            <a:r>
              <a:rPr lang="en-US" altLang="zh-CN" dirty="0"/>
              <a:t>1990</a:t>
            </a:r>
            <a:r>
              <a:rPr lang="zh-CN" altLang="en-US" dirty="0"/>
              <a:t>年代的互联网，轻松访问和高效处理大量数据</a:t>
            </a:r>
            <a:endParaRPr lang="en-US" altLang="zh-CN" dirty="0"/>
          </a:p>
          <a:p>
            <a:pPr lvl="1"/>
            <a:r>
              <a:rPr lang="zh-CN" altLang="en-US" dirty="0"/>
              <a:t>对广泛使用的担忧</a:t>
            </a:r>
            <a:endParaRPr lang="en-US" altLang="zh-CN" dirty="0"/>
          </a:p>
          <a:p>
            <a:pPr lvl="2"/>
            <a:r>
              <a:rPr lang="zh-CN" altLang="en-US" dirty="0"/>
              <a:t>抑制人类创新性和批判性思维</a:t>
            </a:r>
            <a:endParaRPr lang="en-US" altLang="zh-CN" dirty="0"/>
          </a:p>
          <a:p>
            <a:pPr lvl="2"/>
            <a:r>
              <a:rPr lang="zh-CN" altLang="en-US" dirty="0"/>
              <a:t>输入可能出错</a:t>
            </a:r>
            <a:endParaRPr lang="en-US" altLang="zh-CN" dirty="0"/>
          </a:p>
          <a:p>
            <a:pPr lvl="2"/>
            <a:r>
              <a:rPr lang="zh-CN" altLang="en-US" dirty="0"/>
              <a:t>数据安全</a:t>
            </a:r>
            <a:endParaRPr lang="en-US" altLang="zh-CN" dirty="0"/>
          </a:p>
          <a:p>
            <a:pPr lvl="2"/>
            <a:r>
              <a:rPr lang="en-US" altLang="zh-CN" dirty="0"/>
              <a:t>…</a:t>
            </a:r>
          </a:p>
          <a:p>
            <a:r>
              <a:rPr lang="zh-CN" altLang="en-US" dirty="0"/>
              <a:t>融入学术</a:t>
            </a:r>
            <a:endParaRPr lang="en-US" altLang="zh-CN" dirty="0"/>
          </a:p>
          <a:p>
            <a:pPr lvl="1"/>
            <a:r>
              <a:rPr lang="zh-CN" altLang="en-US" dirty="0"/>
              <a:t>了解并应用</a:t>
            </a:r>
            <a:endParaRPr lang="en-US" altLang="zh-CN" dirty="0"/>
          </a:p>
          <a:p>
            <a:pPr lvl="1"/>
            <a:r>
              <a:rPr lang="zh-CN" altLang="en-US" dirty="0"/>
              <a:t>批判性思维💡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5DA9ED-0242-DA38-4615-8279C48B8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4EA1C-D3C9-AD25-5772-7C11E38D54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864" y="2564904"/>
            <a:ext cx="695875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67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75920" y="4615412"/>
            <a:ext cx="55950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桑宛萱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75417BF-5529-4F1F-9668-7A5A0FEB5DCC}"/>
              </a:ext>
            </a:extLst>
          </p:cNvPr>
          <p:cNvSpPr txBox="1"/>
          <p:nvPr/>
        </p:nvSpPr>
        <p:spPr>
          <a:xfrm>
            <a:off x="1390287" y="1556792"/>
            <a:ext cx="94114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63783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谢谢！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763783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763783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63783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为建设世界一流实验室而</a:t>
            </a:r>
            <a:r>
              <a:rPr lang="zh-CN" altLang="en-US" sz="4800" b="1" dirty="0">
                <a:solidFill>
                  <a:srgbClr val="76378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努力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63783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奋斗！</a:t>
            </a:r>
          </a:p>
        </p:txBody>
      </p:sp>
    </p:spTree>
    <p:extLst>
      <p:ext uri="{BB962C8B-B14F-4D97-AF65-F5344CB8AC3E}">
        <p14:creationId xmlns:p14="http://schemas.microsoft.com/office/powerpoint/2010/main" val="286371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34A2FB4-5D31-3739-42B5-224193F98B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学术写作中的人工智能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C2C2955-4BA4-D5ED-7697-204F49ED651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dirty="0"/>
              <a:t>辅助作者完成写作</a:t>
            </a:r>
            <a:endParaRPr lang="en-US" altLang="zh-CN" dirty="0"/>
          </a:p>
          <a:p>
            <a:pPr lvl="1"/>
            <a:endParaRPr lang="en-US" altLang="zh-CN" sz="900" dirty="0"/>
          </a:p>
          <a:p>
            <a:pPr lvl="1"/>
            <a:r>
              <a:rPr lang="zh-CN" altLang="en-US" dirty="0">
                <a:highlight>
                  <a:srgbClr val="FF5050"/>
                </a:highlight>
              </a:rPr>
              <a:t>搜索</a:t>
            </a:r>
            <a:r>
              <a:rPr lang="en-US" altLang="zh-CN" dirty="0">
                <a:highlight>
                  <a:srgbClr val="FF5050"/>
                </a:highlight>
              </a:rPr>
              <a:t>/</a:t>
            </a:r>
            <a:r>
              <a:rPr lang="zh-CN" altLang="en-US" dirty="0">
                <a:highlight>
                  <a:srgbClr val="FF5050"/>
                </a:highlight>
              </a:rPr>
              <a:t>文献综述</a:t>
            </a:r>
            <a:endParaRPr lang="en-US" altLang="zh-CN" dirty="0">
              <a:highlight>
                <a:srgbClr val="FF5050"/>
              </a:highlight>
            </a:endParaRPr>
          </a:p>
          <a:p>
            <a:pPr lvl="1"/>
            <a:r>
              <a:rPr lang="zh-CN" altLang="en-US" dirty="0">
                <a:highlight>
                  <a:srgbClr val="FF9900"/>
                </a:highlight>
              </a:rPr>
              <a:t>语言</a:t>
            </a:r>
            <a:r>
              <a:rPr lang="en-US" altLang="zh-CN" dirty="0">
                <a:highlight>
                  <a:srgbClr val="FF9900"/>
                </a:highlight>
              </a:rPr>
              <a:t>/</a:t>
            </a:r>
            <a:r>
              <a:rPr lang="zh-CN" altLang="en-US" dirty="0">
                <a:highlight>
                  <a:srgbClr val="FF9900"/>
                </a:highlight>
              </a:rPr>
              <a:t>写作辅助</a:t>
            </a:r>
            <a:endParaRPr lang="en-US" altLang="zh-CN" dirty="0">
              <a:highlight>
                <a:srgbClr val="FF9900"/>
              </a:highlight>
            </a:endParaRPr>
          </a:p>
          <a:p>
            <a:pPr lvl="1"/>
            <a:r>
              <a:rPr lang="zh-CN" altLang="en-US" dirty="0">
                <a:highlight>
                  <a:srgbClr val="FFCC00"/>
                </a:highlight>
              </a:rPr>
              <a:t>综合</a:t>
            </a:r>
            <a:endParaRPr lang="en-US" altLang="zh-CN" dirty="0">
              <a:highlight>
                <a:srgbClr val="FFCC00"/>
              </a:highlight>
            </a:endParaRPr>
          </a:p>
          <a:p>
            <a:r>
              <a:rPr lang="zh-CN" altLang="en-US" dirty="0"/>
              <a:t>评估和检测写作质量</a:t>
            </a:r>
            <a:endParaRPr lang="en-US" altLang="zh-CN" dirty="0"/>
          </a:p>
          <a:p>
            <a:pPr lvl="1"/>
            <a:r>
              <a:rPr lang="zh-CN" altLang="en-US" dirty="0"/>
              <a:t>剽窃检测软件</a:t>
            </a:r>
            <a:endParaRPr lang="en-US" altLang="zh-CN" dirty="0"/>
          </a:p>
          <a:p>
            <a:pPr lvl="1"/>
            <a:r>
              <a:rPr lang="zh-CN" altLang="en-US" dirty="0"/>
              <a:t>自动同行评审平台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0E882D35-9FCA-D704-4913-1B1BC3935B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zh-CN" altLang="en-US" sz="3200" dirty="0"/>
              <a:t>简介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C5902C-054B-7A5E-CFA7-CF9D52C4F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447" y="1556792"/>
            <a:ext cx="8570217" cy="422223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96966EB-0E50-153F-0AE4-727E0CE06EF2}"/>
              </a:ext>
            </a:extLst>
          </p:cNvPr>
          <p:cNvSpPr txBox="1"/>
          <p:nvPr/>
        </p:nvSpPr>
        <p:spPr>
          <a:xfrm>
            <a:off x="6744072" y="5779030"/>
            <a:ext cx="5351562" cy="569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1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Ref: Golan R, Reddy R, </a:t>
            </a:r>
            <a:r>
              <a:rPr lang="en-US" altLang="zh-CN" sz="1100" dirty="0" err="1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Muthigi</a:t>
            </a:r>
            <a:r>
              <a:rPr lang="en-US" altLang="zh-CN" sz="11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 A, et al. Artificial intelligence in academic writing: a paradigm-shifting technological advance[J]. Nature Reviews Urology, 2023, 20(6): 327-328.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159DD9-5129-ABD3-C631-FE4BAB8932A4}"/>
              </a:ext>
            </a:extLst>
          </p:cNvPr>
          <p:cNvSpPr txBox="1"/>
          <p:nvPr/>
        </p:nvSpPr>
        <p:spPr>
          <a:xfrm>
            <a:off x="479376" y="5877272"/>
            <a:ext cx="3453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节省时间</a:t>
            </a:r>
            <a:r>
              <a:rPr lang="zh-CN" altLang="en-US" sz="2800" b="1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 b="1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提高效率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12" name="连接符: 肘形 11">
            <a:extLst>
              <a:ext uri="{FF2B5EF4-FFF2-40B4-BE49-F238E27FC236}">
                <a16:creationId xmlns:a16="http://schemas.microsoft.com/office/drawing/2014/main" id="{B70C8006-E2D2-97DF-4416-5D7A8C9AE75E}"/>
              </a:ext>
            </a:extLst>
          </p:cNvPr>
          <p:cNvCxnSpPr>
            <a:cxnSpLocks/>
          </p:cNvCxnSpPr>
          <p:nvPr/>
        </p:nvCxnSpPr>
        <p:spPr>
          <a:xfrm>
            <a:off x="1991647" y="1988840"/>
            <a:ext cx="1512168" cy="144016"/>
          </a:xfrm>
          <a:prstGeom prst="bentConnector3">
            <a:avLst>
              <a:gd name="adj1" fmla="val 75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9BBCE7AD-7FA3-8DB5-11DF-F25E1B972CFC}"/>
              </a:ext>
            </a:extLst>
          </p:cNvPr>
          <p:cNvSpPr/>
          <p:nvPr/>
        </p:nvSpPr>
        <p:spPr>
          <a:xfrm>
            <a:off x="3527364" y="4458870"/>
            <a:ext cx="4224820" cy="1274386"/>
          </a:xfrm>
          <a:prstGeom prst="roundRect">
            <a:avLst>
              <a:gd name="adj" fmla="val 3653"/>
            </a:avLst>
          </a:prstGeom>
          <a:noFill/>
          <a:ln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2BCE40C8-D736-9408-3E7C-A227FA1D60B1}"/>
              </a:ext>
            </a:extLst>
          </p:cNvPr>
          <p:cNvSpPr/>
          <p:nvPr/>
        </p:nvSpPr>
        <p:spPr>
          <a:xfrm>
            <a:off x="7824191" y="2204864"/>
            <a:ext cx="4176463" cy="1080120"/>
          </a:xfrm>
          <a:prstGeom prst="roundRect">
            <a:avLst>
              <a:gd name="adj" fmla="val 3653"/>
            </a:avLst>
          </a:prstGeom>
          <a:noFill/>
          <a:ln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41890F1-D3E1-D186-1E1D-F73D682FB0FF}"/>
              </a:ext>
            </a:extLst>
          </p:cNvPr>
          <p:cNvSpPr/>
          <p:nvPr/>
        </p:nvSpPr>
        <p:spPr>
          <a:xfrm>
            <a:off x="3527363" y="2204864"/>
            <a:ext cx="4224821" cy="2155764"/>
          </a:xfrm>
          <a:prstGeom prst="roundRect">
            <a:avLst>
              <a:gd name="adj" fmla="val 3653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5AFE959-CA99-9FE3-03EB-2630CAD23AD2}"/>
              </a:ext>
            </a:extLst>
          </p:cNvPr>
          <p:cNvSpPr/>
          <p:nvPr/>
        </p:nvSpPr>
        <p:spPr>
          <a:xfrm>
            <a:off x="7834510" y="3330758"/>
            <a:ext cx="4166143" cy="531188"/>
          </a:xfrm>
          <a:prstGeom prst="roundRect">
            <a:avLst>
              <a:gd name="adj" fmla="val 3653"/>
            </a:avLst>
          </a:prstGeom>
          <a:noFill/>
          <a:ln>
            <a:solidFill>
              <a:srgbClr val="FFCC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833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2029F0C-B08C-6E91-49F2-60EF9BEDD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学术写作中的人工智能工具概述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0E882D35-9FCA-D704-4913-1B1BC3935B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zh-CN" altLang="en-US" sz="3200" dirty="0"/>
              <a:t>工具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C51FAE3-6908-52DF-07B9-26113F40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32" y="955618"/>
            <a:ext cx="10886270" cy="585775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173C45A-052A-A422-CDFA-B9D427BA0911}"/>
              </a:ext>
            </a:extLst>
          </p:cNvPr>
          <p:cNvSpPr txBox="1"/>
          <p:nvPr/>
        </p:nvSpPr>
        <p:spPr>
          <a:xfrm>
            <a:off x="610332" y="5085184"/>
            <a:ext cx="3453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功能强大</a:t>
            </a:r>
            <a:r>
              <a:rPr lang="en-US" altLang="zh-CN" sz="2800" b="1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800" b="1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有特色</a:t>
            </a:r>
            <a:endParaRPr lang="en-US" altLang="zh-CN" sz="2800" b="1" dirty="0">
              <a:solidFill>
                <a:srgbClr val="FF0000"/>
              </a:solidFill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易于访问</a:t>
            </a:r>
            <a:endParaRPr lang="en-US" altLang="zh-CN" sz="2800" b="1" dirty="0">
              <a:solidFill>
                <a:srgbClr val="FF0000"/>
              </a:solidFill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全部</a:t>
            </a:r>
            <a:r>
              <a:rPr lang="en-US" altLang="zh-CN" sz="2800" b="1" dirty="0">
                <a:solidFill>
                  <a:srgbClr val="FF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800" b="1" dirty="0">
                <a:solidFill>
                  <a:srgbClr val="FF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部分功能免费</a:t>
            </a:r>
            <a:endParaRPr lang="en-US" altLang="zh-CN" sz="2800" b="1" dirty="0">
              <a:solidFill>
                <a:srgbClr val="FF0000"/>
              </a:solidFill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2173A09-17C0-F586-2196-D6B3CE746DA0}"/>
              </a:ext>
            </a:extLst>
          </p:cNvPr>
          <p:cNvSpPr/>
          <p:nvPr/>
        </p:nvSpPr>
        <p:spPr>
          <a:xfrm>
            <a:off x="6989420" y="1027626"/>
            <a:ext cx="936104" cy="1753302"/>
          </a:xfrm>
          <a:prstGeom prst="roundRect">
            <a:avLst>
              <a:gd name="adj" fmla="val 3653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15EB432-2820-5CF6-3F8F-1636F76288E6}"/>
              </a:ext>
            </a:extLst>
          </p:cNvPr>
          <p:cNvSpPr/>
          <p:nvPr/>
        </p:nvSpPr>
        <p:spPr>
          <a:xfrm>
            <a:off x="6960096" y="3068960"/>
            <a:ext cx="1008112" cy="936104"/>
          </a:xfrm>
          <a:prstGeom prst="roundRect">
            <a:avLst>
              <a:gd name="adj" fmla="val 3653"/>
            </a:avLst>
          </a:prstGeom>
          <a:noFill/>
          <a:ln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DA540A2-49FA-B46E-8F79-31D85168AFCB}"/>
              </a:ext>
            </a:extLst>
          </p:cNvPr>
          <p:cNvSpPr/>
          <p:nvPr/>
        </p:nvSpPr>
        <p:spPr>
          <a:xfrm>
            <a:off x="6600056" y="5877272"/>
            <a:ext cx="1008112" cy="936104"/>
          </a:xfrm>
          <a:prstGeom prst="roundRect">
            <a:avLst>
              <a:gd name="adj" fmla="val 3653"/>
            </a:avLst>
          </a:prstGeom>
          <a:noFill/>
          <a:ln>
            <a:solidFill>
              <a:srgbClr val="FFCC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D0CBC1E5-0518-C031-2E2D-C63D87E2BB89}"/>
              </a:ext>
            </a:extLst>
          </p:cNvPr>
          <p:cNvSpPr/>
          <p:nvPr/>
        </p:nvSpPr>
        <p:spPr>
          <a:xfrm>
            <a:off x="695400" y="5589240"/>
            <a:ext cx="1440160" cy="432048"/>
          </a:xfrm>
          <a:prstGeom prst="roundRect">
            <a:avLst>
              <a:gd name="adj" fmla="val 3653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50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1AC35-A481-1A2B-879E-B882F492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Elicit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8EA954-9BEE-3B66-FC54-7E90079FB8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628799"/>
            <a:ext cx="11665296" cy="5112569"/>
          </a:xfrm>
        </p:spPr>
        <p:txBody>
          <a:bodyPr/>
          <a:lstStyle/>
          <a:p>
            <a:r>
              <a:rPr lang="en-US" altLang="zh-CN" sz="1600" dirty="0">
                <a:hlinkClick r:id="rId3"/>
              </a:rPr>
              <a:t>elicit.org</a:t>
            </a:r>
            <a:endParaRPr lang="en-US" altLang="zh-CN" sz="1600" dirty="0"/>
          </a:p>
          <a:p>
            <a:r>
              <a:rPr lang="zh-CN" altLang="en-US" sz="1600" dirty="0"/>
              <a:t>基于</a:t>
            </a:r>
            <a:r>
              <a:rPr lang="en-US" altLang="zh-CN" sz="1600" dirty="0"/>
              <a:t>Semantic Scholar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2ED281-E0F7-0D0B-E6B5-DF1505CA6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z="3200" dirty="0"/>
              <a:t>搜索工具</a:t>
            </a:r>
          </a:p>
        </p:txBody>
      </p:sp>
      <p:pic>
        <p:nvPicPr>
          <p:cNvPr id="10" name="图片 9" descr="图标&#10;&#10;描述已自动生成">
            <a:extLst>
              <a:ext uri="{FF2B5EF4-FFF2-40B4-BE49-F238E27FC236}">
                <a16:creationId xmlns:a16="http://schemas.microsoft.com/office/drawing/2014/main" id="{76C488B9-CF36-4121-4406-D9F77B21F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981868"/>
            <a:ext cx="1944216" cy="63727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6D08676-F33E-95A7-84C4-3CB6DFDDFF90}"/>
              </a:ext>
            </a:extLst>
          </p:cNvPr>
          <p:cNvGrpSpPr/>
          <p:nvPr/>
        </p:nvGrpSpPr>
        <p:grpSpPr>
          <a:xfrm>
            <a:off x="6687226" y="899428"/>
            <a:ext cx="5115276" cy="5913949"/>
            <a:chOff x="6687226" y="899428"/>
            <a:chExt cx="5115276" cy="591394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1292FA-0420-4399-3518-1C1A402A9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" b="33740"/>
            <a:stretch/>
          </p:blipFill>
          <p:spPr>
            <a:xfrm>
              <a:off x="6687226" y="1268760"/>
              <a:ext cx="5115276" cy="554461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4B26012-4DCE-9FEF-D3E5-28F0BFF39669}"/>
                </a:ext>
              </a:extLst>
            </p:cNvPr>
            <p:cNvSpPr txBox="1"/>
            <p:nvPr/>
          </p:nvSpPr>
          <p:spPr>
            <a:xfrm>
              <a:off x="6687226" y="899428"/>
              <a:ext cx="51152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1800" dirty="0"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参考文献</a:t>
              </a:r>
              <a:r>
                <a:rPr lang="zh-CN" altLang="en-US" sz="1800" dirty="0"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及其简要介绍</a:t>
              </a:r>
              <a:endParaRPr lang="zh-CN" altLang="en-US" kern="0" dirty="0">
                <a:latin typeface="+mn-ea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3EB7CE8-6DD1-4507-7E46-85F1790C2F83}"/>
              </a:ext>
            </a:extLst>
          </p:cNvPr>
          <p:cNvGrpSpPr/>
          <p:nvPr/>
        </p:nvGrpSpPr>
        <p:grpSpPr>
          <a:xfrm>
            <a:off x="236675" y="2534455"/>
            <a:ext cx="6246041" cy="4074006"/>
            <a:chOff x="457624" y="2307322"/>
            <a:chExt cx="6246041" cy="407400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F9E855D-3BE1-0F3A-CA45-AB7AF5E85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624" y="2708921"/>
              <a:ext cx="6246041" cy="367240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D3971B8-2CD3-520A-34D7-263916E2765E}"/>
                </a:ext>
              </a:extLst>
            </p:cNvPr>
            <p:cNvSpPr txBox="1"/>
            <p:nvPr/>
          </p:nvSpPr>
          <p:spPr>
            <a:xfrm>
              <a:off x="631776" y="2307322"/>
              <a:ext cx="60085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kern="0" dirty="0">
                  <a:latin typeface="+mn-ea"/>
                </a:rPr>
                <a:t>可溯源的概要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08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A4F0E39-045C-69C3-8CE6-34687A7A2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73" y="2132856"/>
            <a:ext cx="7593227" cy="44644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49EE93-8093-618C-2A23-ACC6A63DD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980728"/>
            <a:ext cx="5589035" cy="58315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0D1AC35-A481-1A2B-879E-B882F492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Elicit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2ED281-E0F7-0D0B-E6B5-DF1505CA6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搜索</a:t>
            </a:r>
            <a:r>
              <a:rPr lang="zh-CN" altLang="en-US" sz="3200" dirty="0"/>
              <a:t>工具</a:t>
            </a:r>
          </a:p>
        </p:txBody>
      </p:sp>
      <p:pic>
        <p:nvPicPr>
          <p:cNvPr id="10" name="图片 9" descr="图标&#10;&#10;描述已自动生成">
            <a:extLst>
              <a:ext uri="{FF2B5EF4-FFF2-40B4-BE49-F238E27FC236}">
                <a16:creationId xmlns:a16="http://schemas.microsoft.com/office/drawing/2014/main" id="{76C488B9-CF36-4121-4406-D9F77B21F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80" y="981868"/>
            <a:ext cx="1944216" cy="637271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7649FAB8-F38A-6637-7A80-6A4E727A884F}"/>
              </a:ext>
            </a:extLst>
          </p:cNvPr>
          <p:cNvSpPr/>
          <p:nvPr/>
        </p:nvSpPr>
        <p:spPr>
          <a:xfrm>
            <a:off x="1631504" y="3994570"/>
            <a:ext cx="1584176" cy="93610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97D70AAA-65DF-A69E-9720-CEDC985117D0}"/>
              </a:ext>
            </a:extLst>
          </p:cNvPr>
          <p:cNvSpPr/>
          <p:nvPr/>
        </p:nvSpPr>
        <p:spPr>
          <a:xfrm>
            <a:off x="9264352" y="1772816"/>
            <a:ext cx="2442564" cy="3096344"/>
          </a:xfrm>
          <a:prstGeom prst="roundRect">
            <a:avLst>
              <a:gd name="adj" fmla="val 3653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97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1AC35-A481-1A2B-879E-B882F492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Scopus AI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2ED281-E0F7-0D0B-E6B5-DF1505CA6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z="3200" dirty="0"/>
              <a:t>搜索工具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2FEE4F2-E0AB-4847-E7E8-E0C716B16741}"/>
              </a:ext>
            </a:extLst>
          </p:cNvPr>
          <p:cNvGrpSpPr/>
          <p:nvPr/>
        </p:nvGrpSpPr>
        <p:grpSpPr>
          <a:xfrm>
            <a:off x="6265858" y="3414077"/>
            <a:ext cx="5281200" cy="3327291"/>
            <a:chOff x="6265858" y="3414077"/>
            <a:chExt cx="5281200" cy="3327291"/>
          </a:xfrm>
        </p:grpSpPr>
        <p:pic>
          <p:nvPicPr>
            <p:cNvPr id="9" name="内容占位符 5">
              <a:extLst>
                <a:ext uri="{FF2B5EF4-FFF2-40B4-BE49-F238E27FC236}">
                  <a16:creationId xmlns:a16="http://schemas.microsoft.com/office/drawing/2014/main" id="{BC6C8271-919C-38D1-6959-F4CB0CFF2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858" y="3770693"/>
              <a:ext cx="5281200" cy="297067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5612260-3934-2B69-CCB6-DBDAC7317B66}"/>
                </a:ext>
              </a:extLst>
            </p:cNvPr>
            <p:cNvSpPr txBox="1"/>
            <p:nvPr/>
          </p:nvSpPr>
          <p:spPr>
            <a:xfrm>
              <a:off x="8400256" y="3414077"/>
              <a:ext cx="11521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kern="0" dirty="0">
                  <a:latin typeface="+mn-ea"/>
                </a:rPr>
                <a:t>思维导图</a:t>
              </a:r>
              <a:endParaRPr lang="en-US" altLang="zh-CN" b="1" kern="0" dirty="0">
                <a:latin typeface="+mn-ea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9D239E5-04A3-A46A-05BD-EEF95D5E5A1B}"/>
              </a:ext>
            </a:extLst>
          </p:cNvPr>
          <p:cNvGrpSpPr/>
          <p:nvPr/>
        </p:nvGrpSpPr>
        <p:grpSpPr>
          <a:xfrm>
            <a:off x="5831968" y="899428"/>
            <a:ext cx="6096680" cy="2411283"/>
            <a:chOff x="5831968" y="899428"/>
            <a:chExt cx="6096680" cy="241128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561160F-990C-F796-9409-AC10456BF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6216" y="1268760"/>
              <a:ext cx="5281200" cy="20419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0581E79-2CF0-86AF-E5D9-6162B6A80103}"/>
                </a:ext>
              </a:extLst>
            </p:cNvPr>
            <p:cNvSpPr txBox="1"/>
            <p:nvPr/>
          </p:nvSpPr>
          <p:spPr>
            <a:xfrm>
              <a:off x="5831968" y="899428"/>
              <a:ext cx="60966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1800" kern="0" dirty="0">
                  <a:effectLst/>
                  <a:latin typeface="+mn-ea"/>
                  <a:cs typeface="宋体" panose="02010600030101010101" pitchFamily="2" charset="-122"/>
                </a:rPr>
                <a:t>自然语言提问</a:t>
              </a:r>
              <a:endParaRPr lang="en-US" altLang="zh-CN" sz="1800" kern="0" dirty="0">
                <a:effectLst/>
                <a:latin typeface="+mn-ea"/>
                <a:cs typeface="宋体" panose="02010600030101010101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608BF98-F7AF-6BAF-CA58-9470C1595234}"/>
              </a:ext>
            </a:extLst>
          </p:cNvPr>
          <p:cNvGrpSpPr/>
          <p:nvPr/>
        </p:nvGrpSpPr>
        <p:grpSpPr>
          <a:xfrm>
            <a:off x="139740" y="1973301"/>
            <a:ext cx="6096680" cy="4840075"/>
            <a:chOff x="133335" y="1710840"/>
            <a:chExt cx="6096680" cy="484007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4BE2CD2-CD7F-6A66-6419-0EC0A43FA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728" y="2086419"/>
              <a:ext cx="5851637" cy="446449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0B9D76D-EAB8-4CAC-40DA-8CE059684AF3}"/>
                </a:ext>
              </a:extLst>
            </p:cNvPr>
            <p:cNvSpPr txBox="1"/>
            <p:nvPr/>
          </p:nvSpPr>
          <p:spPr>
            <a:xfrm>
              <a:off x="133335" y="1710840"/>
              <a:ext cx="60966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kern="0" dirty="0">
                  <a:latin typeface="+mn-ea"/>
                </a:rPr>
                <a:t>可溯源的概要及参考文献</a:t>
              </a:r>
            </a:p>
          </p:txBody>
        </p:sp>
      </p:grpSp>
      <p:pic>
        <p:nvPicPr>
          <p:cNvPr id="27" name="内容占位符 19">
            <a:extLst>
              <a:ext uri="{FF2B5EF4-FFF2-40B4-BE49-F238E27FC236}">
                <a16:creationId xmlns:a16="http://schemas.microsoft.com/office/drawing/2014/main" id="{248A874D-2408-4743-21A9-A2FA08454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036" y="889771"/>
            <a:ext cx="1872208" cy="667021"/>
          </a:xfrm>
          <a:prstGeom prst="rect">
            <a:avLst/>
          </a:prstGeom>
        </p:spPr>
      </p:pic>
      <p:sp>
        <p:nvSpPr>
          <p:cNvPr id="29" name="内容占位符 28">
            <a:extLst>
              <a:ext uri="{FF2B5EF4-FFF2-40B4-BE49-F238E27FC236}">
                <a16:creationId xmlns:a16="http://schemas.microsoft.com/office/drawing/2014/main" id="{AAC54A8E-FCAE-0319-94A3-A7FB0681518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sz="1600" dirty="0"/>
              <a:t>基于</a:t>
            </a:r>
            <a:r>
              <a:rPr lang="en-US" altLang="zh-CN" sz="1600" dirty="0"/>
              <a:t>Elsevier</a:t>
            </a:r>
            <a:endParaRPr lang="zh-CN" altLang="en-US" sz="1600" dirty="0"/>
          </a:p>
        </p:txBody>
      </p:sp>
      <p:sp>
        <p:nvSpPr>
          <p:cNvPr id="30" name="内容占位符 24">
            <a:extLst>
              <a:ext uri="{FF2B5EF4-FFF2-40B4-BE49-F238E27FC236}">
                <a16:creationId xmlns:a16="http://schemas.microsoft.com/office/drawing/2014/main" id="{D5138032-7F15-65CF-0D30-F6A4A0D4856C}"/>
              </a:ext>
            </a:extLst>
          </p:cNvPr>
          <p:cNvSpPr txBox="1">
            <a:spLocks/>
          </p:cNvSpPr>
          <p:nvPr/>
        </p:nvSpPr>
        <p:spPr>
          <a:xfrm>
            <a:off x="639656" y="1815558"/>
            <a:ext cx="6840760" cy="2160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900" dirty="0">
                <a:hlinkClick r:id="rId7"/>
              </a:rPr>
              <a:t>www.scopus.com/search/form.uri?display=basic&amp;zone=header&amp;origin=recordpage#scopus-ai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40937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1AC35-A481-1A2B-879E-B882F492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>
                <a:effectLst/>
              </a:rPr>
              <a:t>Writefull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8EA954-9BEE-3B66-FC54-7E90079FB8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CN" altLang="en-US" sz="2000" b="0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由人工智能和语言学博士团队</a:t>
            </a:r>
            <a:r>
              <a:rPr lang="zh-CN" altLang="en-US" sz="1200" b="0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（首席应用语言学家</a:t>
            </a:r>
            <a:r>
              <a:rPr lang="en-US" altLang="zh-CN" sz="1200" b="0" i="0" dirty="0">
                <a:solidFill>
                  <a:srgbClr val="3C484E"/>
                </a:solidFill>
                <a:effectLst/>
                <a:latin typeface="Georgia" panose="02040502050405020303" pitchFamily="18" charset="0"/>
              </a:rPr>
              <a:t>Hilde van Zeeland</a:t>
            </a:r>
            <a:r>
              <a:rPr lang="zh-CN" altLang="en-US" sz="1200" b="0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）</a:t>
            </a:r>
            <a:r>
              <a:rPr lang="zh-CN" altLang="en-US" sz="1600" b="0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，</a:t>
            </a:r>
            <a:r>
              <a:rPr lang="zh-CN" altLang="en-US" sz="2000" b="1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专为研究人员开发</a:t>
            </a:r>
            <a:endParaRPr lang="en-US" altLang="zh-CN" sz="2000" b="1" dirty="0"/>
          </a:p>
          <a:p>
            <a:r>
              <a:rPr lang="en-US" altLang="zh-CN" sz="2000" dirty="0"/>
              <a:t>Word /</a:t>
            </a:r>
            <a:r>
              <a:rPr lang="zh-CN" altLang="en-US" sz="2000" dirty="0"/>
              <a:t> </a:t>
            </a:r>
            <a:r>
              <a:rPr lang="en-US" altLang="zh-CN" sz="2000" dirty="0"/>
              <a:t>Overleaf </a:t>
            </a:r>
            <a:r>
              <a:rPr lang="zh-CN" altLang="en-US" sz="2000" dirty="0"/>
              <a:t>可用；</a:t>
            </a:r>
            <a:r>
              <a:rPr lang="en-US" altLang="zh-CN" sz="1400" dirty="0">
                <a:hlinkClick r:id="rId3"/>
              </a:rPr>
              <a:t>writefull.com</a:t>
            </a:r>
            <a:endParaRPr lang="en-US" altLang="zh-CN" sz="1400" dirty="0"/>
          </a:p>
          <a:p>
            <a:endParaRPr lang="en-US" altLang="zh-CN" sz="1000" dirty="0"/>
          </a:p>
          <a:p>
            <a:r>
              <a:rPr lang="zh-CN" altLang="en-US" dirty="0"/>
              <a:t>语言反馈</a:t>
            </a:r>
            <a:endParaRPr lang="en-US" altLang="zh-CN" dirty="0"/>
          </a:p>
          <a:p>
            <a:pPr lvl="1"/>
            <a:r>
              <a:rPr lang="zh-CN" altLang="en-US" dirty="0"/>
              <a:t>不使用语法规则，仅使用</a:t>
            </a:r>
            <a:r>
              <a:rPr lang="en-US" altLang="zh-CN" dirty="0"/>
              <a:t>AI</a:t>
            </a:r>
            <a:r>
              <a:rPr lang="zh-CN" altLang="en-US" dirty="0"/>
              <a:t>驱动的模型，反馈灵活</a:t>
            </a:r>
            <a:endParaRPr lang="en-US" altLang="zh-CN" dirty="0"/>
          </a:p>
          <a:p>
            <a:pPr lvl="1"/>
            <a:endParaRPr lang="en-US" altLang="zh-CN" sz="400" dirty="0"/>
          </a:p>
          <a:p>
            <a:r>
              <a:rPr lang="zh-CN" altLang="en-US" dirty="0"/>
              <a:t>小部件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2ED281-E0F7-0D0B-E6B5-DF1505CA6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z="3200" dirty="0"/>
              <a:t>语言工具</a:t>
            </a:r>
          </a:p>
        </p:txBody>
      </p:sp>
      <p:pic>
        <p:nvPicPr>
          <p:cNvPr id="10" name="图片 9" descr="图标&#10;&#10;描述已自动生成">
            <a:extLst>
              <a:ext uri="{FF2B5EF4-FFF2-40B4-BE49-F238E27FC236}">
                <a16:creationId xmlns:a16="http://schemas.microsoft.com/office/drawing/2014/main" id="{71F84D71-CA4B-6508-71B8-583F0B396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3" y="902029"/>
            <a:ext cx="720080" cy="6887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464872-549F-CB24-1D4D-835081116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53" r="18892"/>
          <a:stretch/>
        </p:blipFill>
        <p:spPr>
          <a:xfrm>
            <a:off x="7392145" y="4084416"/>
            <a:ext cx="3312368" cy="11447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EA50B3F-BBE7-4B04-09C7-C4FB27213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85" r="48200"/>
          <a:stretch/>
        </p:blipFill>
        <p:spPr>
          <a:xfrm>
            <a:off x="7392144" y="2863569"/>
            <a:ext cx="4680520" cy="1168287"/>
          </a:xfrm>
          <a:prstGeom prst="rect">
            <a:avLst/>
          </a:prstGeom>
        </p:spPr>
      </p:pic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D3F42228-39DD-F3D6-8340-68C4059B2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058059"/>
              </p:ext>
            </p:extLst>
          </p:nvPr>
        </p:nvGraphicFramePr>
        <p:xfrm>
          <a:off x="623392" y="3573016"/>
          <a:ext cx="6120680" cy="29667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61246306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3493894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/>
                        <a:t>Word/</a:t>
                      </a:r>
                      <a:r>
                        <a:rPr lang="zh-CN" altLang="en-US" b="0" dirty="0"/>
                        <a:t> </a:t>
                      </a:r>
                      <a:r>
                        <a:rPr lang="en-US" altLang="zh-CN" b="0" dirty="0"/>
                        <a:t>Overleaf/ </a:t>
                      </a:r>
                      <a:r>
                        <a:rPr lang="zh-CN" altLang="en-US" b="0" dirty="0"/>
                        <a:t>网页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636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Sentence Palette</a:t>
                      </a:r>
                      <a:r>
                        <a:rPr lang="zh-CN" altLang="en-US" dirty="0"/>
                        <a:t>  </a:t>
                      </a:r>
                      <a:r>
                        <a:rPr lang="zh-CN" altLang="en-US" sz="1600" dirty="0"/>
                        <a:t>例句集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/>
                        <a:t> √</a:t>
                      </a:r>
                      <a:r>
                        <a:rPr lang="en-US" altLang="zh-CN" b="1" dirty="0"/>
                        <a:t> </a:t>
                      </a:r>
                      <a:r>
                        <a:rPr lang="zh-CN" altLang="en-US" b="1" dirty="0"/>
                        <a:t>√ </a:t>
                      </a:r>
                      <a:r>
                        <a:rPr lang="en-US" altLang="zh-CN" b="1" dirty="0"/>
                        <a:t>×</a:t>
                      </a:r>
                      <a:endParaRPr lang="zh-CN" altLang="en-US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920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Language Search</a:t>
                      </a:r>
                      <a:r>
                        <a:rPr lang="zh-CN" altLang="en-US" dirty="0"/>
                        <a:t> </a:t>
                      </a:r>
                      <a:r>
                        <a:rPr lang="zh-CN" altLang="en-US" sz="1400" dirty="0"/>
                        <a:t>基于学术文本数据库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/>
                        <a:t> √</a:t>
                      </a:r>
                      <a:r>
                        <a:rPr lang="en-US" altLang="zh-CN" b="1" dirty="0"/>
                        <a:t> </a:t>
                      </a:r>
                      <a:r>
                        <a:rPr lang="zh-CN" altLang="en-US" b="1" dirty="0"/>
                        <a:t>√ </a:t>
                      </a:r>
                      <a:r>
                        <a:rPr lang="en-US" altLang="zh-CN" b="1" dirty="0"/>
                        <a:t>×</a:t>
                      </a:r>
                      <a:endParaRPr lang="zh-CN" altLang="en-US" b="1" dirty="0">
                        <a:latin typeface="Times 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508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Title Generator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/>
                        <a:t> √</a:t>
                      </a:r>
                      <a:r>
                        <a:rPr lang="en-US" altLang="zh-CN" b="1" dirty="0"/>
                        <a:t> </a:t>
                      </a:r>
                      <a:r>
                        <a:rPr lang="zh-CN" altLang="en-US" b="1" dirty="0"/>
                        <a:t>√ √</a:t>
                      </a:r>
                      <a:r>
                        <a:rPr lang="en-US" altLang="zh-CN" b="1" dirty="0"/>
                        <a:t> 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76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Paraphraser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b="1" dirty="0"/>
                        <a:t> √</a:t>
                      </a:r>
                      <a:r>
                        <a:rPr lang="en-US" altLang="zh-CN" b="1" dirty="0"/>
                        <a:t> </a:t>
                      </a:r>
                      <a:r>
                        <a:rPr lang="zh-CN" altLang="en-US" b="1" dirty="0"/>
                        <a:t>√ √</a:t>
                      </a:r>
                      <a:r>
                        <a:rPr lang="en-US" altLang="zh-CN" b="1" dirty="0"/>
                        <a:t> 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80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Abstract Generator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×</a:t>
                      </a:r>
                      <a:r>
                        <a:rPr lang="zh-CN" altLang="en-US" b="1" dirty="0"/>
                        <a:t>√ √</a:t>
                      </a:r>
                      <a:r>
                        <a:rPr lang="en-US" altLang="zh-CN" b="1" dirty="0"/>
                        <a:t> 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862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827"/>
                          </a:solidFill>
                          <a:effectLst/>
                          <a:uLnTx/>
                          <a:uFillTx/>
                        </a:rPr>
                        <a:t>Academizer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××</a:t>
                      </a:r>
                      <a:r>
                        <a:rPr lang="zh-CN" altLang="en-US" b="1" dirty="0"/>
                        <a:t>√</a:t>
                      </a:r>
                      <a:r>
                        <a:rPr lang="en-US" altLang="zh-CN" b="1" dirty="0"/>
                        <a:t> 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642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827"/>
                          </a:solidFill>
                          <a:effectLst/>
                          <a:uLnTx/>
                          <a:uFillTx/>
                        </a:rPr>
                        <a:t>GPT Detector 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/>
                        <a:t>××</a:t>
                      </a:r>
                      <a:r>
                        <a:rPr lang="zh-CN" altLang="en-US" b="1" dirty="0"/>
                        <a:t>√</a:t>
                      </a:r>
                      <a:r>
                        <a:rPr lang="en-US" altLang="zh-CN" b="1" dirty="0"/>
                        <a:t> </a:t>
                      </a:r>
                      <a:endParaRPr lang="zh-CN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877127"/>
                  </a:ext>
                </a:extLst>
              </a:tr>
            </a:tbl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576A2321-E1B1-523E-837D-C093A9009599}"/>
              </a:ext>
            </a:extLst>
          </p:cNvPr>
          <p:cNvSpPr txBox="1"/>
          <p:nvPr/>
        </p:nvSpPr>
        <p:spPr>
          <a:xfrm>
            <a:off x="8634887" y="2519656"/>
            <a:ext cx="125771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zh-CN" dirty="0"/>
              <a:t>Word </a:t>
            </a:r>
            <a:r>
              <a:rPr lang="zh-CN" altLang="en-US" dirty="0"/>
              <a:t>功能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17AE1278-D1EA-C638-E0C9-ADFFC945B198}"/>
              </a:ext>
            </a:extLst>
          </p:cNvPr>
          <p:cNvCxnSpPr>
            <a:cxnSpLocks/>
          </p:cNvCxnSpPr>
          <p:nvPr/>
        </p:nvCxnSpPr>
        <p:spPr>
          <a:xfrm>
            <a:off x="6888088" y="3223609"/>
            <a:ext cx="432048" cy="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570EA827-1327-4414-CE2B-7185B07926A1}"/>
              </a:ext>
            </a:extLst>
          </p:cNvPr>
          <p:cNvCxnSpPr>
            <a:cxnSpLocks/>
          </p:cNvCxnSpPr>
          <p:nvPr/>
        </p:nvCxnSpPr>
        <p:spPr>
          <a:xfrm>
            <a:off x="6876642" y="4672510"/>
            <a:ext cx="432048" cy="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36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1AC35-A481-1A2B-879E-B882F492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>
                <a:effectLst/>
              </a:rPr>
              <a:t>Writefull</a:t>
            </a:r>
            <a:r>
              <a:rPr lang="zh-CN" altLang="en-US" dirty="0">
                <a:effectLst/>
              </a:rPr>
              <a:t>之语言反馈</a:t>
            </a:r>
            <a:endParaRPr lang="en-US" altLang="zh-CN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2ED281-E0F7-0D0B-E6B5-DF1505CA6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z="3200" dirty="0"/>
              <a:t>语言工具</a:t>
            </a:r>
          </a:p>
        </p:txBody>
      </p:sp>
      <p:pic>
        <p:nvPicPr>
          <p:cNvPr id="10" name="图片 9" descr="图标&#10;&#10;描述已自动生成">
            <a:extLst>
              <a:ext uri="{FF2B5EF4-FFF2-40B4-BE49-F238E27FC236}">
                <a16:creationId xmlns:a16="http://schemas.microsoft.com/office/drawing/2014/main" id="{71F84D71-CA4B-6508-71B8-583F0B396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963893"/>
            <a:ext cx="504056" cy="482141"/>
          </a:xfrm>
          <a:prstGeom prst="rect">
            <a:avLst/>
          </a:prstGeom>
        </p:spPr>
      </p:pic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D9B1DA00-060E-16D6-760C-53D656E7AE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13" name="内容占位符 8">
            <a:extLst>
              <a:ext uri="{FF2B5EF4-FFF2-40B4-BE49-F238E27FC236}">
                <a16:creationId xmlns:a16="http://schemas.microsoft.com/office/drawing/2014/main" id="{6764AE98-0A05-C142-4485-8E55B92503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4652" b="16158"/>
          <a:stretch/>
        </p:blipFill>
        <p:spPr>
          <a:xfrm>
            <a:off x="402637" y="2060847"/>
            <a:ext cx="4322086" cy="47927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7370862-558A-5ACA-8DBB-70A8EC6F1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096" y="4259088"/>
            <a:ext cx="3240360" cy="877225"/>
          </a:xfrm>
          <a:prstGeom prst="rect">
            <a:avLst/>
          </a:prstGeom>
        </p:spPr>
      </p:pic>
      <p:pic>
        <p:nvPicPr>
          <p:cNvPr id="2052" name="Picture 4" descr="概念意象">
            <a:extLst>
              <a:ext uri="{FF2B5EF4-FFF2-40B4-BE49-F238E27FC236}">
                <a16:creationId xmlns:a16="http://schemas.microsoft.com/office/drawing/2014/main" id="{F4F13CB3-D1FB-596F-A073-93F605F7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84" y="2105049"/>
            <a:ext cx="674416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D33A259-58F3-801B-9F1B-99C7664FE395}"/>
              </a:ext>
            </a:extLst>
          </p:cNvPr>
          <p:cNvSpPr txBox="1"/>
          <p:nvPr/>
        </p:nvSpPr>
        <p:spPr>
          <a:xfrm>
            <a:off x="5375920" y="5320594"/>
            <a:ext cx="6096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hlinkClick r:id="rId7"/>
              </a:rPr>
              <a:t>hindawi.writefull.ai</a:t>
            </a:r>
            <a:endParaRPr lang="en-US" altLang="zh-CN" dirty="0"/>
          </a:p>
          <a:p>
            <a:pPr algn="ctr"/>
            <a:r>
              <a:rPr lang="zh-CN" altLang="en-US" dirty="0"/>
              <a:t>通过</a:t>
            </a:r>
            <a:r>
              <a:rPr lang="en-US" altLang="zh-CN" dirty="0" err="1"/>
              <a:t>Hindaw</a:t>
            </a:r>
            <a:r>
              <a:rPr lang="zh-CN" altLang="en-US" dirty="0"/>
              <a:t>的投稿系统免费使用</a:t>
            </a:r>
            <a:r>
              <a:rPr lang="en-US" altLang="zh-CN" dirty="0" err="1"/>
              <a:t>Writefull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EB52F5D-B4DE-0DBB-C615-EB124C730D68}"/>
              </a:ext>
            </a:extLst>
          </p:cNvPr>
          <p:cNvSpPr txBox="1"/>
          <p:nvPr/>
        </p:nvSpPr>
        <p:spPr>
          <a:xfrm>
            <a:off x="-171821" y="1634287"/>
            <a:ext cx="5514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Check Document (in Full Edit mode)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2BCE74B-2B85-415A-D742-D8D48ABF3436}"/>
              </a:ext>
            </a:extLst>
          </p:cNvPr>
          <p:cNvSpPr txBox="1"/>
          <p:nvPr/>
        </p:nvSpPr>
        <p:spPr>
          <a:xfrm>
            <a:off x="5792626" y="1634287"/>
            <a:ext cx="5514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Revise with Track Changes</a:t>
            </a:r>
            <a:endParaRPr lang="zh-CN" altLang="en-US" b="1" dirty="0"/>
          </a:p>
        </p:txBody>
      </p:sp>
      <p:cxnSp>
        <p:nvCxnSpPr>
          <p:cNvPr id="21" name="连接符: 肘形 20">
            <a:extLst>
              <a:ext uri="{FF2B5EF4-FFF2-40B4-BE49-F238E27FC236}">
                <a16:creationId xmlns:a16="http://schemas.microsoft.com/office/drawing/2014/main" id="{E386E74D-1883-10B4-0371-9BB4AD46A5C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103867" y="4675021"/>
            <a:ext cx="1561330" cy="648072"/>
          </a:xfrm>
          <a:prstGeom prst="bentConnector3">
            <a:avLst>
              <a:gd name="adj1" fmla="val 48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51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1AC35-A481-1A2B-879E-B882F492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>
                <a:effectLst/>
              </a:rPr>
              <a:t>Writefull</a:t>
            </a:r>
            <a:r>
              <a:rPr lang="zh-CN" altLang="en-US" dirty="0">
                <a:effectLst/>
              </a:rPr>
              <a:t>之</a:t>
            </a:r>
            <a:r>
              <a:rPr lang="zh-CN" altLang="en-US" dirty="0"/>
              <a:t>小部件</a:t>
            </a:r>
            <a:endParaRPr lang="en-US" altLang="zh-CN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2ED281-E0F7-0D0B-E6B5-DF1505CA6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z="3200" dirty="0"/>
              <a:t>语言工具</a:t>
            </a:r>
          </a:p>
        </p:txBody>
      </p:sp>
      <p:pic>
        <p:nvPicPr>
          <p:cNvPr id="3074" name="Picture 2" descr="概念意象">
            <a:extLst>
              <a:ext uri="{FF2B5EF4-FFF2-40B4-BE49-F238E27FC236}">
                <a16:creationId xmlns:a16="http://schemas.microsoft.com/office/drawing/2014/main" id="{88562FD4-7116-63B6-CBE3-ED615C9D6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3" t="10500" b="37452"/>
          <a:stretch/>
        </p:blipFill>
        <p:spPr bwMode="auto">
          <a:xfrm>
            <a:off x="6014988" y="2591493"/>
            <a:ext cx="5736268" cy="37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tion image">
            <a:extLst>
              <a:ext uri="{FF2B5EF4-FFF2-40B4-BE49-F238E27FC236}">
                <a16:creationId xmlns:a16="http://schemas.microsoft.com/office/drawing/2014/main" id="{31851713-01BC-814E-1401-C62C4905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591494"/>
            <a:ext cx="5586064" cy="37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EA44D7A-E43A-D274-DF70-09454898C190}"/>
              </a:ext>
            </a:extLst>
          </p:cNvPr>
          <p:cNvSpPr txBox="1"/>
          <p:nvPr/>
        </p:nvSpPr>
        <p:spPr>
          <a:xfrm>
            <a:off x="335360" y="1634287"/>
            <a:ext cx="5514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Abstract Generator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F5D64AD-64C8-CF8A-3704-419681048B55}"/>
              </a:ext>
            </a:extLst>
          </p:cNvPr>
          <p:cNvSpPr txBox="1"/>
          <p:nvPr/>
        </p:nvSpPr>
        <p:spPr>
          <a:xfrm>
            <a:off x="6014988" y="1628800"/>
            <a:ext cx="57362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0" dirty="0">
                <a:solidFill>
                  <a:srgbClr val="37352F"/>
                </a:solidFill>
                <a:effectLst/>
              </a:rPr>
              <a:t>Title Generator </a:t>
            </a:r>
          </a:p>
          <a:p>
            <a:pPr algn="ctr"/>
            <a:r>
              <a:rPr lang="zh-CN" altLang="en-US" b="0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根据摘要</a:t>
            </a:r>
            <a:r>
              <a:rPr lang="zh-CN" altLang="en-US" sz="1200" dirty="0">
                <a:solidFill>
                  <a:srgbClr val="37352F"/>
                </a:solidFill>
              </a:rPr>
              <a:t>（英文，</a:t>
            </a:r>
            <a:r>
              <a:rPr lang="en-US" altLang="zh-CN" sz="1200" b="0" i="0" dirty="0">
                <a:solidFill>
                  <a:srgbClr val="37352F"/>
                </a:solidFill>
                <a:effectLst/>
              </a:rPr>
              <a:t>150-2000</a:t>
            </a:r>
            <a:r>
              <a:rPr lang="zh-CN" altLang="en-US" sz="1200" b="0" i="0" dirty="0">
                <a:solidFill>
                  <a:srgbClr val="37352F"/>
                </a:solidFill>
                <a:effectLst/>
              </a:rPr>
              <a:t>字符</a:t>
            </a:r>
            <a:r>
              <a:rPr lang="zh-CN" altLang="en-US" sz="1200" dirty="0">
                <a:solidFill>
                  <a:srgbClr val="37352F"/>
                </a:solidFill>
              </a:rPr>
              <a:t>）</a:t>
            </a:r>
            <a:r>
              <a:rPr lang="zh-CN" altLang="en-US" sz="1200" b="0" i="0" dirty="0">
                <a:solidFill>
                  <a:srgbClr val="37352F"/>
                </a:solidFill>
                <a:effectLst/>
              </a:rPr>
              <a:t> </a:t>
            </a:r>
            <a:r>
              <a:rPr lang="en-US" altLang="zh-CN" b="0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AI </a:t>
            </a:r>
            <a:r>
              <a:rPr lang="zh-CN" altLang="en-US" b="0" i="0" dirty="0">
                <a:solidFill>
                  <a:srgbClr val="37352F"/>
                </a:solidFill>
                <a:effectLst/>
                <a:latin typeface="Lato" panose="020F0502020204030203" pitchFamily="34" charset="0"/>
              </a:rPr>
              <a:t>生成标题</a:t>
            </a:r>
            <a:endParaRPr lang="en-US" altLang="zh-CN" b="0" i="0" dirty="0">
              <a:solidFill>
                <a:srgbClr val="37352F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zh-CN" altLang="en-US" dirty="0">
                <a:solidFill>
                  <a:srgbClr val="37352F"/>
                </a:solidFill>
                <a:latin typeface="Lato" panose="020F0502020204030203" pitchFamily="34" charset="0"/>
              </a:rPr>
              <a:t>如果不满意，可以点击</a:t>
            </a:r>
            <a:r>
              <a:rPr lang="en-US" altLang="zh-CN" b="0" i="0" dirty="0">
                <a:effectLst/>
                <a:latin typeface="ui-sans-serif"/>
              </a:rPr>
              <a:t>(RE)GENERATE TITLE</a:t>
            </a:r>
            <a:r>
              <a:rPr lang="zh-CN" altLang="en-US" b="0" i="0" dirty="0">
                <a:effectLst/>
                <a:latin typeface="ui-sans-serif"/>
              </a:rPr>
              <a:t>多次尝试</a:t>
            </a:r>
            <a:endParaRPr lang="zh-CN" altLang="en-US" b="1" i="0" dirty="0">
              <a:solidFill>
                <a:srgbClr val="37352F"/>
              </a:solidFill>
              <a:effectLst/>
              <a:latin typeface="ui-sans-serif"/>
            </a:endParaRPr>
          </a:p>
        </p:txBody>
      </p:sp>
      <p:pic>
        <p:nvPicPr>
          <p:cNvPr id="13" name="图片 12" descr="图标&#10;&#10;描述已自动生成">
            <a:extLst>
              <a:ext uri="{FF2B5EF4-FFF2-40B4-BE49-F238E27FC236}">
                <a16:creationId xmlns:a16="http://schemas.microsoft.com/office/drawing/2014/main" id="{88B97484-DFAA-D7F6-FC50-061FB3D99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64" y="963893"/>
            <a:ext cx="504056" cy="4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59888"/>
      </p:ext>
    </p:extLst>
  </p:cSld>
  <p:clrMapOvr>
    <a:masterClrMapping/>
  </p:clrMapOvr>
</p:sld>
</file>

<file path=ppt/theme/theme1.xml><?xml version="1.0" encoding="utf-8"?>
<a:theme xmlns:a="http://schemas.openxmlformats.org/drawingml/2006/main" name="首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上方图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背景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背景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背景图标_无分割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下方图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74636</TotalTime>
  <Words>653</Words>
  <Application>Microsoft Office PowerPoint</Application>
  <PresentationFormat>宽屏</PresentationFormat>
  <Paragraphs>142</Paragraphs>
  <Slides>14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Times  New Roman</vt:lpstr>
      <vt:lpstr>ui-sans-serif</vt:lpstr>
      <vt:lpstr>等线</vt:lpstr>
      <vt:lpstr>黑体</vt:lpstr>
      <vt:lpstr>华文楷体</vt:lpstr>
      <vt:lpstr>微软雅黑</vt:lpstr>
      <vt:lpstr>Aptos</vt:lpstr>
      <vt:lpstr>Arial</vt:lpstr>
      <vt:lpstr>Calibri</vt:lpstr>
      <vt:lpstr>Georgia</vt:lpstr>
      <vt:lpstr>Lato</vt:lpstr>
      <vt:lpstr>Wingdings</vt:lpstr>
      <vt:lpstr>首页</vt:lpstr>
      <vt:lpstr>上方图标</vt:lpstr>
      <vt:lpstr>背景图标</vt:lpstr>
      <vt:lpstr>1_背景图标</vt:lpstr>
      <vt:lpstr>背景图标_无分割线</vt:lpstr>
      <vt:lpstr>下方图标</vt:lpstr>
      <vt:lpstr>PowerPoint 演示文稿</vt:lpstr>
      <vt:lpstr>学术写作中的人工智能</vt:lpstr>
      <vt:lpstr>学术写作中的人工智能工具概述</vt:lpstr>
      <vt:lpstr>Elicit</vt:lpstr>
      <vt:lpstr>Elicit</vt:lpstr>
      <vt:lpstr>Scopus AI</vt:lpstr>
      <vt:lpstr>Writefull</vt:lpstr>
      <vt:lpstr>Writefull之语言反馈</vt:lpstr>
      <vt:lpstr>Writefull之小部件</vt:lpstr>
      <vt:lpstr>Writefull之小部件</vt:lpstr>
      <vt:lpstr>Kimi</vt:lpstr>
      <vt:lpstr>Elicit 使用讨论</vt:lpstr>
      <vt:lpstr>人工智能融入学术（写作）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宛萱 桑</cp:lastModifiedBy>
  <cp:revision>3027</cp:revision>
  <dcterms:created xsi:type="dcterms:W3CDTF">2012-09-28T12:41:30Z</dcterms:created>
  <dcterms:modified xsi:type="dcterms:W3CDTF">2024-04-08T11:50:39Z</dcterms:modified>
</cp:coreProperties>
</file>