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66" r:id="rId2"/>
    <p:sldMasterId id="2147483659" r:id="rId3"/>
    <p:sldMasterId id="2147483671" r:id="rId4"/>
    <p:sldMasterId id="2147483674" r:id="rId5"/>
  </p:sldMasterIdLst>
  <p:notesMasterIdLst>
    <p:notesMasterId r:id="rId33"/>
  </p:notesMasterIdLst>
  <p:handoutMasterIdLst>
    <p:handoutMasterId r:id="rId34"/>
  </p:handoutMasterIdLst>
  <p:sldIdLst>
    <p:sldId id="347" r:id="rId6"/>
    <p:sldId id="348" r:id="rId7"/>
    <p:sldId id="349" r:id="rId8"/>
    <p:sldId id="356" r:id="rId9"/>
    <p:sldId id="357" r:id="rId10"/>
    <p:sldId id="352" r:id="rId11"/>
    <p:sldId id="350" r:id="rId12"/>
    <p:sldId id="351" r:id="rId13"/>
    <p:sldId id="353" r:id="rId14"/>
    <p:sldId id="375" r:id="rId15"/>
    <p:sldId id="354" r:id="rId16"/>
    <p:sldId id="374" r:id="rId17"/>
    <p:sldId id="376" r:id="rId18"/>
    <p:sldId id="377" r:id="rId19"/>
    <p:sldId id="363" r:id="rId20"/>
    <p:sldId id="360" r:id="rId21"/>
    <p:sldId id="362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67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468C"/>
    <a:srgbClr val="763783"/>
    <a:srgbClr val="8D8D8D"/>
    <a:srgbClr val="743481"/>
    <a:srgbClr val="7030A0"/>
    <a:srgbClr val="E8F5FD"/>
    <a:srgbClr val="AED7EB"/>
    <a:srgbClr val="CAD6E6"/>
    <a:srgbClr val="57201F"/>
    <a:srgbClr val="3B4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84884" autoAdjust="0"/>
  </p:normalViewPr>
  <p:slideViewPr>
    <p:cSldViewPr snapToObjects="1">
      <p:cViewPr varScale="1">
        <p:scale>
          <a:sx n="71" d="100"/>
          <a:sy n="71" d="100"/>
        </p:scale>
        <p:origin x="970" y="48"/>
      </p:cViewPr>
      <p:guideLst>
        <p:guide orient="horz" pos="1026"/>
        <p:guide pos="67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>
        <p:scale>
          <a:sx n="100" d="100"/>
          <a:sy n="100" d="100"/>
        </p:scale>
        <p:origin x="2400" y="-91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9A446-D50D-4DD3-A818-E1DB3145FA2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F63C2-87C6-475C-AFB7-8ED385FFE5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10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2DBC6-D7C9-4F61-9CE4-A7601DBC59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29976-EF84-49C4-A00A-CD1250C470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0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116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099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090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329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61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141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6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75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775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4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811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29976-EF84-49C4-A00A-CD1250C470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72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9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41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17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A41D7AC-52EB-466F-83D5-5D3E519258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365" y="2204864"/>
            <a:ext cx="9120153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4">
            <a:extLst>
              <a:ext uri="{FF2B5EF4-FFF2-40B4-BE49-F238E27FC236}">
                <a16:creationId xmlns:a16="http://schemas.microsoft.com/office/drawing/2014/main" id="{0AEEFFC1-7317-4949-9A6D-ECD27CE82F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00056" y="4365110"/>
            <a:ext cx="436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zh-CN" altLang="en-US" sz="3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lvl="0" algn="r"/>
            <a:r>
              <a:rPr lang="zh-CN" altLang="en-US" dirty="0"/>
              <a:t>姓名</a:t>
            </a:r>
            <a:endParaRPr lang="en-US" altLang="zh-CN" dirty="0"/>
          </a:p>
        </p:txBody>
      </p:sp>
      <p:sp>
        <p:nvSpPr>
          <p:cNvPr id="7" name="内容占位符 9">
            <a:extLst>
              <a:ext uri="{FF2B5EF4-FFF2-40B4-BE49-F238E27FC236}">
                <a16:creationId xmlns:a16="http://schemas.microsoft.com/office/drawing/2014/main" id="{4F00AD56-3B94-47D2-81CF-5C4DE86218C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81048" y="5150416"/>
            <a:ext cx="2785533" cy="388560"/>
          </a:xfrm>
          <a:prstGeom prst="rect">
            <a:avLst/>
          </a:prstGeom>
        </p:spPr>
        <p:txBody>
          <a:bodyPr/>
          <a:lstStyle>
            <a:lvl1pPr marL="0" indent="0" algn="r" defTabSz="914354" rtl="0" eaLnBrk="1" latinLnBrk="0" hangingPunct="1">
              <a:buNone/>
              <a:defRPr lang="zh-CN" altLang="en-US" sz="2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098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4DAB805-85BC-4332-8509-06F366B3A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1" y="944730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F8E1C157-BAD7-4F44-AD48-54B85671CE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11665296" cy="51125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2058485-285D-4510-9D78-22CA0B0F0C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82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775B87C2-B68B-4DE0-B656-5F37DAAC8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3" y="925404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9">
            <a:extLst>
              <a:ext uri="{FF2B5EF4-FFF2-40B4-BE49-F238E27FC236}">
                <a16:creationId xmlns:a16="http://schemas.microsoft.com/office/drawing/2014/main" id="{A3D90940-74D0-40D0-9407-C67B7827FE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925404"/>
            <a:ext cx="5694923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zh-CN" altLang="en-US" sz="3200" kern="1200" dirty="0" smtClean="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9" name="内容占位符 13">
            <a:extLst>
              <a:ext uri="{FF2B5EF4-FFF2-40B4-BE49-F238E27FC236}">
                <a16:creationId xmlns:a16="http://schemas.microsoft.com/office/drawing/2014/main" id="{DEB62D95-F8BE-480C-8ACC-F3F0568595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5" y="1573470"/>
            <a:ext cx="5685860" cy="5133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6C66B0AB-E17F-47C0-9038-BE506D6ED7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573470"/>
            <a:ext cx="5685861" cy="5133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DBF7575-A68D-40EE-97E0-E6B463EAD9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9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41DD182-0D54-49D8-BF24-ADA7BC7443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98E85859-7579-452C-9234-C60BEA68D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1" y="944730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13">
            <a:extLst>
              <a:ext uri="{FF2B5EF4-FFF2-40B4-BE49-F238E27FC236}">
                <a16:creationId xmlns:a16="http://schemas.microsoft.com/office/drawing/2014/main" id="{00F57893-6C0D-4EC4-8372-CCBE091C55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11665296" cy="51125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581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B13D5353-B739-4B67-BA12-B948E673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3" y="968766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7" name="文本占位符 9">
            <a:extLst>
              <a:ext uri="{FF2B5EF4-FFF2-40B4-BE49-F238E27FC236}">
                <a16:creationId xmlns:a16="http://schemas.microsoft.com/office/drawing/2014/main" id="{20294C16-ED8C-42C2-9DFD-C2962424B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968766"/>
            <a:ext cx="5694923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8" name="内容占位符 13">
            <a:extLst>
              <a:ext uri="{FF2B5EF4-FFF2-40B4-BE49-F238E27FC236}">
                <a16:creationId xmlns:a16="http://schemas.microsoft.com/office/drawing/2014/main" id="{F4FCC12E-CBD0-4847-838E-DE4DB8878D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5" y="1616832"/>
            <a:ext cx="5685860" cy="50900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9" name="内容占位符 13">
            <a:extLst>
              <a:ext uri="{FF2B5EF4-FFF2-40B4-BE49-F238E27FC236}">
                <a16:creationId xmlns:a16="http://schemas.microsoft.com/office/drawing/2014/main" id="{89BCE78F-058D-4D49-8C65-F0584061A3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616832"/>
            <a:ext cx="5685861" cy="50900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07E57CB-9326-4FB3-BB20-5D554813BF3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8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589C89AF-5D23-4295-8D11-7A61B73DC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52" y="836713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 u="none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3142CFBC-39A4-4517-BDC4-6E227078B2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412776"/>
            <a:ext cx="11665296" cy="5256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52A5015-2193-465E-975C-936A7AFD0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6341717"/>
            <a:ext cx="40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0F0DF-33EF-44AA-A705-087FFAD500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5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6735AAEE-8AF8-4D33-ADE9-30B616240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3" y="836712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9">
            <a:extLst>
              <a:ext uri="{FF2B5EF4-FFF2-40B4-BE49-F238E27FC236}">
                <a16:creationId xmlns:a16="http://schemas.microsoft.com/office/drawing/2014/main" id="{E8239C43-EC83-40BA-B69C-D9BDD06076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836712"/>
            <a:ext cx="5694923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9" name="内容占位符 13">
            <a:extLst>
              <a:ext uri="{FF2B5EF4-FFF2-40B4-BE49-F238E27FC236}">
                <a16:creationId xmlns:a16="http://schemas.microsoft.com/office/drawing/2014/main" id="{A6D74B42-2195-4512-80EE-C9A9D4EF47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5" y="1484783"/>
            <a:ext cx="5685860" cy="52220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ED119FB5-8CB2-4A6A-BB5B-FE8D07BC76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484783"/>
            <a:ext cx="5685861" cy="52220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0D9BB7E4-7C46-43ED-B279-49E3EBB80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6341717"/>
            <a:ext cx="40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0F0DF-33EF-44AA-A705-087FFAD500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5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C7E50FE-9770-4558-B29F-B3A112D70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1" y="244620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13">
            <a:extLst>
              <a:ext uri="{FF2B5EF4-FFF2-40B4-BE49-F238E27FC236}">
                <a16:creationId xmlns:a16="http://schemas.microsoft.com/office/drawing/2014/main" id="{9C343118-DDB7-4B73-91EA-4A59EEE45A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908720"/>
            <a:ext cx="11665296" cy="5184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74693ACC-85F2-4D62-B11A-BAFCA5F66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129210"/>
            <a:ext cx="438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D058-9216-47B8-A790-D260D04F42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88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A84AF4ED-C2F5-4BDD-8A89-C05C8E072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481" y="260648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文本占位符 9">
            <a:extLst>
              <a:ext uri="{FF2B5EF4-FFF2-40B4-BE49-F238E27FC236}">
                <a16:creationId xmlns:a16="http://schemas.microsoft.com/office/drawing/2014/main" id="{30A2D3D5-1EB2-4CA6-87CF-CB14186F9D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725" y="260648"/>
            <a:ext cx="5694923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8C58A95C-FD44-4002-B184-0A91A2C8FA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7303" y="908714"/>
            <a:ext cx="5685860" cy="51845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5" name="内容占位符 13">
            <a:extLst>
              <a:ext uri="{FF2B5EF4-FFF2-40B4-BE49-F238E27FC236}">
                <a16:creationId xmlns:a16="http://schemas.microsoft.com/office/drawing/2014/main" id="{E1DFF711-36BF-4C0D-B076-EF03F1B8E7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3964" y="908714"/>
            <a:ext cx="5685861" cy="51845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A526499A-4E99-423E-A292-AE6230AD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129210"/>
            <a:ext cx="438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D058-9216-47B8-A790-D260D04F42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6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1035780B-25A7-4A10-8C02-16916BB2A8CF}"/>
              </a:ext>
            </a:extLst>
          </p:cNvPr>
          <p:cNvGrpSpPr/>
          <p:nvPr userDrawn="1"/>
        </p:nvGrpSpPr>
        <p:grpSpPr>
          <a:xfrm>
            <a:off x="0" y="1350753"/>
            <a:ext cx="12072664" cy="159133"/>
            <a:chOff x="232" y="1628800"/>
            <a:chExt cx="12072664" cy="159133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7818050-B75E-4EDF-8144-16DD64C82B7F}"/>
                </a:ext>
              </a:extLst>
            </p:cNvPr>
            <p:cNvSpPr/>
            <p:nvPr userDrawn="1"/>
          </p:nvSpPr>
          <p:spPr>
            <a:xfrm>
              <a:off x="232" y="1628800"/>
              <a:ext cx="12072664" cy="636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82550BF-EE04-4322-A323-4DC1C7C7CA65}"/>
                </a:ext>
              </a:extLst>
            </p:cNvPr>
            <p:cNvSpPr/>
            <p:nvPr userDrawn="1"/>
          </p:nvSpPr>
          <p:spPr>
            <a:xfrm flipV="1">
              <a:off x="232" y="1736827"/>
              <a:ext cx="12072664" cy="511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22228349-4196-4BAB-BA8C-E0A2C9889EC9}"/>
              </a:ext>
            </a:extLst>
          </p:cNvPr>
          <p:cNvSpPr/>
          <p:nvPr userDrawn="1"/>
        </p:nvSpPr>
        <p:spPr>
          <a:xfrm>
            <a:off x="0" y="3861048"/>
            <a:ext cx="12072664" cy="636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B651E7D-72CA-4D76-B64D-9CE8C353342F}"/>
              </a:ext>
            </a:extLst>
          </p:cNvPr>
          <p:cNvSpPr/>
          <p:nvPr userDrawn="1"/>
        </p:nvSpPr>
        <p:spPr>
          <a:xfrm flipV="1">
            <a:off x="0" y="3969075"/>
            <a:ext cx="12072664" cy="5110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C2ECF14-B088-47E6-87FD-C3D0CF58A3DD}"/>
              </a:ext>
            </a:extLst>
          </p:cNvPr>
          <p:cNvGrpSpPr/>
          <p:nvPr userDrawn="1"/>
        </p:nvGrpSpPr>
        <p:grpSpPr>
          <a:xfrm>
            <a:off x="119336" y="165896"/>
            <a:ext cx="7651707" cy="1081652"/>
            <a:chOff x="94595" y="0"/>
            <a:chExt cx="6001405" cy="848364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1FE187CB-E10F-4D4B-8F17-F8A621952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" t="27855" r="66733" b="30349"/>
            <a:stretch/>
          </p:blipFill>
          <p:spPr>
            <a:xfrm>
              <a:off x="94595" y="47476"/>
              <a:ext cx="759077" cy="753412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0D32C77E-CD37-427D-BB27-1EEDC1338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7" t="14469" r="18566" b="63632"/>
            <a:stretch/>
          </p:blipFill>
          <p:spPr>
            <a:xfrm>
              <a:off x="2280745" y="0"/>
              <a:ext cx="3815255" cy="848364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0CF1F251-E649-4869-92A2-8EC5FF18E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8" t="27855" r="2323" b="30349"/>
            <a:stretch/>
          </p:blipFill>
          <p:spPr>
            <a:xfrm>
              <a:off x="933205" y="131391"/>
              <a:ext cx="1140574" cy="581211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2381F81B-5537-4501-AA6A-94BA292DB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171" r="202"/>
          <a:stretch/>
        </p:blipFill>
        <p:spPr>
          <a:xfrm>
            <a:off x="0" y="5712354"/>
            <a:ext cx="12192000" cy="11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0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3A895ACC-568E-4BFD-876C-670562B0BA70}"/>
              </a:ext>
            </a:extLst>
          </p:cNvPr>
          <p:cNvGrpSpPr/>
          <p:nvPr userDrawn="1"/>
        </p:nvGrpSpPr>
        <p:grpSpPr>
          <a:xfrm>
            <a:off x="73785" y="6529"/>
            <a:ext cx="5374143" cy="759694"/>
            <a:chOff x="94595" y="0"/>
            <a:chExt cx="6001405" cy="84836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142A41E-BFD4-4E5C-AE38-5FEDD446F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" t="27855" r="66733" b="30349"/>
            <a:stretch/>
          </p:blipFill>
          <p:spPr>
            <a:xfrm>
              <a:off x="94595" y="47476"/>
              <a:ext cx="759077" cy="753412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C3309B-36B3-46FD-A014-1E8857A8B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7" t="14469" r="18566" b="63632"/>
            <a:stretch/>
          </p:blipFill>
          <p:spPr>
            <a:xfrm>
              <a:off x="2280745" y="0"/>
              <a:ext cx="3815255" cy="84836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39D2271-7C2F-4454-9258-AC1DC9257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8" t="27855" r="2323" b="30349"/>
            <a:stretch/>
          </p:blipFill>
          <p:spPr>
            <a:xfrm>
              <a:off x="933205" y="131391"/>
              <a:ext cx="1140574" cy="581211"/>
            </a:xfrm>
            <a:prstGeom prst="rect">
              <a:avLst/>
            </a:prstGeom>
          </p:spPr>
        </p:pic>
      </p:grpSp>
      <p:sp>
        <p:nvSpPr>
          <p:cNvPr id="27" name="灯片编号占位符 1">
            <a:extLst>
              <a:ext uri="{FF2B5EF4-FFF2-40B4-BE49-F238E27FC236}">
                <a16:creationId xmlns:a16="http://schemas.microsoft.com/office/drawing/2014/main" id="{ED72EC35-27DA-41AD-B1E4-53B64706D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6341717"/>
            <a:ext cx="40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0F0DF-33EF-44AA-A705-087FFAD5005A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14BB47D-60CF-4815-AB9A-C7A3C224D12F}"/>
              </a:ext>
            </a:extLst>
          </p:cNvPr>
          <p:cNvGrpSpPr/>
          <p:nvPr userDrawn="1"/>
        </p:nvGrpSpPr>
        <p:grpSpPr>
          <a:xfrm>
            <a:off x="0" y="776085"/>
            <a:ext cx="12072664" cy="90477"/>
            <a:chOff x="29" y="904277"/>
            <a:chExt cx="12072664" cy="14158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E3469ED-E95D-4B75-956A-CBFAD5999696}"/>
                </a:ext>
              </a:extLst>
            </p:cNvPr>
            <p:cNvSpPr/>
            <p:nvPr userDrawn="1"/>
          </p:nvSpPr>
          <p:spPr>
            <a:xfrm>
              <a:off x="29" y="904277"/>
              <a:ext cx="12072664" cy="636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218FF42-A96A-4352-B789-261C5A15C42A}"/>
                </a:ext>
              </a:extLst>
            </p:cNvPr>
            <p:cNvSpPr/>
            <p:nvPr userDrawn="1"/>
          </p:nvSpPr>
          <p:spPr>
            <a:xfrm flipV="1">
              <a:off x="29" y="994754"/>
              <a:ext cx="12072664" cy="511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3627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9E0839F4-817E-4B42-9280-327B8538C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6341717"/>
            <a:ext cx="40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0F0DF-33EF-44AA-A705-087FFAD5005A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BCA8F26-22E9-491C-8217-50AD2508CDE3}"/>
              </a:ext>
            </a:extLst>
          </p:cNvPr>
          <p:cNvGrpSpPr/>
          <p:nvPr userDrawn="1"/>
        </p:nvGrpSpPr>
        <p:grpSpPr>
          <a:xfrm>
            <a:off x="73785" y="6529"/>
            <a:ext cx="5374143" cy="759694"/>
            <a:chOff x="94595" y="0"/>
            <a:chExt cx="6001405" cy="84836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DF2A271-8F3B-4774-948B-3BB5CE0F2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" t="27855" r="66733" b="30349"/>
            <a:stretch/>
          </p:blipFill>
          <p:spPr>
            <a:xfrm>
              <a:off x="94595" y="47476"/>
              <a:ext cx="759077" cy="7534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793ED71-8A29-44EB-86B5-851EF1C06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7" t="14469" r="18566" b="63632"/>
            <a:stretch/>
          </p:blipFill>
          <p:spPr>
            <a:xfrm>
              <a:off x="2280745" y="0"/>
              <a:ext cx="3815255" cy="848364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3EEBF27-3509-42A6-B086-DB931D7BA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8" t="27855" r="2323" b="30349"/>
            <a:stretch/>
          </p:blipFill>
          <p:spPr>
            <a:xfrm>
              <a:off x="933205" y="131391"/>
              <a:ext cx="1140574" cy="581211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9EFC65F-9946-44FE-B250-FB3FA228B926}"/>
              </a:ext>
            </a:extLst>
          </p:cNvPr>
          <p:cNvGrpSpPr/>
          <p:nvPr userDrawn="1"/>
        </p:nvGrpSpPr>
        <p:grpSpPr>
          <a:xfrm>
            <a:off x="0" y="776085"/>
            <a:ext cx="8040216" cy="90477"/>
            <a:chOff x="29" y="904277"/>
            <a:chExt cx="12072664" cy="14158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A4D10F6-E3ED-456A-B84E-2691C8ACC534}"/>
                </a:ext>
              </a:extLst>
            </p:cNvPr>
            <p:cNvSpPr/>
            <p:nvPr userDrawn="1"/>
          </p:nvSpPr>
          <p:spPr>
            <a:xfrm>
              <a:off x="29" y="904277"/>
              <a:ext cx="12072664" cy="636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0AAEE05-E5B7-41D1-A231-6CA72BE52792}"/>
                </a:ext>
              </a:extLst>
            </p:cNvPr>
            <p:cNvSpPr/>
            <p:nvPr userDrawn="1"/>
          </p:nvSpPr>
          <p:spPr>
            <a:xfrm flipV="1">
              <a:off x="29" y="994754"/>
              <a:ext cx="12072664" cy="511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9422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4D7FAA10-1608-4605-8E9D-D9CE58E74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6341717"/>
            <a:ext cx="40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0F0DF-33EF-44AA-A705-087FFAD5005A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64FFCC5-AB73-471C-8E4A-F970E9017771}"/>
              </a:ext>
            </a:extLst>
          </p:cNvPr>
          <p:cNvGrpSpPr/>
          <p:nvPr userDrawn="1"/>
        </p:nvGrpSpPr>
        <p:grpSpPr>
          <a:xfrm>
            <a:off x="73785" y="6529"/>
            <a:ext cx="5374143" cy="759694"/>
            <a:chOff x="94595" y="0"/>
            <a:chExt cx="6001405" cy="84836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31593FD-F4AE-4D5D-9CA1-98DC51C45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" t="27855" r="66733" b="30349"/>
            <a:stretch/>
          </p:blipFill>
          <p:spPr>
            <a:xfrm>
              <a:off x="94595" y="47476"/>
              <a:ext cx="759077" cy="75341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3D910D5-98BA-452A-916A-90FCB8580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7" t="14469" r="18566" b="63632"/>
            <a:stretch/>
          </p:blipFill>
          <p:spPr>
            <a:xfrm>
              <a:off x="2280745" y="0"/>
              <a:ext cx="3815255" cy="84836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02FBEB8-5266-46B5-AAF7-2A408AF31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8" t="27855" r="2323" b="30349"/>
            <a:stretch/>
          </p:blipFill>
          <p:spPr>
            <a:xfrm>
              <a:off x="933205" y="131391"/>
              <a:ext cx="1140574" cy="581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94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">
            <a:extLst>
              <a:ext uri="{FF2B5EF4-FFF2-40B4-BE49-F238E27FC236}">
                <a16:creationId xmlns:a16="http://schemas.microsoft.com/office/drawing/2014/main" id="{E99DC9C7-8A71-4308-9ED4-C655496E8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129210"/>
            <a:ext cx="438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D058-9216-47B8-A790-D260D04F42C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78A909C-5290-4D65-9E29-EB4A7351C55A}"/>
              </a:ext>
            </a:extLst>
          </p:cNvPr>
          <p:cNvGrpSpPr/>
          <p:nvPr userDrawn="1"/>
        </p:nvGrpSpPr>
        <p:grpSpPr>
          <a:xfrm>
            <a:off x="6696356" y="6093296"/>
            <a:ext cx="5374143" cy="759694"/>
            <a:chOff x="94595" y="0"/>
            <a:chExt cx="6001405" cy="84836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C66308B-C3C2-496C-951B-B35C0B186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" t="27855" r="66733" b="30349"/>
            <a:stretch/>
          </p:blipFill>
          <p:spPr>
            <a:xfrm>
              <a:off x="94595" y="47476"/>
              <a:ext cx="759077" cy="75341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359B14F-56F5-468A-9107-5F06D85BD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7" t="14469" r="18566" b="63632"/>
            <a:stretch/>
          </p:blipFill>
          <p:spPr>
            <a:xfrm>
              <a:off x="2280745" y="0"/>
              <a:ext cx="3815255" cy="84836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A62B741-9E0E-4586-959C-0602D9B3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8" t="27855" r="2323" b="30349"/>
            <a:stretch/>
          </p:blipFill>
          <p:spPr>
            <a:xfrm>
              <a:off x="933205" y="131391"/>
              <a:ext cx="1140574" cy="581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59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hyperlink" Target="https://iiw.kuleuven.be/onderzoek/emedia/home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hyperlink" Target="https://www.esat.kuleuven.be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63.sv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CCAD93C-F3DD-4C12-90DD-0C010DF44E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365" y="2204864"/>
            <a:ext cx="11665291" cy="864096"/>
          </a:xfrm>
        </p:spPr>
        <p:txBody>
          <a:bodyPr/>
          <a:lstStyle/>
          <a:p>
            <a:r>
              <a:rPr lang="zh-CN" altLang="en-US" dirty="0"/>
              <a:t>既往研究：</a:t>
            </a:r>
            <a:endParaRPr lang="en-GB" altLang="zh-CN" dirty="0"/>
          </a:p>
          <a:p>
            <a:r>
              <a:rPr lang="zh-CN" altLang="en-US" dirty="0"/>
              <a:t>基于可穿戴设备和机器学习的活动监测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4331D1-671A-4BFB-AEAB-32089C8D4A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44072" y="4797152"/>
            <a:ext cx="4366525" cy="535531"/>
          </a:xfrm>
        </p:spPr>
        <p:txBody>
          <a:bodyPr/>
          <a:lstStyle/>
          <a:p>
            <a:r>
              <a:rPr lang="zh-CN" altLang="en-US" dirty="0"/>
              <a:t>尚孟</a:t>
            </a:r>
          </a:p>
        </p:txBody>
      </p:sp>
    </p:spTree>
    <p:extLst>
      <p:ext uri="{BB962C8B-B14F-4D97-AF65-F5344CB8AC3E}">
        <p14:creationId xmlns:p14="http://schemas.microsoft.com/office/powerpoint/2010/main" val="2166757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91EAC-5375-337C-7DE4-4CBA24AD0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数据处理</a:t>
            </a:r>
            <a:endParaRPr lang="en-GB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D7EDA8B-B602-48D5-FF63-FCF8A1F239D2}"/>
              </a:ext>
            </a:extLst>
          </p:cNvPr>
          <p:cNvSpPr txBox="1">
            <a:spLocks/>
          </p:cNvSpPr>
          <p:nvPr/>
        </p:nvSpPr>
        <p:spPr>
          <a:xfrm>
            <a:off x="1101451" y="1656000"/>
            <a:ext cx="4146829" cy="4464000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Cross entropy (CE)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id="{3CE1B1A4-1C80-9200-14F3-9392B5ED7B95}"/>
                  </a:ext>
                </a:extLst>
              </p:cNvPr>
              <p:cNvSpPr txBox="1"/>
              <p:nvPr/>
            </p:nvSpPr>
            <p:spPr>
              <a:xfrm>
                <a:off x="1626902" y="3082302"/>
                <a:ext cx="2482603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𝐶𝐸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𝑇𝐶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𝑦𝑙𝑜𝑔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id="{3CE1B1A4-1C80-9200-14F3-9392B5ED7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902" y="3082302"/>
                <a:ext cx="2482603" cy="6933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71A7B1E-9E97-195B-D52C-05FF2CA57580}"/>
              </a:ext>
            </a:extLst>
          </p:cNvPr>
          <p:cNvSpPr txBox="1">
            <a:spLocks/>
          </p:cNvSpPr>
          <p:nvPr/>
        </p:nvSpPr>
        <p:spPr>
          <a:xfrm>
            <a:off x="6033600" y="1656000"/>
            <a:ext cx="6032709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Truncated mean squared error (TMSE)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672EC496-1CC1-6A22-13DB-7E9176283230}"/>
                  </a:ext>
                </a:extLst>
              </p:cNvPr>
              <p:cNvSpPr txBox="1"/>
              <p:nvPr/>
            </p:nvSpPr>
            <p:spPr>
              <a:xfrm>
                <a:off x="7229576" y="2529000"/>
                <a:ext cx="1823191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𝑇𝑀𝑆𝐸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𝑇𝐶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672EC496-1CC1-6A22-13DB-7E9176283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576" y="2529000"/>
                <a:ext cx="1823191" cy="6933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E1FB112-2D73-A700-520B-23BF8BA633F0}"/>
                  </a:ext>
                </a:extLst>
              </p:cNvPr>
              <p:cNvSpPr txBox="1"/>
              <p:nvPr/>
            </p:nvSpPr>
            <p:spPr>
              <a:xfrm>
                <a:off x="7229576" y="3818121"/>
                <a:ext cx="535349" cy="378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</m:acc>
                  </m:oMath>
                </a14:m>
                <a:r>
                  <a:rPr lang="en-US" dirty="0"/>
                  <a:t> = </a:t>
                </a:r>
              </a:p>
            </p:txBody>
          </p:sp>
        </mc:Choice>
        <mc:Fallback xmlns="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E1FB112-2D73-A700-520B-23BF8BA63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576" y="3818121"/>
                <a:ext cx="535349" cy="378052"/>
              </a:xfrm>
              <a:prstGeom prst="rect">
                <a:avLst/>
              </a:prstGeom>
              <a:blipFill>
                <a:blip r:embed="rId4"/>
                <a:stretch>
                  <a:fillRect t="-6452" r="-17045" b="-25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2">
            <a:extLst>
              <a:ext uri="{FF2B5EF4-FFF2-40B4-BE49-F238E27FC236}">
                <a16:creationId xmlns:a16="http://schemas.microsoft.com/office/drawing/2014/main" id="{C8EF0BC5-9066-4E91-A690-BEF3D8774283}"/>
              </a:ext>
            </a:extLst>
          </p:cNvPr>
          <p:cNvSpPr/>
          <p:nvPr/>
        </p:nvSpPr>
        <p:spPr>
          <a:xfrm>
            <a:off x="7786540" y="3606549"/>
            <a:ext cx="207390" cy="82248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6AD8CD74-093E-F294-16DE-50BDA79680F2}"/>
                  </a:ext>
                </a:extLst>
              </p:cNvPr>
              <p:cNvSpPr txBox="1"/>
              <p:nvPr/>
            </p:nvSpPr>
            <p:spPr>
              <a:xfrm>
                <a:off x="8092547" y="3510653"/>
                <a:ext cx="16226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6AD8CD74-093E-F294-16DE-50BDA7968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547" y="3510653"/>
                <a:ext cx="1622688" cy="276999"/>
              </a:xfrm>
              <a:prstGeom prst="rect">
                <a:avLst/>
              </a:prstGeom>
              <a:blipFill>
                <a:blip r:embed="rId5"/>
                <a:stretch>
                  <a:fillRect l="-3008" r="-1128" b="-3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4">
                <a:extLst>
                  <a:ext uri="{FF2B5EF4-FFF2-40B4-BE49-F238E27FC236}">
                    <a16:creationId xmlns:a16="http://schemas.microsoft.com/office/drawing/2014/main" id="{10AF31CB-FDAC-BD7F-12BC-0F5B7C0BE8CD}"/>
                  </a:ext>
                </a:extLst>
              </p:cNvPr>
              <p:cNvSpPr txBox="1"/>
              <p:nvPr/>
            </p:nvSpPr>
            <p:spPr>
              <a:xfrm>
                <a:off x="8092547" y="4147588"/>
                <a:ext cx="16226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4">
                <a:extLst>
                  <a:ext uri="{FF2B5EF4-FFF2-40B4-BE49-F238E27FC236}">
                    <a16:creationId xmlns:a16="http://schemas.microsoft.com/office/drawing/2014/main" id="{10AF31CB-FDAC-BD7F-12BC-0F5B7C0BE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547" y="4147588"/>
                <a:ext cx="1622688" cy="276999"/>
              </a:xfrm>
              <a:prstGeom prst="rect">
                <a:avLst/>
              </a:prstGeom>
              <a:blipFill>
                <a:blip r:embed="rId6"/>
                <a:stretch>
                  <a:fillRect l="-376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5">
                <a:extLst>
                  <a:ext uri="{FF2B5EF4-FFF2-40B4-BE49-F238E27FC236}">
                    <a16:creationId xmlns:a16="http://schemas.microsoft.com/office/drawing/2014/main" id="{AAECB2F6-9BE9-23A0-9A0C-364B9D456BEA}"/>
                  </a:ext>
                </a:extLst>
              </p:cNvPr>
              <p:cNvSpPr txBox="1"/>
              <p:nvPr/>
            </p:nvSpPr>
            <p:spPr>
              <a:xfrm>
                <a:off x="7229576" y="4791898"/>
                <a:ext cx="24385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5">
                <a:extLst>
                  <a:ext uri="{FF2B5EF4-FFF2-40B4-BE49-F238E27FC236}">
                    <a16:creationId xmlns:a16="http://schemas.microsoft.com/office/drawing/2014/main" id="{AAECB2F6-9BE9-23A0-9A0C-364B9D456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576" y="4791898"/>
                <a:ext cx="2438553" cy="276999"/>
              </a:xfrm>
              <a:prstGeom prst="rect">
                <a:avLst/>
              </a:prstGeom>
              <a:blipFill>
                <a:blip r:embed="rId7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6">
            <a:extLst>
              <a:ext uri="{FF2B5EF4-FFF2-40B4-BE49-F238E27FC236}">
                <a16:creationId xmlns:a16="http://schemas.microsoft.com/office/drawing/2014/main" id="{84E5AAC5-584E-94A7-F7BF-6DE3BD3F161E}"/>
              </a:ext>
            </a:extLst>
          </p:cNvPr>
          <p:cNvSpPr txBox="1"/>
          <p:nvPr/>
        </p:nvSpPr>
        <p:spPr>
          <a:xfrm>
            <a:off x="370616" y="3765593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Number of samples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2F51870A-4ED8-E604-819E-5A7708A97E4B}"/>
              </a:ext>
            </a:extLst>
          </p:cNvPr>
          <p:cNvSpPr txBox="1"/>
          <p:nvPr/>
        </p:nvSpPr>
        <p:spPr>
          <a:xfrm>
            <a:off x="651142" y="4196173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Number of classes</a:t>
            </a:r>
          </a:p>
        </p:txBody>
      </p:sp>
      <p:cxnSp>
        <p:nvCxnSpPr>
          <p:cNvPr id="21" name="Connector: Elbow 19">
            <a:extLst>
              <a:ext uri="{FF2B5EF4-FFF2-40B4-BE49-F238E27FC236}">
                <a16:creationId xmlns:a16="http://schemas.microsoft.com/office/drawing/2014/main" id="{973714B7-B033-8F6E-9EF8-C81D973EFC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06990" y="3689339"/>
            <a:ext cx="320372" cy="230142"/>
          </a:xfrm>
          <a:prstGeom prst="bentConnector3">
            <a:avLst>
              <a:gd name="adj1" fmla="val -22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3">
            <a:extLst>
              <a:ext uri="{FF2B5EF4-FFF2-40B4-BE49-F238E27FC236}">
                <a16:creationId xmlns:a16="http://schemas.microsoft.com/office/drawing/2014/main" id="{2DE32229-7B24-F18B-7933-928B39C9BD62}"/>
              </a:ext>
            </a:extLst>
          </p:cNvPr>
          <p:cNvCxnSpPr>
            <a:cxnSpLocks/>
            <a:endCxn id="20" idx="3"/>
          </p:cNvCxnSpPr>
          <p:nvPr/>
        </p:nvCxnSpPr>
        <p:spPr>
          <a:xfrm rot="5400000">
            <a:off x="2130028" y="3877897"/>
            <a:ext cx="660723" cy="283606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8">
            <a:extLst>
              <a:ext uri="{FF2B5EF4-FFF2-40B4-BE49-F238E27FC236}">
                <a16:creationId xmlns:a16="http://schemas.microsoft.com/office/drawing/2014/main" id="{FB27ED28-DD3F-999C-F9E8-B7B36FCDAE33}"/>
              </a:ext>
            </a:extLst>
          </p:cNvPr>
          <p:cNvSpPr txBox="1"/>
          <p:nvPr/>
        </p:nvSpPr>
        <p:spPr>
          <a:xfrm>
            <a:off x="4044075" y="3694503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predicted probability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1BA5535B-679D-2112-1E07-C47054F80A3B}"/>
              </a:ext>
            </a:extLst>
          </p:cNvPr>
          <p:cNvSpPr txBox="1"/>
          <p:nvPr/>
        </p:nvSpPr>
        <p:spPr>
          <a:xfrm>
            <a:off x="4044075" y="4147588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true probability</a:t>
            </a:r>
          </a:p>
        </p:txBody>
      </p:sp>
      <p:cxnSp>
        <p:nvCxnSpPr>
          <p:cNvPr id="25" name="Connector: Elbow 30">
            <a:extLst>
              <a:ext uri="{FF2B5EF4-FFF2-40B4-BE49-F238E27FC236}">
                <a16:creationId xmlns:a16="http://schemas.microsoft.com/office/drawing/2014/main" id="{EC0E5197-8B55-0DB3-6AC5-3F93BC73BF36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3302966" y="3651445"/>
            <a:ext cx="741109" cy="650032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34">
            <a:extLst>
              <a:ext uri="{FF2B5EF4-FFF2-40B4-BE49-F238E27FC236}">
                <a16:creationId xmlns:a16="http://schemas.microsoft.com/office/drawing/2014/main" id="{D8302185-3A00-0AF2-E69F-CF7FE6853B84}"/>
              </a:ext>
            </a:extLst>
          </p:cNvPr>
          <p:cNvCxnSpPr>
            <a:cxnSpLocks/>
            <a:endCxn id="23" idx="1"/>
          </p:cNvCxnSpPr>
          <p:nvPr/>
        </p:nvCxnSpPr>
        <p:spPr>
          <a:xfrm rot="16200000" flipH="1">
            <a:off x="3828377" y="3632693"/>
            <a:ext cx="247251" cy="184146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45">
            <a:extLst>
              <a:ext uri="{FF2B5EF4-FFF2-40B4-BE49-F238E27FC236}">
                <a16:creationId xmlns:a16="http://schemas.microsoft.com/office/drawing/2014/main" id="{727BC6FB-CD68-9D72-8275-668D1194F010}"/>
              </a:ext>
            </a:extLst>
          </p:cNvPr>
          <p:cNvCxnSpPr/>
          <p:nvPr/>
        </p:nvCxnSpPr>
        <p:spPr>
          <a:xfrm>
            <a:off x="8141171" y="5137608"/>
            <a:ext cx="389029" cy="362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6">
            <a:extLst>
              <a:ext uri="{FF2B5EF4-FFF2-40B4-BE49-F238E27FC236}">
                <a16:creationId xmlns:a16="http://schemas.microsoft.com/office/drawing/2014/main" id="{F8C3D0A2-CAED-E44B-52F4-5B6B88D265DC}"/>
              </a:ext>
            </a:extLst>
          </p:cNvPr>
          <p:cNvCxnSpPr>
            <a:cxnSpLocks/>
          </p:cNvCxnSpPr>
          <p:nvPr/>
        </p:nvCxnSpPr>
        <p:spPr>
          <a:xfrm flipH="1">
            <a:off x="8682600" y="5137608"/>
            <a:ext cx="451973" cy="362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49">
            <a:extLst>
              <a:ext uri="{FF2B5EF4-FFF2-40B4-BE49-F238E27FC236}">
                <a16:creationId xmlns:a16="http://schemas.microsoft.com/office/drawing/2014/main" id="{A1B47082-ED6D-385B-D7EF-AEFF17BEB260}"/>
              </a:ext>
            </a:extLst>
          </p:cNvPr>
          <p:cNvSpPr txBox="1"/>
          <p:nvPr/>
        </p:nvSpPr>
        <p:spPr>
          <a:xfrm>
            <a:off x="7890235" y="5520505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Adjacent samples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68">
                <a:extLst>
                  <a:ext uri="{FF2B5EF4-FFF2-40B4-BE49-F238E27FC236}">
                    <a16:creationId xmlns:a16="http://schemas.microsoft.com/office/drawing/2014/main" id="{1A640925-6DD3-C3A5-86AD-14DC5AC2EF10}"/>
                  </a:ext>
                </a:extLst>
              </p:cNvPr>
              <p:cNvSpPr txBox="1"/>
              <p:nvPr/>
            </p:nvSpPr>
            <p:spPr>
              <a:xfrm>
                <a:off x="1034883" y="5776200"/>
                <a:ext cx="3353482" cy="4666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𝐶𝐸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[1]</m:t>
                        </m:r>
                      </m:sup>
                    </m:sSubSup>
                  </m:oMath>
                </a14:m>
                <a:r>
                  <a:rPr lang="en-US" sz="2400" i="1" dirty="0">
                    <a:latin typeface="Cambria Math" panose="02040503050406030204" pitchFamily="18" charset="0"/>
                  </a:rPr>
                  <a:t> 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𝐶𝐸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𝑇𝑀𝑆𝐸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b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68">
                <a:extLst>
                  <a:ext uri="{FF2B5EF4-FFF2-40B4-BE49-F238E27FC236}">
                    <a16:creationId xmlns:a16="http://schemas.microsoft.com/office/drawing/2014/main" id="{1A640925-6DD3-C3A5-86AD-14DC5AC2E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883" y="5776200"/>
                <a:ext cx="3353482" cy="466603"/>
              </a:xfrm>
              <a:prstGeom prst="rect">
                <a:avLst/>
              </a:prstGeom>
              <a:blipFill>
                <a:blip r:embed="rId8"/>
                <a:stretch>
                  <a:fillRect t="-6579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箭头: 下 30">
            <a:extLst>
              <a:ext uri="{FF2B5EF4-FFF2-40B4-BE49-F238E27FC236}">
                <a16:creationId xmlns:a16="http://schemas.microsoft.com/office/drawing/2014/main" id="{563EB63B-219D-B466-1054-EC0CE8907BB9}"/>
              </a:ext>
            </a:extLst>
          </p:cNvPr>
          <p:cNvSpPr/>
          <p:nvPr/>
        </p:nvSpPr>
        <p:spPr>
          <a:xfrm>
            <a:off x="2711624" y="4791898"/>
            <a:ext cx="390240" cy="69339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箭头: 下 31">
            <a:extLst>
              <a:ext uri="{FF2B5EF4-FFF2-40B4-BE49-F238E27FC236}">
                <a16:creationId xmlns:a16="http://schemas.microsoft.com/office/drawing/2014/main" id="{38A84BFB-410C-6502-D983-84CB11CEBC38}"/>
              </a:ext>
            </a:extLst>
          </p:cNvPr>
          <p:cNvSpPr/>
          <p:nvPr/>
        </p:nvSpPr>
        <p:spPr>
          <a:xfrm rot="3810908">
            <a:off x="5339613" y="4412107"/>
            <a:ext cx="390240" cy="19073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14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DD0DED-E710-8A37-144D-DE930BBED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数据处理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5FF4F1-B47D-B989-AC9C-197D75D8F1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1263448-5619-1381-5272-45F77D461896}"/>
              </a:ext>
            </a:extLst>
          </p:cNvPr>
          <p:cNvSpPr txBox="1"/>
          <p:nvPr/>
        </p:nvSpPr>
        <p:spPr>
          <a:xfrm>
            <a:off x="957294" y="6257588"/>
            <a:ext cx="2122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Transformer SS-M</a:t>
            </a:r>
            <a:endParaRPr lang="en-US" sz="1800" dirty="0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ADE72E4E-CAAF-231B-6B70-C1A5B38943C6}"/>
              </a:ext>
            </a:extLst>
          </p:cNvPr>
          <p:cNvSpPr/>
          <p:nvPr/>
        </p:nvSpPr>
        <p:spPr>
          <a:xfrm>
            <a:off x="183122" y="2247398"/>
            <a:ext cx="1693640" cy="415862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rPr>
              <a:t>Input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45074FF1-51AA-E99C-2425-6A63A3150A42}"/>
              </a:ext>
            </a:extLst>
          </p:cNvPr>
          <p:cNvSpPr/>
          <p:nvPr/>
        </p:nvSpPr>
        <p:spPr>
          <a:xfrm>
            <a:off x="183122" y="3024724"/>
            <a:ext cx="3687688" cy="702947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Transformer encoder</a:t>
            </a:r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6FD793C1-355A-1C75-2ACF-233208056074}"/>
              </a:ext>
            </a:extLst>
          </p:cNvPr>
          <p:cNvSpPr/>
          <p:nvPr/>
        </p:nvSpPr>
        <p:spPr>
          <a:xfrm>
            <a:off x="2177170" y="2247397"/>
            <a:ext cx="1693640" cy="415862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rPr>
              <a:t>Masked input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089CFA53-42F0-279F-4713-574DB8FBF2E6}"/>
              </a:ext>
            </a:extLst>
          </p:cNvPr>
          <p:cNvSpPr/>
          <p:nvPr/>
        </p:nvSpPr>
        <p:spPr>
          <a:xfrm>
            <a:off x="183122" y="4076371"/>
            <a:ext cx="1693640" cy="415862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SS-TCN</a:t>
            </a:r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FDDF38D8-82E6-9161-E735-5900E5918495}"/>
              </a:ext>
            </a:extLst>
          </p:cNvPr>
          <p:cNvSpPr/>
          <p:nvPr/>
        </p:nvSpPr>
        <p:spPr>
          <a:xfrm>
            <a:off x="183122" y="4853698"/>
            <a:ext cx="1693640" cy="415862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Micro labels</a:t>
            </a:r>
          </a:p>
        </p:txBody>
      </p:sp>
      <p:cxnSp>
        <p:nvCxnSpPr>
          <p:cNvPr id="12" name="Straight Arrow Connector 39">
            <a:extLst>
              <a:ext uri="{FF2B5EF4-FFF2-40B4-BE49-F238E27FC236}">
                <a16:creationId xmlns:a16="http://schemas.microsoft.com/office/drawing/2014/main" id="{7260BB1B-0E95-5C71-5171-9C19A62B86FA}"/>
              </a:ext>
            </a:extLst>
          </p:cNvPr>
          <p:cNvCxnSpPr>
            <a:cxnSpLocks/>
          </p:cNvCxnSpPr>
          <p:nvPr/>
        </p:nvCxnSpPr>
        <p:spPr>
          <a:xfrm>
            <a:off x="1027085" y="2658622"/>
            <a:ext cx="0" cy="366103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40">
            <a:extLst>
              <a:ext uri="{FF2B5EF4-FFF2-40B4-BE49-F238E27FC236}">
                <a16:creationId xmlns:a16="http://schemas.microsoft.com/office/drawing/2014/main" id="{6E89953A-CF3C-0EDC-80E8-F12F14D620B0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023990" y="2663259"/>
            <a:ext cx="1" cy="361466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Straight Arrow Connector 41">
            <a:extLst>
              <a:ext uri="{FF2B5EF4-FFF2-40B4-BE49-F238E27FC236}">
                <a16:creationId xmlns:a16="http://schemas.microsoft.com/office/drawing/2014/main" id="{BA662F95-8932-04D1-0AC7-C8DB646AD295}"/>
              </a:ext>
            </a:extLst>
          </p:cNvPr>
          <p:cNvCxnSpPr>
            <a:cxnSpLocks/>
          </p:cNvCxnSpPr>
          <p:nvPr/>
        </p:nvCxnSpPr>
        <p:spPr>
          <a:xfrm>
            <a:off x="1028746" y="3727672"/>
            <a:ext cx="2858" cy="366103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42">
            <a:extLst>
              <a:ext uri="{FF2B5EF4-FFF2-40B4-BE49-F238E27FC236}">
                <a16:creationId xmlns:a16="http://schemas.microsoft.com/office/drawing/2014/main" id="{CDE47D95-C491-923C-ABE4-22C12BADA1A9}"/>
              </a:ext>
            </a:extLst>
          </p:cNvPr>
          <p:cNvCxnSpPr>
            <a:cxnSpLocks/>
          </p:cNvCxnSpPr>
          <p:nvPr/>
        </p:nvCxnSpPr>
        <p:spPr>
          <a:xfrm>
            <a:off x="1027085" y="4496486"/>
            <a:ext cx="2858" cy="366103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Rectangle 43">
            <a:extLst>
              <a:ext uri="{FF2B5EF4-FFF2-40B4-BE49-F238E27FC236}">
                <a16:creationId xmlns:a16="http://schemas.microsoft.com/office/drawing/2014/main" id="{728DB99C-11CE-6F67-EDDC-A3F4874AD52E}"/>
              </a:ext>
            </a:extLst>
          </p:cNvPr>
          <p:cNvSpPr/>
          <p:nvPr/>
        </p:nvSpPr>
        <p:spPr>
          <a:xfrm>
            <a:off x="2177171" y="4076370"/>
            <a:ext cx="1693640" cy="415862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Fully-connected</a:t>
            </a:r>
          </a:p>
        </p:txBody>
      </p:sp>
      <p:cxnSp>
        <p:nvCxnSpPr>
          <p:cNvPr id="17" name="Straight Arrow Connector 44">
            <a:extLst>
              <a:ext uri="{FF2B5EF4-FFF2-40B4-BE49-F238E27FC236}">
                <a16:creationId xmlns:a16="http://schemas.microsoft.com/office/drawing/2014/main" id="{DABF2987-6E0D-E3C7-B328-E9C50A6FFA76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3023991" y="3714907"/>
            <a:ext cx="0" cy="361464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Rectangle 45">
            <a:extLst>
              <a:ext uri="{FF2B5EF4-FFF2-40B4-BE49-F238E27FC236}">
                <a16:creationId xmlns:a16="http://schemas.microsoft.com/office/drawing/2014/main" id="{0AA9DD1D-879E-6A21-85DB-A3EF80576455}"/>
              </a:ext>
            </a:extLst>
          </p:cNvPr>
          <p:cNvSpPr/>
          <p:nvPr/>
        </p:nvSpPr>
        <p:spPr>
          <a:xfrm>
            <a:off x="2177170" y="4853698"/>
            <a:ext cx="1693640" cy="415862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Reconstructed input</a:t>
            </a:r>
          </a:p>
        </p:txBody>
      </p:sp>
      <p:cxnSp>
        <p:nvCxnSpPr>
          <p:cNvPr id="19" name="Straight Arrow Connector 46">
            <a:extLst>
              <a:ext uri="{FF2B5EF4-FFF2-40B4-BE49-F238E27FC236}">
                <a16:creationId xmlns:a16="http://schemas.microsoft.com/office/drawing/2014/main" id="{C992D789-95D1-E4BD-8FB6-110B7FD9FFAC}"/>
              </a:ext>
            </a:extLst>
          </p:cNvPr>
          <p:cNvCxnSpPr>
            <a:cxnSpLocks/>
          </p:cNvCxnSpPr>
          <p:nvPr/>
        </p:nvCxnSpPr>
        <p:spPr>
          <a:xfrm>
            <a:off x="3023990" y="4501125"/>
            <a:ext cx="0" cy="361464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47">
            <a:extLst>
              <a:ext uri="{FF2B5EF4-FFF2-40B4-BE49-F238E27FC236}">
                <a16:creationId xmlns:a16="http://schemas.microsoft.com/office/drawing/2014/main" id="{61E078CA-7BB5-5723-CA14-F6949568B2A3}"/>
              </a:ext>
            </a:extLst>
          </p:cNvPr>
          <p:cNvSpPr txBox="1"/>
          <p:nvPr/>
        </p:nvSpPr>
        <p:spPr>
          <a:xfrm>
            <a:off x="497106" y="1934758"/>
            <a:ext cx="1098378" cy="377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802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Supervised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TextBox 48">
            <a:extLst>
              <a:ext uri="{FF2B5EF4-FFF2-40B4-BE49-F238E27FC236}">
                <a16:creationId xmlns:a16="http://schemas.microsoft.com/office/drawing/2014/main" id="{F0DDFEE4-3C1C-D108-0BEA-7EC215CFF016}"/>
              </a:ext>
            </a:extLst>
          </p:cNvPr>
          <p:cNvSpPr txBox="1"/>
          <p:nvPr/>
        </p:nvSpPr>
        <p:spPr>
          <a:xfrm>
            <a:off x="2362591" y="1929214"/>
            <a:ext cx="1322798" cy="377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802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Unsupervised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22" name="Straight Arrow Connector 49">
            <a:extLst>
              <a:ext uri="{FF2B5EF4-FFF2-40B4-BE49-F238E27FC236}">
                <a16:creationId xmlns:a16="http://schemas.microsoft.com/office/drawing/2014/main" id="{36E64ED6-4E68-708F-4EFE-4D7D59C1D561}"/>
              </a:ext>
            </a:extLst>
          </p:cNvPr>
          <p:cNvCxnSpPr>
            <a:cxnSpLocks/>
          </p:cNvCxnSpPr>
          <p:nvPr/>
        </p:nvCxnSpPr>
        <p:spPr>
          <a:xfrm>
            <a:off x="1027084" y="5273293"/>
            <a:ext cx="2858" cy="366103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Rectangle 50">
            <a:extLst>
              <a:ext uri="{FF2B5EF4-FFF2-40B4-BE49-F238E27FC236}">
                <a16:creationId xmlns:a16="http://schemas.microsoft.com/office/drawing/2014/main" id="{50811A41-8D12-8A2E-465A-A815E91727D6}"/>
              </a:ext>
            </a:extLst>
          </p:cNvPr>
          <p:cNvSpPr/>
          <p:nvPr/>
        </p:nvSpPr>
        <p:spPr>
          <a:xfrm>
            <a:off x="180264" y="5639395"/>
            <a:ext cx="1693640" cy="41586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Clinical parameter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51">
            <a:extLst>
              <a:ext uri="{FF2B5EF4-FFF2-40B4-BE49-F238E27FC236}">
                <a16:creationId xmlns:a16="http://schemas.microsoft.com/office/drawing/2014/main" id="{C94D6F1C-B182-A0E3-55BC-F8033C0024FE}"/>
              </a:ext>
            </a:extLst>
          </p:cNvPr>
          <p:cNvSpPr/>
          <p:nvPr/>
        </p:nvSpPr>
        <p:spPr>
          <a:xfrm>
            <a:off x="47328" y="1881010"/>
            <a:ext cx="4032311" cy="4280087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802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Arrow Connector 52">
            <a:extLst>
              <a:ext uri="{FF2B5EF4-FFF2-40B4-BE49-F238E27FC236}">
                <a16:creationId xmlns:a16="http://schemas.microsoft.com/office/drawing/2014/main" id="{3C0F619F-424E-29D2-8FE4-1877BDA5E3B8}"/>
              </a:ext>
            </a:extLst>
          </p:cNvPr>
          <p:cNvCxnSpPr>
            <a:cxnSpLocks/>
          </p:cNvCxnSpPr>
          <p:nvPr/>
        </p:nvCxnSpPr>
        <p:spPr>
          <a:xfrm>
            <a:off x="3023991" y="3025404"/>
            <a:ext cx="1" cy="702268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26" name="Straight Arrow Connector 53">
            <a:extLst>
              <a:ext uri="{FF2B5EF4-FFF2-40B4-BE49-F238E27FC236}">
                <a16:creationId xmlns:a16="http://schemas.microsoft.com/office/drawing/2014/main" id="{C609EE97-BABF-F4E6-0CD3-4DDBB505FAB1}"/>
              </a:ext>
            </a:extLst>
          </p:cNvPr>
          <p:cNvCxnSpPr>
            <a:cxnSpLocks/>
          </p:cNvCxnSpPr>
          <p:nvPr/>
        </p:nvCxnSpPr>
        <p:spPr>
          <a:xfrm>
            <a:off x="1027083" y="3035055"/>
            <a:ext cx="1" cy="702268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27" name="Arrow: Curved Up 54">
            <a:extLst>
              <a:ext uri="{FF2B5EF4-FFF2-40B4-BE49-F238E27FC236}">
                <a16:creationId xmlns:a16="http://schemas.microsoft.com/office/drawing/2014/main" id="{C7FEDD95-84A4-E568-25D4-33A2C87EECCF}"/>
              </a:ext>
            </a:extLst>
          </p:cNvPr>
          <p:cNvSpPr/>
          <p:nvPr/>
        </p:nvSpPr>
        <p:spPr>
          <a:xfrm rot="10800000">
            <a:off x="1010404" y="2862130"/>
            <a:ext cx="2013587" cy="400298"/>
          </a:xfrm>
          <a:prstGeom prst="curved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A336B51A-76D2-FFA0-910F-935F5EDBBA5F}"/>
              </a:ext>
            </a:extLst>
          </p:cNvPr>
          <p:cNvSpPr/>
          <p:nvPr/>
        </p:nvSpPr>
        <p:spPr>
          <a:xfrm>
            <a:off x="8125702" y="792588"/>
            <a:ext cx="4066298" cy="6093296"/>
          </a:xfrm>
          <a:prstGeom prst="rect">
            <a:avLst/>
          </a:prstGeom>
          <a:solidFill>
            <a:srgbClr val="7F46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08805A2-EC61-57CB-CBA0-9E8EFD0042C5}"/>
              </a:ext>
            </a:extLst>
          </p:cNvPr>
          <p:cNvSpPr txBox="1"/>
          <p:nvPr/>
        </p:nvSpPr>
        <p:spPr>
          <a:xfrm>
            <a:off x="8229839" y="2803500"/>
            <a:ext cx="38141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半监督掩码学习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</a:rPr>
              <a:t>无监督掩码学习</a:t>
            </a:r>
            <a:r>
              <a:rPr lang="en-GB" altLang="zh-CN" sz="2000" dirty="0">
                <a:solidFill>
                  <a:schemeClr val="bg1"/>
                </a:solidFill>
              </a:rPr>
              <a:t>+</a:t>
            </a:r>
            <a:r>
              <a:rPr lang="zh-CN" altLang="en-US" sz="2000" dirty="0">
                <a:solidFill>
                  <a:schemeClr val="bg1"/>
                </a:solidFill>
              </a:rPr>
              <a:t>全监督学习，增强特征深度</a:t>
            </a:r>
            <a:endParaRPr lang="en-GB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</a:rPr>
              <a:t>无需预训练</a:t>
            </a:r>
            <a:endParaRPr lang="en-GB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</a:rPr>
              <a:t>小数据集深度学习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0C1330A-E099-35BE-B2D3-68052B39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158" y="1626732"/>
            <a:ext cx="3684830" cy="2397958"/>
          </a:xfrm>
          <a:prstGeom prst="rect">
            <a:avLst/>
          </a:prstGeom>
        </p:spPr>
      </p:pic>
      <p:pic>
        <p:nvPicPr>
          <p:cNvPr id="5" name="Picture 8" descr="A chart with blue squares and white text&#10;&#10;Description automatically generated">
            <a:extLst>
              <a:ext uri="{FF2B5EF4-FFF2-40B4-BE49-F238E27FC236}">
                <a16:creationId xmlns:a16="http://schemas.microsoft.com/office/drawing/2014/main" id="{B4115CF0-9ED0-814E-EDDD-2B2D41887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501" y="4124071"/>
            <a:ext cx="2748051" cy="258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95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FDB988-F35B-EF2C-A278-1976E543D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实验结果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0D91CF-EB8F-5805-9AF1-6685C22F31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95934878-2890-EE92-DCF7-BA8938841EBD}"/>
              </a:ext>
            </a:extLst>
          </p:cNvPr>
          <p:cNvSpPr txBox="1">
            <a:spLocks/>
          </p:cNvSpPr>
          <p:nvPr/>
        </p:nvSpPr>
        <p:spPr>
          <a:xfrm>
            <a:off x="11640616" y="6341717"/>
            <a:ext cx="40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00F0DF-33EF-44AA-A705-087FFAD5005A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6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0613ABD2-8226-1FC6-4262-0D7740836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89" y="2967963"/>
            <a:ext cx="5569711" cy="3662020"/>
          </a:xfrm>
          <a:prstGeom prst="rect">
            <a:avLst/>
          </a:prstGeom>
        </p:spPr>
      </p:pic>
      <p:pic>
        <p:nvPicPr>
          <p:cNvPr id="7" name="Picture 4" descr="A diagram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FA13CA3A-99DE-0520-30C2-0B6D06A76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202803"/>
            <a:ext cx="5616624" cy="3088543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80B0FE56-EA7F-2C3B-BAA6-E3628C011D09}"/>
              </a:ext>
            </a:extLst>
          </p:cNvPr>
          <p:cNvSpPr/>
          <p:nvPr/>
        </p:nvSpPr>
        <p:spPr>
          <a:xfrm>
            <a:off x="191344" y="2953459"/>
            <a:ext cx="5616624" cy="3337887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F30EB68-6A72-5F4C-3ABD-CE353863726F}"/>
              </a:ext>
            </a:extLst>
          </p:cNvPr>
          <p:cNvSpPr txBox="1"/>
          <p:nvPr/>
        </p:nvSpPr>
        <p:spPr>
          <a:xfrm>
            <a:off x="1851938" y="2974408"/>
            <a:ext cx="2295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对每次动作的精准识别</a:t>
            </a:r>
            <a:endParaRPr lang="en-US" altLang="zh-CN" sz="1600" dirty="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7CECB3FF-D931-3479-B417-26F02325562C}"/>
              </a:ext>
            </a:extLst>
          </p:cNvPr>
          <p:cNvSpPr/>
          <p:nvPr/>
        </p:nvSpPr>
        <p:spPr>
          <a:xfrm>
            <a:off x="6096000" y="2564904"/>
            <a:ext cx="5947957" cy="3960439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55F4CD9-4108-6A63-E191-696B9680AB87}"/>
              </a:ext>
            </a:extLst>
          </p:cNvPr>
          <p:cNvSpPr txBox="1"/>
          <p:nvPr/>
        </p:nvSpPr>
        <p:spPr>
          <a:xfrm>
            <a:off x="8272406" y="2635854"/>
            <a:ext cx="2269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对每次动作的速度估计</a:t>
            </a:r>
            <a:endParaRPr lang="en-US" altLang="zh-CN" sz="16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DF783C3-53BD-B9DA-21C0-A2FD85FD281A}"/>
              </a:ext>
            </a:extLst>
          </p:cNvPr>
          <p:cNvSpPr txBox="1"/>
          <p:nvPr/>
        </p:nvSpPr>
        <p:spPr>
          <a:xfrm>
            <a:off x="1538678" y="1494776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家庭环境下的精准监测</a:t>
            </a:r>
            <a:endParaRPr lang="en-GB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3AC8459-7C31-94A8-5AA7-DA4FBEA04875}"/>
              </a:ext>
            </a:extLst>
          </p:cNvPr>
          <p:cNvSpPr txBox="1"/>
          <p:nvPr/>
        </p:nvSpPr>
        <p:spPr>
          <a:xfrm>
            <a:off x="6087179" y="149477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时间分辨率达到采样点级</a:t>
            </a:r>
            <a:endParaRPr lang="en-GB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5DFD9DF-899F-D6EA-3170-DDEA52F959ED}"/>
              </a:ext>
            </a:extLst>
          </p:cNvPr>
          <p:cNvSpPr txBox="1"/>
          <p:nvPr/>
        </p:nvSpPr>
        <p:spPr>
          <a:xfrm>
            <a:off x="1538678" y="203012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用户友好</a:t>
            </a:r>
            <a:endParaRPr lang="en-GB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363B6F1-9FBA-6236-F90E-E1E70F47873A}"/>
              </a:ext>
            </a:extLst>
          </p:cNvPr>
          <p:cNvSpPr txBox="1"/>
          <p:nvPr/>
        </p:nvSpPr>
        <p:spPr>
          <a:xfrm>
            <a:off x="6087179" y="203012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临床可用</a:t>
            </a:r>
            <a:endParaRPr lang="en-GB" sz="2400" dirty="0"/>
          </a:p>
        </p:txBody>
      </p:sp>
      <p:pic>
        <p:nvPicPr>
          <p:cNvPr id="17" name="图形 16" descr="复选标记 纯色填充">
            <a:extLst>
              <a:ext uri="{FF2B5EF4-FFF2-40B4-BE49-F238E27FC236}">
                <a16:creationId xmlns:a16="http://schemas.microsoft.com/office/drawing/2014/main" id="{F1402C67-E143-486F-2C68-3E48B7248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41" y="1568493"/>
            <a:ext cx="436250" cy="436250"/>
          </a:xfrm>
          <a:prstGeom prst="rect">
            <a:avLst/>
          </a:prstGeom>
        </p:spPr>
      </p:pic>
      <p:pic>
        <p:nvPicPr>
          <p:cNvPr id="19" name="图形 18" descr="复选标记 纯色填充">
            <a:extLst>
              <a:ext uri="{FF2B5EF4-FFF2-40B4-BE49-F238E27FC236}">
                <a16:creationId xmlns:a16="http://schemas.microsoft.com/office/drawing/2014/main" id="{4E9C24A7-E49F-849F-1F56-7339D1FE3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41" y="2103166"/>
            <a:ext cx="436250" cy="436250"/>
          </a:xfrm>
          <a:prstGeom prst="rect">
            <a:avLst/>
          </a:prstGeom>
        </p:spPr>
      </p:pic>
      <p:pic>
        <p:nvPicPr>
          <p:cNvPr id="20" name="图形 19" descr="复选标记 纯色填充">
            <a:extLst>
              <a:ext uri="{FF2B5EF4-FFF2-40B4-BE49-F238E27FC236}">
                <a16:creationId xmlns:a16="http://schemas.microsoft.com/office/drawing/2014/main" id="{CDF1BF89-69AA-2B10-67CD-AE8782BBF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9843" y="1557850"/>
            <a:ext cx="436250" cy="436250"/>
          </a:xfrm>
          <a:prstGeom prst="rect">
            <a:avLst/>
          </a:prstGeom>
        </p:spPr>
      </p:pic>
      <p:pic>
        <p:nvPicPr>
          <p:cNvPr id="21" name="图形 20" descr="复选标记 纯色填充">
            <a:extLst>
              <a:ext uri="{FF2B5EF4-FFF2-40B4-BE49-F238E27FC236}">
                <a16:creationId xmlns:a16="http://schemas.microsoft.com/office/drawing/2014/main" id="{75FEF9F7-6DFC-6716-C121-101886CE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9843" y="2065636"/>
            <a:ext cx="436250" cy="4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4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78BC2F-D998-B990-899D-1DB228AB63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研究团队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227EA5-8F5A-6A21-4A85-6DD731EBAC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4418" y="5552707"/>
            <a:ext cx="11665296" cy="1152128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hlinkClick r:id="rId3"/>
              </a:rPr>
              <a:t>https://iiw.kuleuven.be/onderzoek/emedia/home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hlinkClick r:id="rId4"/>
              </a:rPr>
              <a:t>https://www.esat.kuleuven.be/</a:t>
            </a:r>
            <a:endParaRPr lang="en-GB" sz="2000" dirty="0"/>
          </a:p>
          <a:p>
            <a:endParaRPr lang="en-GB" sz="1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E87CC8-E1EB-E08B-5104-DF84F9F094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4A8B24-378A-6D38-77A3-2309438E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14" y="1955793"/>
            <a:ext cx="4464496" cy="29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U Leuven is a Partner and Collaborator of the RESILIENCE Project">
            <a:extLst>
              <a:ext uri="{FF2B5EF4-FFF2-40B4-BE49-F238E27FC236}">
                <a16:creationId xmlns:a16="http://schemas.microsoft.com/office/drawing/2014/main" id="{5B6439B1-B778-D9FE-C8A4-C07A1587B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21677" r="16364" b="18576"/>
          <a:stretch/>
        </p:blipFill>
        <p:spPr bwMode="auto">
          <a:xfrm>
            <a:off x="270835" y="2381409"/>
            <a:ext cx="2592288" cy="104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stadius">
            <a:extLst>
              <a:ext uri="{FF2B5EF4-FFF2-40B4-BE49-F238E27FC236}">
                <a16:creationId xmlns:a16="http://schemas.microsoft.com/office/drawing/2014/main" id="{BFA12CE4-8737-FD75-8187-D24F1C58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1" y="3680598"/>
            <a:ext cx="2729880" cy="104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University of Leuven – ISMA">
            <a:extLst>
              <a:ext uri="{FF2B5EF4-FFF2-40B4-BE49-F238E27FC236}">
                <a16:creationId xmlns:a16="http://schemas.microsoft.com/office/drawing/2014/main" id="{7DD0C545-E807-0824-F213-A2EDE8632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76" y="1955793"/>
            <a:ext cx="4000268" cy="30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83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CCAD93C-F3DD-4C12-90DD-0C010DF44E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3354" y="1628800"/>
            <a:ext cx="11665291" cy="864096"/>
          </a:xfrm>
        </p:spPr>
        <p:txBody>
          <a:bodyPr/>
          <a:lstStyle/>
          <a:p>
            <a:r>
              <a:rPr lang="zh-CN" altLang="en-US" dirty="0"/>
              <a:t>研究计划：</a:t>
            </a:r>
            <a:endParaRPr lang="en-GB" altLang="zh-CN" dirty="0"/>
          </a:p>
          <a:p>
            <a:r>
              <a:rPr lang="zh-CN" altLang="en-US" dirty="0"/>
              <a:t>自适应</a:t>
            </a:r>
            <a:r>
              <a:rPr lang="en-US" altLang="zh-CN" dirty="0"/>
              <a:t>AI</a:t>
            </a:r>
            <a:r>
              <a:rPr lang="zh-CN" altLang="en-US" dirty="0"/>
              <a:t>在帕金森智能神经调控中的监测、干预和管理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4331D1-671A-4BFB-AEAB-32089C8D4A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44072" y="4797152"/>
            <a:ext cx="4366525" cy="535531"/>
          </a:xfrm>
        </p:spPr>
        <p:txBody>
          <a:bodyPr/>
          <a:lstStyle/>
          <a:p>
            <a:r>
              <a:rPr lang="zh-CN" altLang="en-US" dirty="0"/>
              <a:t>尚孟</a:t>
            </a:r>
          </a:p>
        </p:txBody>
      </p:sp>
    </p:spTree>
    <p:extLst>
      <p:ext uri="{BB962C8B-B14F-4D97-AF65-F5344CB8AC3E}">
        <p14:creationId xmlns:p14="http://schemas.microsoft.com/office/powerpoint/2010/main" val="159172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4B66D-6DB2-DAEA-054D-E7EE029489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349C7B-51C8-BB36-4093-F9FF50D79F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1EB6FE7-9D48-3A6E-B374-8ECE89104013}"/>
              </a:ext>
            </a:extLst>
          </p:cNvPr>
          <p:cNvSpPr>
            <a:spLocks noGrp="1" noChangeAspect="1" noChangeArrowheads="1"/>
          </p:cNvSpPr>
          <p:nvPr>
            <p:ph sz="quarter" idx="13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帕金森是一种常见的神经退行性疾病，增长速度快</a:t>
            </a:r>
            <a:endParaRPr lang="en-GB" altLang="zh-CN" dirty="0"/>
          </a:p>
          <a:p>
            <a:pPr lvl="1"/>
            <a:r>
              <a:rPr lang="zh-CN" altLang="en-US" dirty="0"/>
              <a:t>运动症状：运动迟缓</a:t>
            </a:r>
            <a:r>
              <a:rPr lang="en-GB" altLang="zh-CN" dirty="0"/>
              <a:t>+</a:t>
            </a:r>
            <a:r>
              <a:rPr lang="zh-CN" altLang="en-US" dirty="0"/>
              <a:t>强直或震颤</a:t>
            </a:r>
            <a:endParaRPr lang="en-GB" altLang="zh-CN" dirty="0"/>
          </a:p>
          <a:p>
            <a:pPr lvl="1"/>
            <a:r>
              <a:rPr lang="zh-CN" altLang="en-US" dirty="0"/>
              <a:t>非运动症状：睡眠</a:t>
            </a:r>
            <a:r>
              <a:rPr lang="en-US" altLang="zh-CN" dirty="0"/>
              <a:t>-</a:t>
            </a:r>
            <a:r>
              <a:rPr lang="zh-CN" altLang="en-US" dirty="0"/>
              <a:t>觉醒周期紊乱、自主神经功能障碍等</a:t>
            </a:r>
            <a:endParaRPr lang="en-GB" altLang="zh-CN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F284C93-E8CA-CB37-5DF3-D1C8C8D77B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8B15350-0721-3979-28B8-91288342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7" y="3050663"/>
            <a:ext cx="5000774" cy="2887659"/>
          </a:xfrm>
          <a:prstGeom prst="rect">
            <a:avLst/>
          </a:prstGeom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52931AE3-DC90-6EED-4432-259B3A0B72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FCD5CF8-BF86-8943-F610-2AE944E98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985" y="2862023"/>
            <a:ext cx="3035511" cy="305297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80C0182-A034-2153-1A18-B0D3D97090B1}"/>
              </a:ext>
            </a:extLst>
          </p:cNvPr>
          <p:cNvSpPr txBox="1"/>
          <p:nvPr/>
        </p:nvSpPr>
        <p:spPr>
          <a:xfrm>
            <a:off x="1964101" y="598852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帕金森全球增长率</a:t>
            </a:r>
            <a:endParaRPr lang="en-GB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690BBF-BC82-A465-F7C1-CE097EBC4F3B}"/>
              </a:ext>
            </a:extLst>
          </p:cNvPr>
          <p:cNvSpPr txBox="1"/>
          <p:nvPr/>
        </p:nvSpPr>
        <p:spPr>
          <a:xfrm>
            <a:off x="8472264" y="599398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帕金森症状</a:t>
            </a:r>
            <a:endParaRPr lang="en-GB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E1E8A4-2767-A0F7-7D0E-3F8F52A1E666}"/>
              </a:ext>
            </a:extLst>
          </p:cNvPr>
          <p:cNvSpPr txBox="1"/>
          <p:nvPr/>
        </p:nvSpPr>
        <p:spPr>
          <a:xfrm>
            <a:off x="369472" y="6450186"/>
            <a:ext cx="11665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Dorsey,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ERlet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al, et al. "Projected number of people with Parkinson disease in the most populous nations, 2005 through 2030."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Neurology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68.5 (2007): 384-386.</a:t>
            </a:r>
          </a:p>
          <a:p>
            <a:r>
              <a:rPr lang="en-GB" sz="1200" dirty="0"/>
              <a:t>[2] https://thebraindocs.com/parkinsons-disease-explained/</a:t>
            </a:r>
          </a:p>
        </p:txBody>
      </p:sp>
    </p:spTree>
    <p:extLst>
      <p:ext uri="{BB962C8B-B14F-4D97-AF65-F5344CB8AC3E}">
        <p14:creationId xmlns:p14="http://schemas.microsoft.com/office/powerpoint/2010/main" val="392809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93C8B-BA5F-39DF-8453-F358325CC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61ABA8-8FAA-D301-9A22-3E7FC050266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帕金森的治疗</a:t>
            </a:r>
            <a:endParaRPr lang="en-GB" altLang="zh-CN" dirty="0"/>
          </a:p>
          <a:p>
            <a:pPr lvl="1"/>
            <a:r>
              <a:rPr lang="zh-CN" altLang="en-US" dirty="0"/>
              <a:t>左旋多巴药物</a:t>
            </a:r>
            <a:endParaRPr lang="en-GB" altLang="zh-CN" dirty="0"/>
          </a:p>
          <a:p>
            <a:pPr lvl="2"/>
            <a:r>
              <a:rPr lang="zh-CN" altLang="en-US" dirty="0"/>
              <a:t>运动波动：症状在开期和关期之间动态变化</a:t>
            </a:r>
            <a:endParaRPr lang="en-GB" altLang="zh-CN" dirty="0"/>
          </a:p>
          <a:p>
            <a:pPr lvl="2"/>
            <a:r>
              <a:rPr lang="zh-CN" altLang="en-US" dirty="0"/>
              <a:t>药物副作用：运动障碍（异动症）</a:t>
            </a:r>
            <a:endParaRPr lang="en-GB" altLang="zh-CN" dirty="0"/>
          </a:p>
          <a:p>
            <a:pPr lvl="1"/>
            <a:r>
              <a:rPr lang="zh-CN" altLang="en-US" dirty="0"/>
              <a:t>脑深部电刺激（</a:t>
            </a:r>
            <a:r>
              <a:rPr lang="en-US" altLang="zh-CN" dirty="0"/>
              <a:t>DBS</a:t>
            </a:r>
            <a:r>
              <a:rPr lang="zh-CN" altLang="en-US" dirty="0"/>
              <a:t>）</a:t>
            </a:r>
            <a:endParaRPr lang="en-GB" altLang="zh-CN" dirty="0"/>
          </a:p>
          <a:p>
            <a:pPr lvl="2"/>
            <a:r>
              <a:rPr lang="zh-CN" altLang="en-US" dirty="0"/>
              <a:t>作为药物的补充治疗</a:t>
            </a:r>
            <a:endParaRPr lang="en-GB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4C2A5-2ABF-C2A4-48DE-5301D9BBD5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1026" name="Picture 2" descr="ABUIABACGAAg0tjLnAYoz-3V5gEwlwM4oAI">
            <a:extLst>
              <a:ext uri="{FF2B5EF4-FFF2-40B4-BE49-F238E27FC236}">
                <a16:creationId xmlns:a16="http://schemas.microsoft.com/office/drawing/2014/main" id="{31C9E7C0-68E9-A9A4-4FB2-B0D723489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63" y="3850989"/>
            <a:ext cx="3155685" cy="22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2. The therapeutic window in Parkinson’s disease narrows with progression through disease stage.">
            <a:extLst>
              <a:ext uri="{FF2B5EF4-FFF2-40B4-BE49-F238E27FC236}">
                <a16:creationId xmlns:a16="http://schemas.microsoft.com/office/drawing/2014/main" id="{524C66CD-0914-AEE4-CC6D-0E2BF07ED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2" r="12185"/>
          <a:stretch/>
        </p:blipFill>
        <p:spPr bwMode="auto">
          <a:xfrm>
            <a:off x="6562579" y="2128216"/>
            <a:ext cx="5078037" cy="38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C440BE8F-D795-5033-6258-DD27BA4D0602}"/>
              </a:ext>
            </a:extLst>
          </p:cNvPr>
          <p:cNvCxnSpPr>
            <a:cxnSpLocks/>
          </p:cNvCxnSpPr>
          <p:nvPr/>
        </p:nvCxnSpPr>
        <p:spPr>
          <a:xfrm flipH="1">
            <a:off x="9552384" y="1804185"/>
            <a:ext cx="288032" cy="14041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0016FD6-B497-72F9-4B9A-86CAD0750669}"/>
              </a:ext>
            </a:extLst>
          </p:cNvPr>
          <p:cNvCxnSpPr>
            <a:cxnSpLocks/>
          </p:cNvCxnSpPr>
          <p:nvPr/>
        </p:nvCxnSpPr>
        <p:spPr>
          <a:xfrm flipH="1">
            <a:off x="9840416" y="1804185"/>
            <a:ext cx="152400" cy="23402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818E0D32-0960-4A6D-6511-DB4EB76CEB68}"/>
              </a:ext>
            </a:extLst>
          </p:cNvPr>
          <p:cNvSpPr txBox="1"/>
          <p:nvPr/>
        </p:nvSpPr>
        <p:spPr>
          <a:xfrm>
            <a:off x="8635656" y="1447344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出现波动和药物副作用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939D4FD-9E40-B1EF-5385-EBAA5D1C389F}"/>
              </a:ext>
            </a:extLst>
          </p:cNvPr>
          <p:cNvSpPr txBox="1"/>
          <p:nvPr/>
        </p:nvSpPr>
        <p:spPr>
          <a:xfrm>
            <a:off x="7624269" y="608400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治疗窗口随病情发展的变化</a:t>
            </a:r>
            <a:endParaRPr lang="en-GB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5C2CCF-6441-E58D-1EE0-A12607030A95}"/>
              </a:ext>
            </a:extLst>
          </p:cNvPr>
          <p:cNvSpPr txBox="1"/>
          <p:nvPr/>
        </p:nvSpPr>
        <p:spPr>
          <a:xfrm>
            <a:off x="254531" y="6409603"/>
            <a:ext cx="11521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Williams, Laura, et al. "Challenges in managing late-stage Parkinson's disease: Practical approaches and pitfalls."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Australian Journal of General Practice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51.10 (2022): 778-785.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71989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11A53D-0006-9C6C-2D66-0EDE7CF757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CF8296-9F70-6E8B-812E-1F8D1FD1F2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帕金森的治疗是长期且动态的过程</a:t>
            </a:r>
            <a:endParaRPr lang="en-GB" altLang="zh-CN" dirty="0"/>
          </a:p>
          <a:p>
            <a:pPr lvl="1"/>
            <a:r>
              <a:rPr lang="zh-CN" altLang="en-US" dirty="0"/>
              <a:t>定期评估症状发展及副作用，优化干预策略</a:t>
            </a:r>
            <a:endParaRPr lang="en-GB" altLang="zh-CN" dirty="0"/>
          </a:p>
          <a:p>
            <a:pPr lvl="1"/>
            <a:r>
              <a:rPr lang="zh-CN" altLang="en-US" dirty="0"/>
              <a:t>刺激参数和药物剂量的滴定（随访）</a:t>
            </a:r>
            <a:endParaRPr lang="en-GB" altLang="zh-CN" dirty="0"/>
          </a:p>
          <a:p>
            <a:pPr lvl="2"/>
            <a:r>
              <a:rPr lang="en-US" altLang="zh-CN" dirty="0"/>
              <a:t>DBS</a:t>
            </a:r>
            <a:r>
              <a:rPr lang="zh-CN" altLang="en-US" dirty="0"/>
              <a:t>程控：触点，幅值，频率，脉宽</a:t>
            </a:r>
            <a:endParaRPr lang="en-GB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DB8F57-FB37-7AF5-1D55-4B138A3075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17</a:t>
            </a:fld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B8F5BC7-2869-FF0B-8F5A-E50C7810C75B}"/>
              </a:ext>
            </a:extLst>
          </p:cNvPr>
          <p:cNvGrpSpPr/>
          <p:nvPr/>
        </p:nvGrpSpPr>
        <p:grpSpPr>
          <a:xfrm>
            <a:off x="1126670" y="3561996"/>
            <a:ext cx="4455714" cy="2909013"/>
            <a:chOff x="7328918" y="1672115"/>
            <a:chExt cx="4455714" cy="2909013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AD26547-B5D6-54C3-1F37-FA4445E5C24E}"/>
                </a:ext>
              </a:extLst>
            </p:cNvPr>
            <p:cNvSpPr txBox="1"/>
            <p:nvPr/>
          </p:nvSpPr>
          <p:spPr>
            <a:xfrm>
              <a:off x="7536160" y="2395009"/>
              <a:ext cx="42017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I. </a:t>
              </a:r>
              <a:r>
                <a:rPr lang="zh-CN" altLang="en-US" sz="2400" dirty="0"/>
                <a:t>日常非运动症状 </a:t>
              </a:r>
              <a:r>
                <a:rPr lang="en-GB" altLang="zh-CN" sz="2400" dirty="0"/>
                <a:t>2</a:t>
              </a:r>
              <a:r>
                <a:rPr lang="zh-CN" altLang="en-US" sz="2400" dirty="0"/>
                <a:t>部分 </a:t>
              </a:r>
              <a:r>
                <a:rPr lang="en-GB" altLang="zh-CN" sz="2400" dirty="0"/>
                <a:t>13</a:t>
              </a:r>
              <a:r>
                <a:rPr lang="zh-CN" altLang="en-US" sz="2400" dirty="0"/>
                <a:t>项</a:t>
              </a:r>
              <a:endParaRPr lang="en-GB" sz="2400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E058850-858F-31F9-851E-ACC1CA95A129}"/>
                </a:ext>
              </a:extLst>
            </p:cNvPr>
            <p:cNvSpPr txBox="1"/>
            <p:nvPr/>
          </p:nvSpPr>
          <p:spPr>
            <a:xfrm>
              <a:off x="7536160" y="2915815"/>
              <a:ext cx="3672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/>
                <a:t>II. </a:t>
              </a:r>
              <a:r>
                <a:rPr lang="zh-CN" altLang="en-US" sz="2400" dirty="0"/>
                <a:t>日常运动症状 </a:t>
              </a:r>
              <a:r>
                <a:rPr lang="en-GB" altLang="zh-CN" sz="2400" dirty="0"/>
                <a:t>13</a:t>
              </a:r>
              <a:r>
                <a:rPr lang="zh-CN" altLang="en-US" sz="2400" dirty="0"/>
                <a:t>项</a:t>
              </a:r>
              <a:endParaRPr lang="en-GB" sz="240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2EB3899-58D3-6D7F-5C91-618B386161ED}"/>
                </a:ext>
              </a:extLst>
            </p:cNvPr>
            <p:cNvSpPr txBox="1"/>
            <p:nvPr/>
          </p:nvSpPr>
          <p:spPr>
            <a:xfrm>
              <a:off x="7536160" y="3436621"/>
              <a:ext cx="3191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2400" dirty="0"/>
                <a:t>III. </a:t>
              </a:r>
              <a:r>
                <a:rPr lang="zh-CN" altLang="en-US" sz="2400" dirty="0"/>
                <a:t>运动功能检查 </a:t>
              </a:r>
              <a:r>
                <a:rPr lang="en-GB" altLang="zh-CN" sz="2400" dirty="0"/>
                <a:t>18</a:t>
              </a:r>
              <a:r>
                <a:rPr lang="zh-CN" altLang="en-US" sz="2400" dirty="0"/>
                <a:t>项</a:t>
              </a:r>
              <a:endParaRPr lang="en-GB" sz="2400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A1C6529-5937-29F6-4CD3-F50B84BEAA09}"/>
                </a:ext>
              </a:extLst>
            </p:cNvPr>
            <p:cNvSpPr txBox="1"/>
            <p:nvPr/>
          </p:nvSpPr>
          <p:spPr>
            <a:xfrm>
              <a:off x="7536160" y="3957428"/>
              <a:ext cx="2719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2400" dirty="0"/>
                <a:t>IV. </a:t>
              </a:r>
              <a:r>
                <a:rPr lang="zh-CN" altLang="en-US" sz="2400" dirty="0"/>
                <a:t>运动并发症 </a:t>
              </a:r>
              <a:r>
                <a:rPr lang="en-GB" altLang="zh-CN" sz="2400" dirty="0"/>
                <a:t>6</a:t>
              </a:r>
              <a:r>
                <a:rPr lang="zh-CN" altLang="en-US" sz="2400" dirty="0"/>
                <a:t>项</a:t>
              </a:r>
              <a:endParaRPr lang="en-GB" sz="2400" dirty="0"/>
            </a:p>
          </p:txBody>
        </p:sp>
        <p:sp>
          <p:nvSpPr>
            <p:cNvPr id="14" name="Rectangle 51">
              <a:extLst>
                <a:ext uri="{FF2B5EF4-FFF2-40B4-BE49-F238E27FC236}">
                  <a16:creationId xmlns:a16="http://schemas.microsoft.com/office/drawing/2014/main" id="{04385161-12E7-A2C7-CA0D-63136D449013}"/>
                </a:ext>
              </a:extLst>
            </p:cNvPr>
            <p:cNvSpPr/>
            <p:nvPr/>
          </p:nvSpPr>
          <p:spPr>
            <a:xfrm>
              <a:off x="7328918" y="1672115"/>
              <a:ext cx="4455714" cy="2909013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lgDash"/>
            </a:ln>
            <a:effectLst/>
          </p:spPr>
          <p:txBody>
            <a:bodyPr rtlCol="0" anchor="ctr"/>
            <a:lstStyle/>
            <a:p>
              <a:pPr marL="0" marR="0" lvl="0" indent="0" algn="ctr" defTabSz="802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E5BB52F-78E5-10C8-E654-01A9D58620B7}"/>
                </a:ext>
              </a:extLst>
            </p:cNvPr>
            <p:cNvSpPr txBox="1"/>
            <p:nvPr/>
          </p:nvSpPr>
          <p:spPr>
            <a:xfrm>
              <a:off x="8611774" y="1777226"/>
              <a:ext cx="2050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2400" b="1" dirty="0"/>
                <a:t>MDS-UPDRS</a:t>
              </a:r>
              <a:endParaRPr lang="en-GB" sz="2400" b="1" dirty="0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1E8C6693-ACE0-3FF3-FA7F-EB29FCA57D9D}"/>
              </a:ext>
            </a:extLst>
          </p:cNvPr>
          <p:cNvSpPr txBox="1"/>
          <p:nvPr/>
        </p:nvSpPr>
        <p:spPr>
          <a:xfrm>
            <a:off x="6650396" y="570065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医生</a:t>
            </a:r>
            <a:endParaRPr lang="en-GB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D0E68EC-CD3C-C164-A1C1-6C4F1189B630}"/>
              </a:ext>
            </a:extLst>
          </p:cNvPr>
          <p:cNvSpPr txBox="1"/>
          <p:nvPr/>
        </p:nvSpPr>
        <p:spPr>
          <a:xfrm>
            <a:off x="6650397" y="368119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患者</a:t>
            </a:r>
            <a:endParaRPr lang="en-GB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C5C75B7-835A-D92D-263A-40DC14D56774}"/>
              </a:ext>
            </a:extLst>
          </p:cNvPr>
          <p:cNvSpPr txBox="1"/>
          <p:nvPr/>
        </p:nvSpPr>
        <p:spPr>
          <a:xfrm>
            <a:off x="9745855" y="5700657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DBS</a:t>
            </a:r>
            <a:endParaRPr lang="en-GB" sz="2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CD75CDA-195C-42B6-C151-8ED7103054CB}"/>
              </a:ext>
            </a:extLst>
          </p:cNvPr>
          <p:cNvSpPr txBox="1"/>
          <p:nvPr/>
        </p:nvSpPr>
        <p:spPr>
          <a:xfrm>
            <a:off x="9754671" y="366870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靶点</a:t>
            </a:r>
            <a:endParaRPr lang="en-GB" sz="2400" dirty="0"/>
          </a:p>
        </p:txBody>
      </p:sp>
      <p:pic>
        <p:nvPicPr>
          <p:cNvPr id="21" name="图形 20" descr="医学 纯色填充">
            <a:extLst>
              <a:ext uri="{FF2B5EF4-FFF2-40B4-BE49-F238E27FC236}">
                <a16:creationId xmlns:a16="http://schemas.microsoft.com/office/drawing/2014/main" id="{699B5078-25FB-9D40-3C42-8A52B18F7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4372" y="5638642"/>
            <a:ext cx="538500" cy="538500"/>
          </a:xfrm>
          <a:prstGeom prst="rect">
            <a:avLst/>
          </a:prstGeom>
        </p:spPr>
      </p:pic>
      <p:pic>
        <p:nvPicPr>
          <p:cNvPr id="22" name="图形 21" descr="用户 纯色填充">
            <a:extLst>
              <a:ext uri="{FF2B5EF4-FFF2-40B4-BE49-F238E27FC236}">
                <a16:creationId xmlns:a16="http://schemas.microsoft.com/office/drawing/2014/main" id="{B9E31A3A-560C-9564-359B-69343A64B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54372" y="3647425"/>
            <a:ext cx="529208" cy="529208"/>
          </a:xfrm>
          <a:prstGeom prst="rect">
            <a:avLst/>
          </a:prstGeom>
        </p:spPr>
      </p:pic>
      <p:pic>
        <p:nvPicPr>
          <p:cNvPr id="23" name="图形 22" descr="头上的大脑 纯色填充">
            <a:extLst>
              <a:ext uri="{FF2B5EF4-FFF2-40B4-BE49-F238E27FC236}">
                <a16:creationId xmlns:a16="http://schemas.microsoft.com/office/drawing/2014/main" id="{FF2FACE4-15B2-ED4C-AADD-903102F63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99111" y="3647426"/>
            <a:ext cx="529207" cy="52920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CC458955-8C85-12AE-5F65-6ACE9F9F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506" y="5538050"/>
            <a:ext cx="984863" cy="7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82CEE70-82A0-267A-DD52-D51174FEF656}"/>
              </a:ext>
            </a:extLst>
          </p:cNvPr>
          <p:cNvCxnSpPr>
            <a:cxnSpLocks/>
          </p:cNvCxnSpPr>
          <p:nvPr/>
        </p:nvCxnSpPr>
        <p:spPr>
          <a:xfrm>
            <a:off x="7282364" y="4284890"/>
            <a:ext cx="0" cy="13006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1D66484-19D4-6388-982C-E8CAAA512BF7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7961043" y="5931490"/>
            <a:ext cx="1784812" cy="4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8803F3FB-120E-3BE8-DDB1-7F61DD7FD252}"/>
              </a:ext>
            </a:extLst>
          </p:cNvPr>
          <p:cNvCxnSpPr>
            <a:cxnSpLocks/>
          </p:cNvCxnSpPr>
          <p:nvPr/>
        </p:nvCxnSpPr>
        <p:spPr>
          <a:xfrm flipH="1">
            <a:off x="7961043" y="3931711"/>
            <a:ext cx="16230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89ED988A-E539-35C4-4E56-E55DCD2085EF}"/>
              </a:ext>
            </a:extLst>
          </p:cNvPr>
          <p:cNvCxnSpPr>
            <a:cxnSpLocks/>
          </p:cNvCxnSpPr>
          <p:nvPr/>
        </p:nvCxnSpPr>
        <p:spPr>
          <a:xfrm flipV="1">
            <a:off x="10050990" y="4284890"/>
            <a:ext cx="0" cy="1218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51">
            <a:extLst>
              <a:ext uri="{FF2B5EF4-FFF2-40B4-BE49-F238E27FC236}">
                <a16:creationId xmlns:a16="http://schemas.microsoft.com/office/drawing/2014/main" id="{A125E79D-1195-B5A7-261F-1E58E60074A7}"/>
              </a:ext>
            </a:extLst>
          </p:cNvPr>
          <p:cNvSpPr/>
          <p:nvPr/>
        </p:nvSpPr>
        <p:spPr>
          <a:xfrm>
            <a:off x="5951984" y="2852936"/>
            <a:ext cx="5688631" cy="3718207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802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6D05282-6C3C-40ED-1D9B-C99E32E789B5}"/>
              </a:ext>
            </a:extLst>
          </p:cNvPr>
          <p:cNvSpPr txBox="1"/>
          <p:nvPr/>
        </p:nvSpPr>
        <p:spPr>
          <a:xfrm>
            <a:off x="7632639" y="3161236"/>
            <a:ext cx="2691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一般</a:t>
            </a:r>
            <a:r>
              <a:rPr lang="en-US" altLang="zh-CN" sz="2400" b="1" dirty="0"/>
              <a:t>DBS</a:t>
            </a:r>
            <a:r>
              <a:rPr lang="zh-CN" altLang="en-US" sz="2400" b="1" dirty="0"/>
              <a:t>术后流程</a:t>
            </a:r>
            <a:endParaRPr lang="en-GB" sz="2400" b="1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6161DAF-FD84-C211-BF12-C82DE9AC81FE}"/>
              </a:ext>
            </a:extLst>
          </p:cNvPr>
          <p:cNvSpPr txBox="1"/>
          <p:nvPr/>
        </p:nvSpPr>
        <p:spPr>
          <a:xfrm>
            <a:off x="7314712" y="473833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评估</a:t>
            </a:r>
            <a:endParaRPr lang="en-GB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A9C48E6-468F-9270-02CC-E76F95579227}"/>
              </a:ext>
            </a:extLst>
          </p:cNvPr>
          <p:cNvSpPr txBox="1"/>
          <p:nvPr/>
        </p:nvSpPr>
        <p:spPr>
          <a:xfrm>
            <a:off x="8108024" y="547588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优化程控策略</a:t>
            </a:r>
            <a:endParaRPr lang="en-GB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8362AC1-0949-C50A-6D15-CD2BBB9004B2}"/>
              </a:ext>
            </a:extLst>
          </p:cNvPr>
          <p:cNvSpPr txBox="1"/>
          <p:nvPr/>
        </p:nvSpPr>
        <p:spPr>
          <a:xfrm>
            <a:off x="10111452" y="473833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刺激</a:t>
            </a:r>
            <a:endParaRPr lang="en-GB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283686A-0310-205B-B500-56F2AD0BEA99}"/>
              </a:ext>
            </a:extLst>
          </p:cNvPr>
          <p:cNvSpPr txBox="1"/>
          <p:nvPr/>
        </p:nvSpPr>
        <p:spPr>
          <a:xfrm>
            <a:off x="8297915" y="39944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改善症状</a:t>
            </a:r>
            <a:endParaRPr lang="en-GB" dirty="0"/>
          </a:p>
        </p:txBody>
      </p:sp>
      <p:pic>
        <p:nvPicPr>
          <p:cNvPr id="6" name="图形 5" descr="箭头循环 纯色填充">
            <a:extLst>
              <a:ext uri="{FF2B5EF4-FFF2-40B4-BE49-F238E27FC236}">
                <a16:creationId xmlns:a16="http://schemas.microsoft.com/office/drawing/2014/main" id="{25AA0D12-880D-5999-DE52-48F9D022D7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8253757" y="4348495"/>
            <a:ext cx="1037345" cy="1037345"/>
          </a:xfrm>
          <a:prstGeom prst="rect">
            <a:avLst/>
          </a:prstGeom>
        </p:spPr>
      </p:pic>
      <p:pic>
        <p:nvPicPr>
          <p:cNvPr id="8" name="图形 7" descr="线箭头: 向右旋转 纯色填充">
            <a:extLst>
              <a:ext uri="{FF2B5EF4-FFF2-40B4-BE49-F238E27FC236}">
                <a16:creationId xmlns:a16="http://schemas.microsoft.com/office/drawing/2014/main" id="{86D90FC5-3485-6FD8-970B-37BA6D775C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88672" flipH="1">
            <a:off x="6380303" y="3434055"/>
            <a:ext cx="709399" cy="7093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D7A5823-89CB-22AA-7E32-FCDB456B4CDE}"/>
              </a:ext>
            </a:extLst>
          </p:cNvPr>
          <p:cNvSpPr txBox="1"/>
          <p:nvPr/>
        </p:nvSpPr>
        <p:spPr>
          <a:xfrm>
            <a:off x="6206716" y="31553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病情进展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575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90D66-19EA-D0DE-B2B2-8A71373F16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F812C5-EDDD-727F-2450-61743D692B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5256584" cy="5112568"/>
          </a:xfrm>
        </p:spPr>
        <p:txBody>
          <a:bodyPr/>
          <a:lstStyle/>
          <a:p>
            <a:r>
              <a:rPr lang="zh-CN" altLang="en-US" dirty="0"/>
              <a:t>现有方法的缺陷</a:t>
            </a:r>
            <a:endParaRPr lang="en-GB" altLang="zh-CN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5AE409-CA2D-5DE0-9ECD-CE20C7A241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1026" name="Picture 2" descr="Figure 5">
            <a:extLst>
              <a:ext uri="{FF2B5EF4-FFF2-40B4-BE49-F238E27FC236}">
                <a16:creationId xmlns:a16="http://schemas.microsoft.com/office/drawing/2014/main" id="{15994B4B-F9C0-F7F1-0A15-001D16FDD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1" y="3242828"/>
            <a:ext cx="5256584" cy="29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B7B8273-55BF-D286-58B6-CD89CDE4234F}"/>
              </a:ext>
            </a:extLst>
          </p:cNvPr>
          <p:cNvGrpSpPr/>
          <p:nvPr/>
        </p:nvGrpSpPr>
        <p:grpSpPr>
          <a:xfrm>
            <a:off x="1120602" y="2144146"/>
            <a:ext cx="3984131" cy="389431"/>
            <a:chOff x="5519936" y="1873768"/>
            <a:chExt cx="5984764" cy="67322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AB75634-6A8A-3B20-3B6D-DDEA8A274AD9}"/>
                </a:ext>
              </a:extLst>
            </p:cNvPr>
            <p:cNvSpPr txBox="1"/>
            <p:nvPr/>
          </p:nvSpPr>
          <p:spPr>
            <a:xfrm>
              <a:off x="5751509" y="1979548"/>
              <a:ext cx="5753191" cy="5343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zh-CN" altLang="en-US" sz="2000" dirty="0"/>
                <a:t>需要面对面评估</a:t>
              </a:r>
              <a:endParaRPr lang="en-GB" altLang="zh-CN" sz="2000" dirty="0"/>
            </a:p>
          </p:txBody>
        </p:sp>
        <p:pic>
          <p:nvPicPr>
            <p:cNvPr id="13" name="图形 12" descr="实心填充的悲伤表情 纯色填充">
              <a:extLst>
                <a:ext uri="{FF2B5EF4-FFF2-40B4-BE49-F238E27FC236}">
                  <a16:creationId xmlns:a16="http://schemas.microsoft.com/office/drawing/2014/main" id="{7BF358A8-CD7A-7931-39BF-9492B5A08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9936" y="1873768"/>
              <a:ext cx="673224" cy="673224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7D30E4F-24A9-BF57-C07E-67AF58CC9B10}"/>
              </a:ext>
            </a:extLst>
          </p:cNvPr>
          <p:cNvGrpSpPr/>
          <p:nvPr/>
        </p:nvGrpSpPr>
        <p:grpSpPr>
          <a:xfrm>
            <a:off x="6506616" y="2144146"/>
            <a:ext cx="4258189" cy="389431"/>
            <a:chOff x="5519936" y="1873768"/>
            <a:chExt cx="6396440" cy="673224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8B72340-7BE1-B49E-6B69-D564D2C5518A}"/>
                </a:ext>
              </a:extLst>
            </p:cNvPr>
            <p:cNvSpPr txBox="1"/>
            <p:nvPr/>
          </p:nvSpPr>
          <p:spPr>
            <a:xfrm>
              <a:off x="5751509" y="1979548"/>
              <a:ext cx="6164867" cy="5343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zh-CN" altLang="en-US" sz="2000" dirty="0"/>
                <a:t>半主观（依赖医生的经验）</a:t>
              </a:r>
              <a:endParaRPr lang="en-GB" altLang="zh-CN" sz="2000" dirty="0"/>
            </a:p>
          </p:txBody>
        </p:sp>
        <p:pic>
          <p:nvPicPr>
            <p:cNvPr id="17" name="图形 16" descr="实心填充的悲伤表情 纯色填充">
              <a:extLst>
                <a:ext uri="{FF2B5EF4-FFF2-40B4-BE49-F238E27FC236}">
                  <a16:creationId xmlns:a16="http://schemas.microsoft.com/office/drawing/2014/main" id="{A36DA31E-17D4-176B-6092-F0950F457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9936" y="1873768"/>
              <a:ext cx="673224" cy="673224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8EC9CE2-EF9A-C886-5DD2-456C2EE21B45}"/>
              </a:ext>
            </a:extLst>
          </p:cNvPr>
          <p:cNvGrpSpPr/>
          <p:nvPr/>
        </p:nvGrpSpPr>
        <p:grpSpPr>
          <a:xfrm>
            <a:off x="6506617" y="2568852"/>
            <a:ext cx="3981872" cy="389431"/>
            <a:chOff x="5519936" y="1873768"/>
            <a:chExt cx="5981371" cy="673224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B5656D7-3B75-BB36-FD2A-794FE8192DF9}"/>
                </a:ext>
              </a:extLst>
            </p:cNvPr>
            <p:cNvSpPr txBox="1"/>
            <p:nvPr/>
          </p:nvSpPr>
          <p:spPr>
            <a:xfrm>
              <a:off x="5751509" y="1979548"/>
              <a:ext cx="5749798" cy="5343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zh-CN" altLang="en-US" sz="2000" dirty="0"/>
                <a:t>动态性、个体差异</a:t>
              </a:r>
              <a:endParaRPr lang="en-GB" altLang="zh-CN" sz="2000" dirty="0"/>
            </a:p>
          </p:txBody>
        </p:sp>
        <p:pic>
          <p:nvPicPr>
            <p:cNvPr id="20" name="图形 19" descr="实心填充的悲伤表情 纯色填充">
              <a:extLst>
                <a:ext uri="{FF2B5EF4-FFF2-40B4-BE49-F238E27FC236}">
                  <a16:creationId xmlns:a16="http://schemas.microsoft.com/office/drawing/2014/main" id="{6CE45F56-1B7B-F073-DA66-2170EFDE9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9936" y="1873768"/>
              <a:ext cx="673224" cy="673224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9D12980-09E5-A4B1-C6D5-BF803A9E9191}"/>
              </a:ext>
            </a:extLst>
          </p:cNvPr>
          <p:cNvGrpSpPr/>
          <p:nvPr/>
        </p:nvGrpSpPr>
        <p:grpSpPr>
          <a:xfrm>
            <a:off x="1118317" y="2564904"/>
            <a:ext cx="4442685" cy="389431"/>
            <a:chOff x="5519936" y="1873768"/>
            <a:chExt cx="6673580" cy="673224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2C78252-D2DF-A37E-E1EF-B140557F56FA}"/>
                </a:ext>
              </a:extLst>
            </p:cNvPr>
            <p:cNvSpPr txBox="1"/>
            <p:nvPr/>
          </p:nvSpPr>
          <p:spPr>
            <a:xfrm>
              <a:off x="5751509" y="1979548"/>
              <a:ext cx="6442007" cy="5343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zh-CN" altLang="en-US" sz="2000" dirty="0"/>
                <a:t>无法实现临床外的连续测量</a:t>
              </a:r>
              <a:endParaRPr lang="en-GB" altLang="zh-CN" sz="2000" dirty="0"/>
            </a:p>
          </p:txBody>
        </p:sp>
        <p:pic>
          <p:nvPicPr>
            <p:cNvPr id="23" name="图形 22" descr="实心填充的悲伤表情 纯色填充">
              <a:extLst>
                <a:ext uri="{FF2B5EF4-FFF2-40B4-BE49-F238E27FC236}">
                  <a16:creationId xmlns:a16="http://schemas.microsoft.com/office/drawing/2014/main" id="{7DA766BD-42A6-67DA-D528-55059D1A7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9936" y="1873768"/>
              <a:ext cx="673224" cy="673224"/>
            </a:xfrm>
            <a:prstGeom prst="rect">
              <a:avLst/>
            </a:prstGeom>
          </p:spPr>
        </p:pic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C92FFF1B-2DB6-C89F-47E6-B0638D20A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266" y="3222961"/>
            <a:ext cx="4343278" cy="293126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5B5F15C-53FB-CFA8-3634-97A7EC26F2BF}"/>
              </a:ext>
            </a:extLst>
          </p:cNvPr>
          <p:cNvSpPr txBox="1"/>
          <p:nvPr/>
        </p:nvSpPr>
        <p:spPr>
          <a:xfrm>
            <a:off x="2170245" y="608740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随着病情进展症状增多</a:t>
            </a:r>
            <a:endParaRPr lang="en-GB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B415F58-3B8A-ADC2-6C29-BE8D76920890}"/>
              </a:ext>
            </a:extLst>
          </p:cNvPr>
          <p:cNvSpPr txBox="1"/>
          <p:nvPr/>
        </p:nvSpPr>
        <p:spPr>
          <a:xfrm>
            <a:off x="7957238" y="611536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一般</a:t>
            </a:r>
            <a:r>
              <a:rPr lang="en-US" altLang="zh-CN" dirty="0"/>
              <a:t>DBS</a:t>
            </a:r>
            <a:r>
              <a:rPr lang="zh-CN" altLang="en-US" dirty="0"/>
              <a:t>程控流程</a:t>
            </a:r>
            <a:endParaRPr lang="en-GB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A45342-6835-B7A7-09C8-ED9EE03E04FF}"/>
              </a:ext>
            </a:extLst>
          </p:cNvPr>
          <p:cNvSpPr txBox="1"/>
          <p:nvPr/>
        </p:nvSpPr>
        <p:spPr>
          <a:xfrm>
            <a:off x="223802" y="6438527"/>
            <a:ext cx="9616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Poewe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Werner, et al. "Parkinson disease."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reviews Disease primers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3.1 (2017): 1-21.</a:t>
            </a:r>
          </a:p>
          <a:p>
            <a:pPr algn="l"/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[2] </a:t>
            </a:r>
            <a:r>
              <a:rPr lang="en-US" altLang="zh-CN" sz="1200" b="0" i="0" dirty="0">
                <a:effectLst/>
                <a:latin typeface="PingFang SC"/>
              </a:rPr>
              <a:t>【</a:t>
            </a:r>
            <a:r>
              <a:rPr lang="zh-CN" altLang="en-US" sz="1200" b="0" i="0" dirty="0">
                <a:effectLst/>
                <a:latin typeface="PingFang SC"/>
              </a:rPr>
              <a:t>景昱</a:t>
            </a:r>
            <a:r>
              <a:rPr lang="en-US" altLang="zh-CN" sz="1200" b="0" i="0" dirty="0">
                <a:effectLst/>
                <a:latin typeface="PingFang SC"/>
              </a:rPr>
              <a:t>-</a:t>
            </a:r>
            <a:r>
              <a:rPr lang="zh-CN" altLang="en-US" sz="1200" b="0" i="0" dirty="0">
                <a:effectLst/>
                <a:latin typeface="PingFang SC"/>
              </a:rPr>
              <a:t>神经科学专栏</a:t>
            </a:r>
            <a:r>
              <a:rPr lang="en-US" altLang="zh-CN" sz="1200" b="0" i="0" dirty="0">
                <a:effectLst/>
                <a:latin typeface="PingFang SC"/>
              </a:rPr>
              <a:t>】| </a:t>
            </a:r>
            <a:r>
              <a:rPr lang="zh-CN" altLang="en-US" sz="1200" b="0" i="0" dirty="0">
                <a:effectLst/>
                <a:latin typeface="PingFang SC"/>
              </a:rPr>
              <a:t>脑深部电刺激程控：实践篇</a:t>
            </a:r>
          </a:p>
        </p:txBody>
      </p:sp>
    </p:spTree>
    <p:extLst>
      <p:ext uri="{BB962C8B-B14F-4D97-AF65-F5344CB8AC3E}">
        <p14:creationId xmlns:p14="http://schemas.microsoft.com/office/powerpoint/2010/main" val="1821532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351FF9-1D36-4475-68D9-558CECFA4A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研究现状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B7C4C-A13E-48D4-562F-5FDDC256A5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CE3B65-BC4F-2555-DC63-BCC0EF25BB4D}"/>
              </a:ext>
            </a:extLst>
          </p:cNvPr>
          <p:cNvSpPr txBox="1"/>
          <p:nvPr/>
        </p:nvSpPr>
        <p:spPr>
          <a:xfrm>
            <a:off x="988137" y="38630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运动信号</a:t>
            </a:r>
            <a:endParaRPr lang="en-GB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BF9099-94DD-06F3-A982-2DC49DF20BDB}"/>
              </a:ext>
            </a:extLst>
          </p:cNvPr>
          <p:cNvSpPr txBox="1"/>
          <p:nvPr/>
        </p:nvSpPr>
        <p:spPr>
          <a:xfrm>
            <a:off x="2593718" y="38630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视频</a:t>
            </a:r>
            <a:endParaRPr lang="en-GB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D494B28-E991-FAC9-DAC7-552D9F0B5B87}"/>
              </a:ext>
            </a:extLst>
          </p:cNvPr>
          <p:cNvSpPr txBox="1"/>
          <p:nvPr/>
        </p:nvSpPr>
        <p:spPr>
          <a:xfrm>
            <a:off x="1049534" y="557734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磁共振</a:t>
            </a:r>
            <a:endParaRPr lang="en-GB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854E67-DF74-5003-D6FE-9B0C9964F7F6}"/>
              </a:ext>
            </a:extLst>
          </p:cNvPr>
          <p:cNvSpPr txBox="1"/>
          <p:nvPr/>
        </p:nvSpPr>
        <p:spPr>
          <a:xfrm>
            <a:off x="1054470" y="44344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脑电</a:t>
            </a:r>
            <a:endParaRPr lang="en-GB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28841DC-72E2-8C6E-BB7A-C88DDF2162A7}"/>
              </a:ext>
            </a:extLst>
          </p:cNvPr>
          <p:cNvSpPr txBox="1"/>
          <p:nvPr/>
        </p:nvSpPr>
        <p:spPr>
          <a:xfrm>
            <a:off x="2602958" y="44344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心率</a:t>
            </a:r>
            <a:endParaRPr lang="en-GB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D3112C0-55C2-9CBC-6626-445C2E76FD8F}"/>
              </a:ext>
            </a:extLst>
          </p:cNvPr>
          <p:cNvSpPr txBox="1"/>
          <p:nvPr/>
        </p:nvSpPr>
        <p:spPr>
          <a:xfrm>
            <a:off x="1054470" y="500589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呼吸</a:t>
            </a:r>
            <a:endParaRPr lang="en-GB" sz="2400" dirty="0"/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8015A122-FAB9-F09A-1463-66E1FF7421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4802142" cy="5112568"/>
          </a:xfrm>
        </p:spPr>
        <p:txBody>
          <a:bodyPr/>
          <a:lstStyle/>
          <a:p>
            <a:r>
              <a:rPr lang="zh-CN" altLang="en-US" dirty="0"/>
              <a:t>帕金森的监测和干预</a:t>
            </a:r>
            <a:endParaRPr lang="en-GB" altLang="zh-CN" dirty="0"/>
          </a:p>
          <a:p>
            <a:pPr lvl="1"/>
            <a:r>
              <a:rPr lang="zh-CN" altLang="en-US" dirty="0"/>
              <a:t>物联网传感器（</a:t>
            </a:r>
            <a:r>
              <a:rPr lang="en-US" altLang="zh-CN" dirty="0"/>
              <a:t>IoT</a:t>
            </a:r>
            <a:r>
              <a:rPr lang="zh-CN" altLang="en-US" dirty="0"/>
              <a:t>）</a:t>
            </a:r>
            <a:endParaRPr lang="en-GB" altLang="zh-CN" dirty="0"/>
          </a:p>
          <a:p>
            <a:pPr lvl="1"/>
            <a:r>
              <a:rPr lang="zh-CN" altLang="en-US" dirty="0"/>
              <a:t>多模态信息</a:t>
            </a:r>
            <a:endParaRPr lang="en-GB" altLang="zh-CN" dirty="0"/>
          </a:p>
          <a:p>
            <a:pPr lvl="1"/>
            <a:r>
              <a:rPr lang="zh-CN" altLang="en-US" dirty="0"/>
              <a:t>临床</a:t>
            </a:r>
            <a:r>
              <a:rPr lang="en-GB" altLang="zh-CN" dirty="0"/>
              <a:t>-</a:t>
            </a:r>
            <a:r>
              <a:rPr lang="en-US" altLang="zh-CN" dirty="0"/>
              <a:t>&gt;</a:t>
            </a:r>
            <a:r>
              <a:rPr lang="zh-CN" altLang="en-US" dirty="0"/>
              <a:t>日常生活</a:t>
            </a:r>
            <a:endParaRPr lang="en-GB" altLang="zh-CN" dirty="0"/>
          </a:p>
          <a:p>
            <a:pPr lvl="1"/>
            <a:r>
              <a:rPr lang="zh-CN" altLang="en-US" dirty="0"/>
              <a:t>向</a:t>
            </a:r>
            <a:r>
              <a:rPr lang="en-US" altLang="zh-CN" dirty="0"/>
              <a:t>AI</a:t>
            </a:r>
            <a:r>
              <a:rPr lang="zh-CN" altLang="en-US" dirty="0"/>
              <a:t>发展的趋势</a:t>
            </a:r>
            <a:endParaRPr lang="en-GB" altLang="zh-CN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15DE7E3-7CFE-3F1C-0B27-6241F05BDACF}"/>
              </a:ext>
            </a:extLst>
          </p:cNvPr>
          <p:cNvSpPr txBox="1"/>
          <p:nvPr/>
        </p:nvSpPr>
        <p:spPr>
          <a:xfrm>
            <a:off x="2602958" y="5005894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CT</a:t>
            </a:r>
            <a:endParaRPr lang="en-GB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D8C6CB6-BD04-D506-BEC5-7CDA22D955F3}"/>
              </a:ext>
            </a:extLst>
          </p:cNvPr>
          <p:cNvSpPr txBox="1"/>
          <p:nvPr/>
        </p:nvSpPr>
        <p:spPr>
          <a:xfrm>
            <a:off x="2602958" y="557734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…</a:t>
            </a:r>
            <a:r>
              <a:rPr lang="zh-CN" altLang="en-US" sz="2400" dirty="0"/>
              <a:t> </a:t>
            </a:r>
            <a:r>
              <a:rPr lang="en-GB" altLang="zh-CN" sz="2400" dirty="0"/>
              <a:t>…</a:t>
            </a:r>
            <a:endParaRPr lang="en-GB" sz="2400" dirty="0"/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06A298AD-93D4-54AF-D1DA-BA5B27363C8B}"/>
              </a:ext>
            </a:extLst>
          </p:cNvPr>
          <p:cNvSpPr/>
          <p:nvPr/>
        </p:nvSpPr>
        <p:spPr>
          <a:xfrm>
            <a:off x="839416" y="3762029"/>
            <a:ext cx="2943546" cy="2475283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802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CD3AE24-A394-E94C-EC31-9E6A4AD885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3160" y="3762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8869815-9197-05C1-CE06-85B9CD367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2" y="1052736"/>
            <a:ext cx="4910071" cy="2376264"/>
          </a:xfrm>
          <a:prstGeom prst="rect">
            <a:avLst/>
          </a:prstGeom>
        </p:spPr>
      </p:pic>
      <p:pic>
        <p:nvPicPr>
          <p:cNvPr id="3076" name="Picture 4" descr="Fig. 4">
            <a:extLst>
              <a:ext uri="{FF2B5EF4-FFF2-40B4-BE49-F238E27FC236}">
                <a16:creationId xmlns:a16="http://schemas.microsoft.com/office/drawing/2014/main" id="{565E74E3-C3D8-816B-ECDA-6A2E5DEC3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62" y="3815341"/>
            <a:ext cx="3347226" cy="23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16D1561D-7AC3-C68B-C4EB-E9FCF3FC4EE0}"/>
              </a:ext>
            </a:extLst>
          </p:cNvPr>
          <p:cNvSpPr txBox="1"/>
          <p:nvPr/>
        </p:nvSpPr>
        <p:spPr>
          <a:xfrm>
            <a:off x="9458156" y="4332822"/>
            <a:ext cx="249299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挑战：</a:t>
            </a:r>
            <a:endParaRPr lang="en-GB" altLang="zh-CN" sz="24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F0000"/>
                </a:solidFill>
              </a:rPr>
              <a:t>多模态协同</a:t>
            </a:r>
            <a:endParaRPr lang="en-GB" altLang="zh-CN" sz="24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F0000"/>
                </a:solidFill>
              </a:rPr>
              <a:t>患者个体差异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F0000"/>
                </a:solidFill>
              </a:rPr>
              <a:t>病情动态变化</a:t>
            </a:r>
            <a:endParaRPr lang="en-GB" altLang="zh-CN" sz="24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B5DA0E0-D463-E178-47D5-2B69CE47B79E}"/>
              </a:ext>
            </a:extLst>
          </p:cNvPr>
          <p:cNvSpPr txBox="1"/>
          <p:nvPr/>
        </p:nvSpPr>
        <p:spPr>
          <a:xfrm>
            <a:off x="10345926" y="137212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dirty="0"/>
              <a:t>PKG</a:t>
            </a:r>
            <a:r>
              <a:rPr lang="zh-CN" altLang="en-US" dirty="0"/>
              <a:t>监测报告</a:t>
            </a:r>
            <a:endParaRPr lang="en-GB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9FD83-5BE7-1261-588E-09016C010BC1}"/>
              </a:ext>
            </a:extLst>
          </p:cNvPr>
          <p:cNvSpPr txBox="1"/>
          <p:nvPr/>
        </p:nvSpPr>
        <p:spPr>
          <a:xfrm>
            <a:off x="8734001" y="390721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视频评估中轴症状</a:t>
            </a:r>
            <a:endParaRPr lang="en-GB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8C6436-FC4D-3395-F536-A216E3D7FD38}"/>
              </a:ext>
            </a:extLst>
          </p:cNvPr>
          <p:cNvSpPr txBox="1"/>
          <p:nvPr/>
        </p:nvSpPr>
        <p:spPr>
          <a:xfrm>
            <a:off x="186849" y="6224139"/>
            <a:ext cx="11665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Joshi, R., J. M. Bronstein, and A. Keener. "PKG movement recording system use shows promise in routine clinical care of patients with Parkinson’s disease Front." </a:t>
            </a:r>
            <a:r>
              <a:rPr lang="en-GB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Neurol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 (2019): 1027.</a:t>
            </a:r>
          </a:p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[2]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Morinan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Gareth, et al. "Computer-vision based method for quantifying rising from chair in Parkinson's disease patients."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Intelligence-Based Medicine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6 (2022): 100046.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70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593BE6-A3A1-3108-ADA3-3BF1B1AEFF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21BE40-899F-11D9-99D7-A22B7CDE82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非传染性疾病的监测和干预</a:t>
            </a:r>
            <a:endParaRPr lang="en-GB" altLang="zh-CN" dirty="0"/>
          </a:p>
          <a:p>
            <a:pPr lvl="1"/>
            <a:r>
              <a:rPr lang="zh-CN" altLang="en-US" dirty="0"/>
              <a:t>日常生活中的</a:t>
            </a:r>
            <a:r>
              <a:rPr lang="zh-CN" altLang="en-US" dirty="0">
                <a:solidFill>
                  <a:srgbClr val="FF0000"/>
                </a:solidFill>
              </a:rPr>
              <a:t>自动人体活动监测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9CE90D-3F5D-E76E-31B8-BC51CFA1BC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B828DF11-D66F-E48A-C003-387D5752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46" y="2648992"/>
            <a:ext cx="5163402" cy="29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CD - Non Communicable Diseases, NCDs Prevention Facts">
            <a:extLst>
              <a:ext uri="{FF2B5EF4-FFF2-40B4-BE49-F238E27FC236}">
                <a16:creationId xmlns:a16="http://schemas.microsoft.com/office/drawing/2014/main" id="{7461D7FC-4905-C747-1C83-637CCAE3C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2" y="2738380"/>
            <a:ext cx="5202378" cy="272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43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069A7-D2C6-977D-99CD-9B6CF46E8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研究现状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C59DFF-90B4-F9E9-A0CD-776603FDEB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人工智能技术的应用</a:t>
            </a:r>
            <a:endParaRPr lang="en-GB" altLang="zh-CN" dirty="0"/>
          </a:p>
          <a:p>
            <a:pPr lvl="1"/>
            <a:r>
              <a:rPr lang="zh-CN" altLang="en-US" dirty="0"/>
              <a:t>多模态技术：将不同类型的输入融合，达到对相同学习任务的提升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B79B1A-98AB-A9B6-BA81-FD85864EC0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4098" name="Picture 2" descr="align=&quot;center&quot;">
            <a:extLst>
              <a:ext uri="{FF2B5EF4-FFF2-40B4-BE49-F238E27FC236}">
                <a16:creationId xmlns:a16="http://schemas.microsoft.com/office/drawing/2014/main" id="{D8624EDB-1780-5905-6B0D-99571572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587822"/>
            <a:ext cx="7033676" cy="351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6C4412-BFA7-646B-F184-D0E1DE452D74}"/>
              </a:ext>
            </a:extLst>
          </p:cNvPr>
          <p:cNvSpPr txBox="1"/>
          <p:nvPr/>
        </p:nvSpPr>
        <p:spPr>
          <a:xfrm>
            <a:off x="254530" y="6396335"/>
            <a:ext cx="10449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Ektefaie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Yasha, et al. "Multimodal learning with graphs."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Machine Intelligence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5.4 (2023): 340-350.</a:t>
            </a:r>
            <a:endParaRPr lang="en-GB" sz="12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72AE9F1-C041-3CAD-8D75-E40EC336045E}"/>
              </a:ext>
            </a:extLst>
          </p:cNvPr>
          <p:cNvSpPr txBox="1"/>
          <p:nvPr/>
        </p:nvSpPr>
        <p:spPr>
          <a:xfrm>
            <a:off x="8496420" y="422108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多模态机器学习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175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2EBC9-BB93-09AD-2A82-66B0F2FC13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研究现状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E8B4CC-9371-706E-895C-06AAC1BCC4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11665296" cy="1080120"/>
          </a:xfrm>
        </p:spPr>
        <p:txBody>
          <a:bodyPr/>
          <a:lstStyle/>
          <a:p>
            <a:r>
              <a:rPr lang="zh-CN" altLang="en-US" dirty="0"/>
              <a:t>人工智能技术的应用</a:t>
            </a:r>
            <a:endParaRPr lang="en-GB" altLang="zh-CN" dirty="0"/>
          </a:p>
          <a:p>
            <a:pPr lvl="1"/>
            <a:r>
              <a:rPr lang="zh-CN" altLang="en-US" dirty="0"/>
              <a:t>不同目标域的迁移学习：个性化医疗、小规模训练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978011-003E-242B-4B2B-4E414503BC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8170C7-8B88-7037-6E0D-8430FA03E92F}"/>
              </a:ext>
            </a:extLst>
          </p:cNvPr>
          <p:cNvSpPr txBox="1"/>
          <p:nvPr/>
        </p:nvSpPr>
        <p:spPr>
          <a:xfrm>
            <a:off x="1902036" y="5085409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公共模型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DD85E5-65EA-0C49-297E-BBD677FB6DF4}"/>
              </a:ext>
            </a:extLst>
          </p:cNvPr>
          <p:cNvSpPr txBox="1"/>
          <p:nvPr/>
        </p:nvSpPr>
        <p:spPr>
          <a:xfrm>
            <a:off x="9133480" y="508541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个性化模型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1961AC-4AF6-CF0C-84D9-B4FB46E00930}"/>
              </a:ext>
            </a:extLst>
          </p:cNvPr>
          <p:cNvSpPr txBox="1"/>
          <p:nvPr/>
        </p:nvSpPr>
        <p:spPr>
          <a:xfrm flipH="1">
            <a:off x="3765392" y="3501459"/>
            <a:ext cx="1754481" cy="830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源数据集</a:t>
            </a:r>
            <a:endParaRPr lang="en-GB" altLang="zh-CN" sz="2400" dirty="0"/>
          </a:p>
          <a:p>
            <a:r>
              <a:rPr lang="zh-CN" altLang="en-US" sz="2400" dirty="0"/>
              <a:t>（大型）</a:t>
            </a:r>
            <a:endParaRPr lang="en-GB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F2BE813-B4E7-EBE4-523D-8DE11AAE5016}"/>
              </a:ext>
            </a:extLst>
          </p:cNvPr>
          <p:cNvSpPr txBox="1"/>
          <p:nvPr/>
        </p:nvSpPr>
        <p:spPr>
          <a:xfrm flipH="1">
            <a:off x="3765392" y="5039243"/>
            <a:ext cx="1754481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源模型</a:t>
            </a:r>
            <a:endParaRPr lang="en-GB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D3F5AA6-4784-EB17-AB64-A43BFF027466}"/>
              </a:ext>
            </a:extLst>
          </p:cNvPr>
          <p:cNvSpPr txBox="1"/>
          <p:nvPr/>
        </p:nvSpPr>
        <p:spPr>
          <a:xfrm flipH="1">
            <a:off x="3765392" y="6207695"/>
            <a:ext cx="1754481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源任务</a:t>
            </a:r>
            <a:endParaRPr lang="en-GB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F6BD723-181D-A776-D805-1F285878E980}"/>
              </a:ext>
            </a:extLst>
          </p:cNvPr>
          <p:cNvSpPr txBox="1"/>
          <p:nvPr/>
        </p:nvSpPr>
        <p:spPr>
          <a:xfrm flipH="1">
            <a:off x="6730927" y="3501459"/>
            <a:ext cx="175448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目标数据集</a:t>
            </a:r>
            <a:endParaRPr lang="en-GB" altLang="zh-CN" sz="2400" dirty="0"/>
          </a:p>
          <a:p>
            <a:r>
              <a:rPr lang="zh-CN" altLang="en-US" sz="2400" dirty="0"/>
              <a:t>（小型）</a:t>
            </a:r>
            <a:endParaRPr lang="en-GB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29CDB3E-B573-1F01-4E50-F007B2AD371F}"/>
              </a:ext>
            </a:extLst>
          </p:cNvPr>
          <p:cNvSpPr txBox="1"/>
          <p:nvPr/>
        </p:nvSpPr>
        <p:spPr>
          <a:xfrm flipH="1">
            <a:off x="6730927" y="5039243"/>
            <a:ext cx="175448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目标模型</a:t>
            </a:r>
            <a:endParaRPr lang="en-GB" altLang="zh-CN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78596C4-4C1C-A0BC-32FC-2A1128BB5B9D}"/>
              </a:ext>
            </a:extLst>
          </p:cNvPr>
          <p:cNvSpPr txBox="1"/>
          <p:nvPr/>
        </p:nvSpPr>
        <p:spPr>
          <a:xfrm flipH="1">
            <a:off x="6730927" y="6207695"/>
            <a:ext cx="175448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目标任务</a:t>
            </a:r>
            <a:endParaRPr lang="en-GB" altLang="zh-CN" sz="2400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E2F994B7-7C9B-B37D-6B44-994FD375F68C}"/>
              </a:ext>
            </a:extLst>
          </p:cNvPr>
          <p:cNvCxnSpPr>
            <a:stCxn id="9" idx="1"/>
            <a:endCxn id="12" idx="3"/>
          </p:cNvCxnSpPr>
          <p:nvPr/>
        </p:nvCxnSpPr>
        <p:spPr>
          <a:xfrm>
            <a:off x="5519873" y="5270076"/>
            <a:ext cx="12110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6B6077A4-9B6C-7AC3-8D2D-50B1DB16C2F5}"/>
              </a:ext>
            </a:extLst>
          </p:cNvPr>
          <p:cNvSpPr txBox="1"/>
          <p:nvPr/>
        </p:nvSpPr>
        <p:spPr>
          <a:xfrm>
            <a:off x="5799931" y="48545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迁移</a:t>
            </a:r>
            <a:endParaRPr lang="en-GB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F956E59-EA7E-9B4E-1644-3206765280DF}"/>
              </a:ext>
            </a:extLst>
          </p:cNvPr>
          <p:cNvCxnSpPr>
            <a:stCxn id="5" idx="3"/>
            <a:endCxn id="9" idx="3"/>
          </p:cNvCxnSpPr>
          <p:nvPr/>
        </p:nvCxnSpPr>
        <p:spPr>
          <a:xfrm>
            <a:off x="3027665" y="5270075"/>
            <a:ext cx="73772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DD69FDF-A644-04E3-431A-3B15457D9972}"/>
              </a:ext>
            </a:extLst>
          </p:cNvPr>
          <p:cNvCxnSpPr>
            <a:stCxn id="12" idx="1"/>
            <a:endCxn id="6" idx="1"/>
          </p:cNvCxnSpPr>
          <p:nvPr/>
        </p:nvCxnSpPr>
        <p:spPr>
          <a:xfrm>
            <a:off x="8485408" y="5270076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55A2EB3C-276D-8F08-11C1-B709FF48B619}"/>
              </a:ext>
            </a:extLst>
          </p:cNvPr>
          <p:cNvSpPr txBox="1"/>
          <p:nvPr/>
        </p:nvSpPr>
        <p:spPr>
          <a:xfrm>
            <a:off x="1143929" y="3593791"/>
            <a:ext cx="188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多个患者的大数据集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66963F61-689F-276D-2E7D-F4B1B406C36E}"/>
              </a:ext>
            </a:extLst>
          </p:cNvPr>
          <p:cNvCxnSpPr>
            <a:stCxn id="22" idx="3"/>
            <a:endCxn id="8" idx="3"/>
          </p:cNvCxnSpPr>
          <p:nvPr/>
        </p:nvCxnSpPr>
        <p:spPr>
          <a:xfrm>
            <a:off x="3027665" y="3916957"/>
            <a:ext cx="7377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3A7867BB-99B4-95CF-02EE-862F8FC00B12}"/>
              </a:ext>
            </a:extLst>
          </p:cNvPr>
          <p:cNvSpPr txBox="1"/>
          <p:nvPr/>
        </p:nvSpPr>
        <p:spPr>
          <a:xfrm>
            <a:off x="9133480" y="3593792"/>
            <a:ext cx="188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每个患者的小数据集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E963BC85-0F56-7D37-3DF9-34F3E36E4908}"/>
              </a:ext>
            </a:extLst>
          </p:cNvPr>
          <p:cNvCxnSpPr>
            <a:stCxn id="11" idx="1"/>
            <a:endCxn id="28" idx="1"/>
          </p:cNvCxnSpPr>
          <p:nvPr/>
        </p:nvCxnSpPr>
        <p:spPr>
          <a:xfrm>
            <a:off x="8485408" y="3916958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5C499B4F-8247-C84D-DE76-685AEA710C29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4642632" y="4332456"/>
            <a:ext cx="0" cy="706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AED2BE05-3F05-AE7B-54B0-5DAC264E295E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4642632" y="5500908"/>
            <a:ext cx="0" cy="706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9B1BAC92-FBCE-B9D6-EA82-F6F276BC5FBA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7608167" y="4332456"/>
            <a:ext cx="0" cy="706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4D60BC99-4CED-DEA1-E784-51266A4B0284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7608167" y="5500908"/>
            <a:ext cx="0" cy="706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FFAF9BA5-26DC-F3F9-0AC0-4BCEAF8E256C}"/>
              </a:ext>
            </a:extLst>
          </p:cNvPr>
          <p:cNvSpPr txBox="1"/>
          <p:nvPr/>
        </p:nvSpPr>
        <p:spPr>
          <a:xfrm>
            <a:off x="3644102" y="4513036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预训练</a:t>
            </a:r>
            <a:endParaRPr lang="en-GB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598D14C-C260-D78D-F8B9-63AC08D84AD5}"/>
              </a:ext>
            </a:extLst>
          </p:cNvPr>
          <p:cNvSpPr txBox="1"/>
          <p:nvPr/>
        </p:nvSpPr>
        <p:spPr>
          <a:xfrm>
            <a:off x="6633030" y="450118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微调</a:t>
            </a:r>
            <a:endParaRPr lang="en-GB" dirty="0"/>
          </a:p>
        </p:txBody>
      </p:sp>
      <p:sp>
        <p:nvSpPr>
          <p:cNvPr id="50" name="Rectangle 51">
            <a:extLst>
              <a:ext uri="{FF2B5EF4-FFF2-40B4-BE49-F238E27FC236}">
                <a16:creationId xmlns:a16="http://schemas.microsoft.com/office/drawing/2014/main" id="{7BBC9A74-3BA7-DBC0-4CEB-E6B935ADB73A}"/>
              </a:ext>
            </a:extLst>
          </p:cNvPr>
          <p:cNvSpPr/>
          <p:nvPr/>
        </p:nvSpPr>
        <p:spPr>
          <a:xfrm>
            <a:off x="834806" y="2708921"/>
            <a:ext cx="10805810" cy="4032448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802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BA10DFC-BA43-3E0A-A54E-1BBE074DB8F7}"/>
              </a:ext>
            </a:extLst>
          </p:cNvPr>
          <p:cNvSpPr txBox="1"/>
          <p:nvPr/>
        </p:nvSpPr>
        <p:spPr>
          <a:xfrm>
            <a:off x="5062549" y="2832173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迁移学习示意图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688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2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426A6B-E54C-B8DD-6584-529791C86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研究现状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69F2AF-160E-6E91-EC31-28E5BD7954B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人工智能技术的应用</a:t>
            </a:r>
            <a:endParaRPr lang="en-GB" altLang="zh-CN" dirty="0"/>
          </a:p>
          <a:p>
            <a:pPr lvl="1"/>
            <a:r>
              <a:rPr lang="zh-CN" altLang="en-US" dirty="0"/>
              <a:t>持续学习、与环境交互的能力：在线学习、强化学习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3E0387-E50C-DC28-EECC-08C3017586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E11B98-0334-C0B0-2C75-890FA5C1016B}"/>
              </a:ext>
            </a:extLst>
          </p:cNvPr>
          <p:cNvSpPr txBox="1"/>
          <p:nvPr/>
        </p:nvSpPr>
        <p:spPr>
          <a:xfrm flipH="1">
            <a:off x="5587440" y="3535354"/>
            <a:ext cx="12504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智能体</a:t>
            </a:r>
            <a:endParaRPr lang="en-GB" altLang="zh-CN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531167-3C4A-C53D-1CB0-638648C5D407}"/>
              </a:ext>
            </a:extLst>
          </p:cNvPr>
          <p:cNvSpPr txBox="1"/>
          <p:nvPr/>
        </p:nvSpPr>
        <p:spPr>
          <a:xfrm flipH="1">
            <a:off x="5780635" y="5346620"/>
            <a:ext cx="86409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环境</a:t>
            </a:r>
            <a:endParaRPr lang="en-GB" altLang="zh-CN" sz="2400" dirty="0"/>
          </a:p>
        </p:txBody>
      </p: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26625D7E-99D4-9C2E-2910-7E888E923448}"/>
              </a:ext>
            </a:extLst>
          </p:cNvPr>
          <p:cNvCxnSpPr>
            <a:stCxn id="6" idx="3"/>
            <a:endCxn id="5" idx="3"/>
          </p:cNvCxnSpPr>
          <p:nvPr/>
        </p:nvCxnSpPr>
        <p:spPr>
          <a:xfrm rot="10800000">
            <a:off x="5587441" y="3766187"/>
            <a:ext cx="193195" cy="1811266"/>
          </a:xfrm>
          <a:prstGeom prst="bentConnector3">
            <a:avLst>
              <a:gd name="adj1" fmla="val 991189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FB5AA76C-CBD2-4EC1-A13C-B495D7A4928B}"/>
              </a:ext>
            </a:extLst>
          </p:cNvPr>
          <p:cNvCxnSpPr>
            <a:stCxn id="5" idx="1"/>
            <a:endCxn id="6" idx="1"/>
          </p:cNvCxnSpPr>
          <p:nvPr/>
        </p:nvCxnSpPr>
        <p:spPr>
          <a:xfrm flipH="1">
            <a:off x="6644732" y="3766187"/>
            <a:ext cx="193197" cy="1811266"/>
          </a:xfrm>
          <a:prstGeom prst="bentConnector3">
            <a:avLst>
              <a:gd name="adj1" fmla="val -80131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CE3D566D-3010-9B39-6131-DA180AAF170B}"/>
              </a:ext>
            </a:extLst>
          </p:cNvPr>
          <p:cNvCxnSpPr>
            <a:stCxn id="6" idx="3"/>
            <a:endCxn id="5" idx="3"/>
          </p:cNvCxnSpPr>
          <p:nvPr/>
        </p:nvCxnSpPr>
        <p:spPr>
          <a:xfrm rot="10800000">
            <a:off x="5587441" y="3766187"/>
            <a:ext cx="193195" cy="1811266"/>
          </a:xfrm>
          <a:prstGeom prst="bentConnector3">
            <a:avLst>
              <a:gd name="adj1" fmla="val 50590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90D1C0C7-E236-AF3A-0E2C-9B29809FF6E7}"/>
              </a:ext>
            </a:extLst>
          </p:cNvPr>
          <p:cNvSpPr txBox="1"/>
          <p:nvPr/>
        </p:nvSpPr>
        <p:spPr>
          <a:xfrm>
            <a:off x="8433501" y="444098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动作</a:t>
            </a:r>
            <a:endParaRPr lang="en-GB" sz="2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6681361-1918-B066-6602-B33038A5E8FE}"/>
              </a:ext>
            </a:extLst>
          </p:cNvPr>
          <p:cNvSpPr txBox="1"/>
          <p:nvPr/>
        </p:nvSpPr>
        <p:spPr>
          <a:xfrm>
            <a:off x="2978133" y="44409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状态</a:t>
            </a:r>
            <a:endParaRPr lang="en-GB" sz="24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DF89515-499E-3690-5DE7-ECCD54EB6438}"/>
              </a:ext>
            </a:extLst>
          </p:cNvPr>
          <p:cNvSpPr txBox="1"/>
          <p:nvPr/>
        </p:nvSpPr>
        <p:spPr>
          <a:xfrm>
            <a:off x="4797718" y="444098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奖励</a:t>
            </a:r>
            <a:endParaRPr lang="en-GB" sz="24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793B6BE-EC68-8BFF-E52C-DD11C1EE1899}"/>
              </a:ext>
            </a:extLst>
          </p:cNvPr>
          <p:cNvSpPr txBox="1"/>
          <p:nvPr/>
        </p:nvSpPr>
        <p:spPr>
          <a:xfrm>
            <a:off x="9854932" y="451873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干预策略调整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5A4A4A5E-3E7E-B56E-239D-B01DD448E09C}"/>
              </a:ext>
            </a:extLst>
          </p:cNvPr>
          <p:cNvCxnSpPr>
            <a:endCxn id="26" idx="1"/>
          </p:cNvCxnSpPr>
          <p:nvPr/>
        </p:nvCxnSpPr>
        <p:spPr>
          <a:xfrm>
            <a:off x="9206860" y="4703402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77672477-8064-B82F-099C-E1BFC41AE797}"/>
              </a:ext>
            </a:extLst>
          </p:cNvPr>
          <p:cNvSpPr txBox="1"/>
          <p:nvPr/>
        </p:nvSpPr>
        <p:spPr>
          <a:xfrm>
            <a:off x="5427853" y="626763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患者生理体系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63BDD89-A0F9-2FF0-275F-93A9FFE6BB54}"/>
              </a:ext>
            </a:extLst>
          </p:cNvPr>
          <p:cNvSpPr txBox="1"/>
          <p:nvPr/>
        </p:nvSpPr>
        <p:spPr>
          <a:xfrm>
            <a:off x="1072351" y="4067440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客观测量</a:t>
            </a:r>
            <a:endParaRPr lang="en-GB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医生评价</a:t>
            </a:r>
            <a:endParaRPr lang="en-GB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患者反馈</a:t>
            </a:r>
            <a:endParaRPr lang="en-GB" altLang="zh-CN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BCC76F6-9B7B-8583-C026-64C4D2FEF801}"/>
              </a:ext>
            </a:extLst>
          </p:cNvPr>
          <p:cNvSpPr txBox="1"/>
          <p:nvPr/>
        </p:nvSpPr>
        <p:spPr>
          <a:xfrm>
            <a:off x="6148044" y="44919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正、负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0BFC4A15-9EC7-B008-D1B1-08C62167983D}"/>
              </a:ext>
            </a:extLst>
          </p:cNvPr>
          <p:cNvCxnSpPr>
            <a:stCxn id="25" idx="3"/>
            <a:endCxn id="33" idx="1"/>
          </p:cNvCxnSpPr>
          <p:nvPr/>
        </p:nvCxnSpPr>
        <p:spPr>
          <a:xfrm>
            <a:off x="5597937" y="4671818"/>
            <a:ext cx="550107" cy="4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9F82B329-C381-A614-BA2B-95D4E3FF5A4C}"/>
              </a:ext>
            </a:extLst>
          </p:cNvPr>
          <p:cNvCxnSpPr>
            <a:stCxn id="6" idx="2"/>
            <a:endCxn id="28" idx="0"/>
          </p:cNvCxnSpPr>
          <p:nvPr/>
        </p:nvCxnSpPr>
        <p:spPr>
          <a:xfrm>
            <a:off x="6212683" y="5808285"/>
            <a:ext cx="0" cy="459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22802CFF-F514-3522-5446-AA7BECEC488D}"/>
              </a:ext>
            </a:extLst>
          </p:cNvPr>
          <p:cNvCxnSpPr>
            <a:stCxn id="24" idx="1"/>
            <a:endCxn id="29" idx="3"/>
          </p:cNvCxnSpPr>
          <p:nvPr/>
        </p:nvCxnSpPr>
        <p:spPr>
          <a:xfrm flipH="1" flipV="1">
            <a:off x="2180347" y="4667605"/>
            <a:ext cx="797786" cy="4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 51">
            <a:extLst>
              <a:ext uri="{FF2B5EF4-FFF2-40B4-BE49-F238E27FC236}">
                <a16:creationId xmlns:a16="http://schemas.microsoft.com/office/drawing/2014/main" id="{CDC85A14-CCAE-CA78-8918-0775D6302562}"/>
              </a:ext>
            </a:extLst>
          </p:cNvPr>
          <p:cNvSpPr/>
          <p:nvPr/>
        </p:nvSpPr>
        <p:spPr>
          <a:xfrm>
            <a:off x="834806" y="2708921"/>
            <a:ext cx="10805810" cy="4032448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802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C2E1623-8392-DCB7-FAA1-8A2534FA0C76}"/>
              </a:ext>
            </a:extLst>
          </p:cNvPr>
          <p:cNvSpPr txBox="1"/>
          <p:nvPr/>
        </p:nvSpPr>
        <p:spPr>
          <a:xfrm>
            <a:off x="5062549" y="2832173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强化学习示意图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8779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042DF-F277-1956-119E-6FFE815464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研究现状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0B4E26-B28C-0280-DE61-6242978DBB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2952328" cy="1105583"/>
          </a:xfrm>
        </p:spPr>
        <p:txBody>
          <a:bodyPr/>
          <a:lstStyle/>
          <a:p>
            <a:r>
              <a:rPr lang="zh-CN" altLang="en-US" dirty="0"/>
              <a:t>跨学科研究</a:t>
            </a:r>
            <a:endParaRPr lang="en-GB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03DE9-D20D-6677-987B-BA023F8447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5122" name="Picture 2" descr="Parkinsonism &amp; Related Disorders">
            <a:extLst>
              <a:ext uri="{FF2B5EF4-FFF2-40B4-BE49-F238E27FC236}">
                <a16:creationId xmlns:a16="http://schemas.microsoft.com/office/drawing/2014/main" id="{9D18FCFC-7552-A86D-51D1-605CB331A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478357"/>
            <a:ext cx="3312368" cy="262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verview of the Parkinson's disease (PD) subtypes. The arrows show increases (↑) or decreases (↓) in values. Neuroimaging results were compared with healthy controls. Clinical, cognitive, and motor data are compared between the PD subtypes. Abbreviations: R = right.">
            <a:extLst>
              <a:ext uri="{FF2B5EF4-FFF2-40B4-BE49-F238E27FC236}">
                <a16:creationId xmlns:a16="http://schemas.microsoft.com/office/drawing/2014/main" id="{DD6C1873-B6A5-2128-C6FB-12BCC66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801355"/>
            <a:ext cx="6853732" cy="262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图 1">
            <a:extLst>
              <a:ext uri="{FF2B5EF4-FFF2-40B4-BE49-F238E27FC236}">
                <a16:creationId xmlns:a16="http://schemas.microsoft.com/office/drawing/2014/main" id="{A7BEA5B2-39A3-E09E-6510-C19FC438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79" y="3565274"/>
            <a:ext cx="5277333" cy="253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892967D-C2BD-282F-DD75-19A18CF56C4C}"/>
              </a:ext>
            </a:extLst>
          </p:cNvPr>
          <p:cNvSpPr txBox="1"/>
          <p:nvPr/>
        </p:nvSpPr>
        <p:spPr>
          <a:xfrm>
            <a:off x="299544" y="6102413"/>
            <a:ext cx="11575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Delenclos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Marion, et al. "Biomarkers in Parkinson's disease: Advances and strategies."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Parkinsonism &amp; related disorders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22 (2016): S106-S110.</a:t>
            </a:r>
          </a:p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[2] Albrecht, Franziska, et al. "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Unraveling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Parkinson's disease heterogeneity using subtypes based on multimodal data."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Parkinsonism &amp; Related Disorders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102 (2022): 19-29.</a:t>
            </a:r>
          </a:p>
          <a:p>
            <a:r>
              <a:rPr lang="en-GB" sz="1200" dirty="0"/>
              <a:t>[3] 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Prakash, Surya S., J. Patrick Mayo, and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Supratim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Ray. "Decoding of attentional state using local field potentials."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Current opinion in neurobiology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76 (2022): 102589.</a:t>
            </a:r>
            <a:endParaRPr lang="en-GB" sz="12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E12EBC2-F69A-6D35-944D-839317D5537C}"/>
              </a:ext>
            </a:extLst>
          </p:cNvPr>
          <p:cNvSpPr txBox="1"/>
          <p:nvPr/>
        </p:nvSpPr>
        <p:spPr>
          <a:xfrm>
            <a:off x="-445284" y="4460999"/>
            <a:ext cx="2248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新的标志物</a:t>
            </a:r>
            <a:endParaRPr lang="en-GB" altLang="zh-CN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DE9ECB-7B2F-083E-C8CA-0002265864AA}"/>
              </a:ext>
            </a:extLst>
          </p:cNvPr>
          <p:cNvSpPr txBox="1"/>
          <p:nvPr/>
        </p:nvSpPr>
        <p:spPr>
          <a:xfrm>
            <a:off x="1631505" y="2178009"/>
            <a:ext cx="231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识别患者亚群</a:t>
            </a:r>
            <a:endParaRPr lang="en-GB" altLang="zh-CN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5017E2D-DC57-D0DE-6024-76C7CF4C5D77}"/>
              </a:ext>
            </a:extLst>
          </p:cNvPr>
          <p:cNvSpPr txBox="1"/>
          <p:nvPr/>
        </p:nvSpPr>
        <p:spPr>
          <a:xfrm>
            <a:off x="4286795" y="4501600"/>
            <a:ext cx="1948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脑电解码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58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8E174-8ECC-7B38-11F6-07EF08E74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研究现状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AF9DF1-A1DE-C73C-006F-7504A4CFFA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研究中的挑战</a:t>
            </a:r>
            <a:endParaRPr lang="en-GB" altLang="zh-CN" dirty="0"/>
          </a:p>
          <a:p>
            <a:pPr lvl="1"/>
            <a:r>
              <a:rPr lang="zh-CN" altLang="en-US" dirty="0"/>
              <a:t>多个领域的专业知识</a:t>
            </a:r>
            <a:endParaRPr lang="en-GB" altLang="zh-CN" dirty="0"/>
          </a:p>
          <a:p>
            <a:pPr lvl="1"/>
            <a:r>
              <a:rPr lang="zh-CN" altLang="en-US" dirty="0"/>
              <a:t>长期的临床验证</a:t>
            </a:r>
            <a:endParaRPr lang="en-GB" altLang="zh-CN" dirty="0"/>
          </a:p>
          <a:p>
            <a:pPr lvl="1"/>
            <a:r>
              <a:rPr lang="zh-CN" altLang="en-US" dirty="0"/>
              <a:t>完善的数据集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CC3323-474C-4E47-0AE2-EE8B8B32F0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8194" name="Picture 2" descr="Prepare the ImageNet dataset — gluoncv 0.9.0 documentation">
            <a:extLst>
              <a:ext uri="{FF2B5EF4-FFF2-40B4-BE49-F238E27FC236}">
                <a16:creationId xmlns:a16="http://schemas.microsoft.com/office/drawing/2014/main" id="{A203CAA9-8FDA-0A48-C345-691C2982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28" y="3371504"/>
            <a:ext cx="7503790" cy="300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mmon Crawl: un archivo completo de la Web con fines de investigación ...">
            <a:extLst>
              <a:ext uri="{FF2B5EF4-FFF2-40B4-BE49-F238E27FC236}">
                <a16:creationId xmlns:a16="http://schemas.microsoft.com/office/drawing/2014/main" id="{E1545689-A3E3-09AA-E3F8-372FE63A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38" y="1185546"/>
            <a:ext cx="4967696" cy="200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26DA06B-70BD-ADBA-0A2A-B53897651133}"/>
              </a:ext>
            </a:extLst>
          </p:cNvPr>
          <p:cNvSpPr txBox="1"/>
          <p:nvPr/>
        </p:nvSpPr>
        <p:spPr>
          <a:xfrm>
            <a:off x="3678340" y="641809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Imagenet</a:t>
            </a:r>
            <a:r>
              <a:rPr lang="zh-CN" altLang="en-US" dirty="0"/>
              <a:t>数据库</a:t>
            </a:r>
            <a:endParaRPr lang="en-GB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444A02-C6A6-2E6A-49A1-EFE86B6FB03C}"/>
              </a:ext>
            </a:extLst>
          </p:cNvPr>
          <p:cNvSpPr txBox="1"/>
          <p:nvPr/>
        </p:nvSpPr>
        <p:spPr>
          <a:xfrm>
            <a:off x="9426241" y="200175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Common crawl</a:t>
            </a:r>
            <a:r>
              <a:rPr lang="zh-CN" altLang="en-US" dirty="0"/>
              <a:t>数据库</a:t>
            </a:r>
            <a:endParaRPr lang="en-GB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041E0-4749-FC37-FEBB-1F718388F7A7}"/>
              </a:ext>
            </a:extLst>
          </p:cNvPr>
          <p:cNvSpPr txBox="1"/>
          <p:nvPr/>
        </p:nvSpPr>
        <p:spPr>
          <a:xfrm>
            <a:off x="8546439" y="4118071"/>
            <a:ext cx="3295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0000"/>
                </a:solidFill>
              </a:rPr>
              <a:t>体量大：患者数量、亚型、地域等</a:t>
            </a:r>
            <a:endParaRPr lang="en-GB" altLang="zh-CN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0000"/>
                </a:solidFill>
              </a:rPr>
              <a:t>维度高：视频、图像、文本、传感等</a:t>
            </a:r>
            <a:endParaRPr lang="en-GB" altLang="zh-CN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0000"/>
                </a:solidFill>
              </a:rPr>
              <a:t>时间久：几月甚至几年</a:t>
            </a:r>
            <a:endParaRPr lang="en-GB" altLang="zh-CN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0000"/>
                </a:solidFill>
              </a:rPr>
              <a:t>可扩张：实验规范完善、可执行度高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4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618880-06AE-58F5-E3C7-63C9D42DD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研究内容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BA3E0-03D4-4E16-7B5F-B9349D2157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5" name="图形 4" descr="数据库 纯色填充">
            <a:extLst>
              <a:ext uri="{FF2B5EF4-FFF2-40B4-BE49-F238E27FC236}">
                <a16:creationId xmlns:a16="http://schemas.microsoft.com/office/drawing/2014/main" id="{C772C95F-5DCF-6616-63C9-EFDF33800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8913" y="2213205"/>
            <a:ext cx="515618" cy="438004"/>
          </a:xfrm>
          <a:prstGeom prst="rect">
            <a:avLst/>
          </a:prstGeom>
        </p:spPr>
      </p:pic>
      <p:pic>
        <p:nvPicPr>
          <p:cNvPr id="6" name="图形 5" descr="男人 纯色填充">
            <a:extLst>
              <a:ext uri="{FF2B5EF4-FFF2-40B4-BE49-F238E27FC236}">
                <a16:creationId xmlns:a16="http://schemas.microsoft.com/office/drawing/2014/main" id="{B4FB5C84-C18F-7E21-6787-8DA9DBE1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54273" y="4570935"/>
            <a:ext cx="464473" cy="394557"/>
          </a:xfrm>
          <a:prstGeom prst="rect">
            <a:avLst/>
          </a:prstGeom>
        </p:spPr>
      </p:pic>
      <p:pic>
        <p:nvPicPr>
          <p:cNvPr id="7" name="图形 6" descr="组 纯色填充">
            <a:extLst>
              <a:ext uri="{FF2B5EF4-FFF2-40B4-BE49-F238E27FC236}">
                <a16:creationId xmlns:a16="http://schemas.microsoft.com/office/drawing/2014/main" id="{FE7B218F-F7A5-B2DD-61EA-058900A56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0966" y="1054692"/>
            <a:ext cx="724161" cy="61515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14214E8-3D56-D859-B85A-247C091DC51C}"/>
              </a:ext>
            </a:extLst>
          </p:cNvPr>
          <p:cNvSpPr txBox="1"/>
          <p:nvPr/>
        </p:nvSpPr>
        <p:spPr>
          <a:xfrm>
            <a:off x="6694481" y="944730"/>
            <a:ext cx="1747321" cy="873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电子病历</a:t>
            </a:r>
            <a:endParaRPr lang="en-GB" altLang="zh-CN" sz="1200" dirty="0"/>
          </a:p>
          <a:p>
            <a:r>
              <a:rPr lang="zh-CN" altLang="en-US" sz="1200" dirty="0"/>
              <a:t>传感器数据</a:t>
            </a:r>
            <a:endParaRPr lang="en-GB" altLang="zh-CN" sz="1200" dirty="0"/>
          </a:p>
          <a:p>
            <a:r>
              <a:rPr lang="zh-CN" altLang="en-US" sz="1200" dirty="0"/>
              <a:t>视频</a:t>
            </a:r>
            <a:endParaRPr lang="en-GB" altLang="zh-CN" sz="1200" dirty="0"/>
          </a:p>
          <a:p>
            <a:r>
              <a:rPr lang="zh-CN" altLang="en-US" sz="1200" dirty="0"/>
              <a:t>患者报告</a:t>
            </a:r>
            <a:endParaRPr lang="en-GB" altLang="zh-CN" sz="1200" dirty="0"/>
          </a:p>
          <a:p>
            <a:r>
              <a:rPr lang="en-GB" altLang="zh-CN" sz="1200" dirty="0"/>
              <a:t>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FEF0EED-3D2D-86D1-F44B-5EDF96679A76}"/>
              </a:ext>
            </a:extLst>
          </p:cNvPr>
          <p:cNvSpPr txBox="1"/>
          <p:nvPr/>
        </p:nvSpPr>
        <p:spPr>
          <a:xfrm>
            <a:off x="2610099" y="3625029"/>
            <a:ext cx="1747321" cy="29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监测系统</a:t>
            </a:r>
            <a:endParaRPr lang="en-GB" altLang="zh-CN" sz="16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0AC1419-1501-F985-68E8-718737062BF3}"/>
              </a:ext>
            </a:extLst>
          </p:cNvPr>
          <p:cNvSpPr txBox="1"/>
          <p:nvPr/>
        </p:nvSpPr>
        <p:spPr>
          <a:xfrm>
            <a:off x="6253047" y="3632570"/>
            <a:ext cx="1747321" cy="29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干预系统</a:t>
            </a:r>
            <a:endParaRPr lang="en-GB" altLang="zh-CN" sz="16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2C20FDA-ECC6-5058-B988-7958588CCE27}"/>
              </a:ext>
            </a:extLst>
          </p:cNvPr>
          <p:cNvSpPr txBox="1"/>
          <p:nvPr/>
        </p:nvSpPr>
        <p:spPr>
          <a:xfrm>
            <a:off x="9053190" y="3625029"/>
            <a:ext cx="1747321" cy="29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跨学科分析</a:t>
            </a:r>
            <a:endParaRPr lang="en-GB" altLang="zh-CN" sz="16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5120C7-6836-435C-80F1-D43557FEAD79}"/>
              </a:ext>
            </a:extLst>
          </p:cNvPr>
          <p:cNvSpPr txBox="1"/>
          <p:nvPr/>
        </p:nvSpPr>
        <p:spPr>
          <a:xfrm>
            <a:off x="2977498" y="4135120"/>
            <a:ext cx="1747321" cy="2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共享模型</a:t>
            </a:r>
            <a:endParaRPr lang="en-GB" altLang="zh-CN" sz="12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5D8E2E-E35B-2CE8-28BD-8CE44D14ECB3}"/>
              </a:ext>
            </a:extLst>
          </p:cNvPr>
          <p:cNvSpPr txBox="1"/>
          <p:nvPr/>
        </p:nvSpPr>
        <p:spPr>
          <a:xfrm>
            <a:off x="2977498" y="5006750"/>
            <a:ext cx="1747321" cy="2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个性模型</a:t>
            </a:r>
            <a:endParaRPr lang="en-GB" altLang="zh-CN" sz="12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21C02CD-9F31-7E64-0795-381FC1821B76}"/>
              </a:ext>
            </a:extLst>
          </p:cNvPr>
          <p:cNvSpPr txBox="1"/>
          <p:nvPr/>
        </p:nvSpPr>
        <p:spPr>
          <a:xfrm>
            <a:off x="2977498" y="4570935"/>
            <a:ext cx="1747321" cy="2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迁移学习</a:t>
            </a:r>
            <a:endParaRPr lang="en-GB" altLang="zh-CN" sz="12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B28B7E-9BFE-68E8-9418-BEA7520C4C40}"/>
              </a:ext>
            </a:extLst>
          </p:cNvPr>
          <p:cNvSpPr txBox="1"/>
          <p:nvPr/>
        </p:nvSpPr>
        <p:spPr>
          <a:xfrm>
            <a:off x="1778962" y="4451772"/>
            <a:ext cx="100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服药记录</a:t>
            </a:r>
            <a:endParaRPr lang="en-GB" altLang="zh-CN" sz="1200" dirty="0"/>
          </a:p>
          <a:p>
            <a:r>
              <a:rPr lang="zh-CN" altLang="en-US" sz="1200" dirty="0"/>
              <a:t>刺激记录</a:t>
            </a:r>
            <a:endParaRPr lang="en-GB" altLang="zh-CN" sz="1200" dirty="0"/>
          </a:p>
          <a:p>
            <a:r>
              <a:rPr lang="zh-CN" altLang="en-US" sz="1200" dirty="0"/>
              <a:t>电子病历</a:t>
            </a:r>
            <a:endParaRPr lang="en-GB" altLang="zh-CN" sz="1200" dirty="0"/>
          </a:p>
          <a:p>
            <a:r>
              <a:rPr lang="en-GB" altLang="zh-CN" sz="1200" dirty="0"/>
              <a:t>…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3A5B277-5618-A875-7072-83BB21706CF2}"/>
              </a:ext>
            </a:extLst>
          </p:cNvPr>
          <p:cNvSpPr txBox="1"/>
          <p:nvPr/>
        </p:nvSpPr>
        <p:spPr>
          <a:xfrm>
            <a:off x="5721688" y="4473915"/>
            <a:ext cx="824390" cy="2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强化学习</a:t>
            </a:r>
            <a:endParaRPr lang="en-GB" altLang="zh-CN" sz="12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6C8E0AA-2EB2-8B93-580A-4CA578BF1229}"/>
              </a:ext>
            </a:extLst>
          </p:cNvPr>
          <p:cNvSpPr txBox="1"/>
          <p:nvPr/>
        </p:nvSpPr>
        <p:spPr>
          <a:xfrm>
            <a:off x="2977498" y="5442566"/>
            <a:ext cx="1747321" cy="55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运动症状，非运动症状，运动波动，病情进展预测等</a:t>
            </a:r>
            <a:endParaRPr lang="en-GB" altLang="zh-CN" sz="12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E149AE4-DC9B-F893-F604-D7219535DCC9}"/>
              </a:ext>
            </a:extLst>
          </p:cNvPr>
          <p:cNvSpPr txBox="1"/>
          <p:nvPr/>
        </p:nvSpPr>
        <p:spPr>
          <a:xfrm>
            <a:off x="7179553" y="4177579"/>
            <a:ext cx="101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医生指导</a:t>
            </a:r>
            <a:endParaRPr lang="en-GB" altLang="zh-CN" sz="1200" dirty="0"/>
          </a:p>
          <a:p>
            <a:r>
              <a:rPr lang="zh-CN" altLang="en-US" sz="1200" dirty="0"/>
              <a:t>患者评价</a:t>
            </a:r>
            <a:endParaRPr lang="en-GB" altLang="zh-CN" sz="1200" dirty="0"/>
          </a:p>
          <a:p>
            <a:r>
              <a:rPr lang="zh-CN" altLang="en-US" sz="1200" dirty="0"/>
              <a:t>客观测量</a:t>
            </a:r>
            <a:endParaRPr lang="en-GB" altLang="zh-CN" sz="1200" dirty="0"/>
          </a:p>
          <a:p>
            <a:r>
              <a:rPr lang="en-GB" altLang="zh-CN" sz="1200" dirty="0"/>
              <a:t>…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83684BC-A018-E9F6-4E9B-F4CFB95C5174}"/>
              </a:ext>
            </a:extLst>
          </p:cNvPr>
          <p:cNvSpPr txBox="1"/>
          <p:nvPr/>
        </p:nvSpPr>
        <p:spPr>
          <a:xfrm>
            <a:off x="5721688" y="5317701"/>
            <a:ext cx="174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DBS</a:t>
            </a:r>
            <a:r>
              <a:rPr lang="zh-CN" altLang="en-US" sz="1200" dirty="0"/>
              <a:t>程控，药物剂量建议等</a:t>
            </a:r>
            <a:endParaRPr lang="en-GB" altLang="zh-CN" sz="12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6DEE0B1-F6CA-5335-AC15-86690E51BE27}"/>
              </a:ext>
            </a:extLst>
          </p:cNvPr>
          <p:cNvSpPr txBox="1"/>
          <p:nvPr/>
        </p:nvSpPr>
        <p:spPr>
          <a:xfrm>
            <a:off x="8943537" y="4289766"/>
            <a:ext cx="1747321" cy="71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识别亚群</a:t>
            </a:r>
            <a:endParaRPr lang="en-GB" altLang="zh-CN" sz="1200" dirty="0"/>
          </a:p>
          <a:p>
            <a:r>
              <a:rPr lang="zh-CN" altLang="en-US" sz="1200" dirty="0"/>
              <a:t>发现标志物</a:t>
            </a:r>
            <a:endParaRPr lang="en-GB" altLang="zh-CN" sz="1200" dirty="0"/>
          </a:p>
          <a:p>
            <a:r>
              <a:rPr lang="zh-CN" altLang="en-US" sz="1200" dirty="0"/>
              <a:t>脑电解码</a:t>
            </a:r>
            <a:endParaRPr lang="en-GB" altLang="zh-CN" sz="1200" dirty="0"/>
          </a:p>
          <a:p>
            <a:r>
              <a:rPr lang="en-GB" altLang="zh-CN" sz="1200" dirty="0"/>
              <a:t>…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FC31F31-AD2E-8339-167A-8951CB6DEF7A}"/>
              </a:ext>
            </a:extLst>
          </p:cNvPr>
          <p:cNvSpPr txBox="1"/>
          <p:nvPr/>
        </p:nvSpPr>
        <p:spPr>
          <a:xfrm>
            <a:off x="6541820" y="2283513"/>
            <a:ext cx="1747321" cy="29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数据库</a:t>
            </a:r>
            <a:endParaRPr lang="en-GB" altLang="zh-CN" sz="1600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B170D43-5B55-B883-C2FB-C25726CDE9A1}"/>
              </a:ext>
            </a:extLst>
          </p:cNvPr>
          <p:cNvSpPr/>
          <p:nvPr/>
        </p:nvSpPr>
        <p:spPr>
          <a:xfrm>
            <a:off x="1354273" y="3632571"/>
            <a:ext cx="3403391" cy="2446256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A81F5D84-3D92-4911-A272-64BBC2EDD812}"/>
              </a:ext>
            </a:extLst>
          </p:cNvPr>
          <p:cNvCxnSpPr/>
          <p:nvPr/>
        </p:nvCxnSpPr>
        <p:spPr>
          <a:xfrm>
            <a:off x="3322952" y="4354753"/>
            <a:ext cx="0" cy="238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3661C490-BBBE-07B1-7B57-83CAE038FD01}"/>
              </a:ext>
            </a:extLst>
          </p:cNvPr>
          <p:cNvCxnSpPr/>
          <p:nvPr/>
        </p:nvCxnSpPr>
        <p:spPr>
          <a:xfrm>
            <a:off x="3322952" y="4766416"/>
            <a:ext cx="0" cy="238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8752E216-57AF-7D23-C675-16D0D58C076F}"/>
              </a:ext>
            </a:extLst>
          </p:cNvPr>
          <p:cNvCxnSpPr/>
          <p:nvPr/>
        </p:nvCxnSpPr>
        <p:spPr>
          <a:xfrm>
            <a:off x="3322952" y="5226634"/>
            <a:ext cx="0" cy="238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FA188AAA-5EE3-328F-4E1F-5FFA2026265C}"/>
              </a:ext>
            </a:extLst>
          </p:cNvPr>
          <p:cNvCxnSpPr>
            <a:cxnSpLocks/>
          </p:cNvCxnSpPr>
          <p:nvPr/>
        </p:nvCxnSpPr>
        <p:spPr>
          <a:xfrm>
            <a:off x="2531298" y="4690097"/>
            <a:ext cx="496832" cy="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C1C998E7-B8C4-5FA0-397D-CFC1A11DDE7A}"/>
              </a:ext>
            </a:extLst>
          </p:cNvPr>
          <p:cNvSpPr/>
          <p:nvPr/>
        </p:nvSpPr>
        <p:spPr>
          <a:xfrm>
            <a:off x="5506949" y="3632571"/>
            <a:ext cx="2524275" cy="2446256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02C2CBCD-1E44-6068-F545-9C0EA4D66757}"/>
              </a:ext>
            </a:extLst>
          </p:cNvPr>
          <p:cNvCxnSpPr>
            <a:cxnSpLocks/>
            <a:stCxn id="18" idx="1"/>
            <a:endCxn id="16" idx="3"/>
          </p:cNvCxnSpPr>
          <p:nvPr/>
        </p:nvCxnSpPr>
        <p:spPr>
          <a:xfrm flipH="1">
            <a:off x="6546078" y="4593078"/>
            <a:ext cx="6334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AD22F680-0D77-7B9B-2B5C-A52B60049B50}"/>
              </a:ext>
            </a:extLst>
          </p:cNvPr>
          <p:cNvSpPr txBox="1"/>
          <p:nvPr/>
        </p:nvSpPr>
        <p:spPr>
          <a:xfrm>
            <a:off x="2505842" y="4716414"/>
            <a:ext cx="498767" cy="238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i="1" dirty="0"/>
              <a:t>微调</a:t>
            </a:r>
            <a:endParaRPr lang="en-GB" sz="1200" i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FCC8BB8-3AF3-CD9E-3E31-EFEFCC442712}"/>
              </a:ext>
            </a:extLst>
          </p:cNvPr>
          <p:cNvSpPr txBox="1"/>
          <p:nvPr/>
        </p:nvSpPr>
        <p:spPr>
          <a:xfrm>
            <a:off x="6595349" y="4350096"/>
            <a:ext cx="498767" cy="238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i="1" dirty="0"/>
              <a:t>奖励</a:t>
            </a:r>
            <a:endParaRPr lang="en-GB" sz="1200" i="1" dirty="0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A3C20732-F7B6-FA62-8E4B-99422D98EBF7}"/>
              </a:ext>
            </a:extLst>
          </p:cNvPr>
          <p:cNvCxnSpPr>
            <a:cxnSpLocks/>
          </p:cNvCxnSpPr>
          <p:nvPr/>
        </p:nvCxnSpPr>
        <p:spPr>
          <a:xfrm>
            <a:off x="6091152" y="4747304"/>
            <a:ext cx="0" cy="57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CC675059-F48D-58D1-3187-E1D8205B3FE2}"/>
              </a:ext>
            </a:extLst>
          </p:cNvPr>
          <p:cNvSpPr/>
          <p:nvPr/>
        </p:nvSpPr>
        <p:spPr>
          <a:xfrm>
            <a:off x="8842224" y="3632571"/>
            <a:ext cx="1691918" cy="2446256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5CE7A6F4-1396-2BDE-A819-98086D74CF66}"/>
              </a:ext>
            </a:extLst>
          </p:cNvPr>
          <p:cNvCxnSpPr>
            <a:cxnSpLocks/>
          </p:cNvCxnSpPr>
          <p:nvPr/>
        </p:nvCxnSpPr>
        <p:spPr>
          <a:xfrm flipV="1">
            <a:off x="6460618" y="4882418"/>
            <a:ext cx="718935" cy="37988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6BB8239B-46A6-E94F-BE0D-FC86480670FC}"/>
              </a:ext>
            </a:extLst>
          </p:cNvPr>
          <p:cNvCxnSpPr>
            <a:cxnSpLocks/>
          </p:cNvCxnSpPr>
          <p:nvPr/>
        </p:nvCxnSpPr>
        <p:spPr>
          <a:xfrm>
            <a:off x="6769087" y="1818588"/>
            <a:ext cx="0" cy="39461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CD4B9B1D-D497-25A9-8919-B51AA2F6E1DC}"/>
              </a:ext>
            </a:extLst>
          </p:cNvPr>
          <p:cNvCxnSpPr/>
          <p:nvPr/>
        </p:nvCxnSpPr>
        <p:spPr>
          <a:xfrm flipH="1">
            <a:off x="3213665" y="2651209"/>
            <a:ext cx="3401462" cy="83277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E7EA7201-5DE5-9F61-9925-20CD01A92F33}"/>
              </a:ext>
            </a:extLst>
          </p:cNvPr>
          <p:cNvCxnSpPr>
            <a:cxnSpLocks/>
          </p:cNvCxnSpPr>
          <p:nvPr/>
        </p:nvCxnSpPr>
        <p:spPr>
          <a:xfrm>
            <a:off x="6821463" y="2651209"/>
            <a:ext cx="0" cy="8839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A04A1C1-A911-1588-5C6C-D9FEF591731F}"/>
              </a:ext>
            </a:extLst>
          </p:cNvPr>
          <p:cNvCxnSpPr>
            <a:cxnSpLocks/>
          </p:cNvCxnSpPr>
          <p:nvPr/>
        </p:nvCxnSpPr>
        <p:spPr>
          <a:xfrm>
            <a:off x="7018126" y="2651209"/>
            <a:ext cx="2799072" cy="8839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5B5B0A06-501B-CF88-50BA-E5D44C066078}"/>
              </a:ext>
            </a:extLst>
          </p:cNvPr>
          <p:cNvCxnSpPr>
            <a:cxnSpLocks/>
          </p:cNvCxnSpPr>
          <p:nvPr/>
        </p:nvCxnSpPr>
        <p:spPr>
          <a:xfrm flipV="1">
            <a:off x="3483760" y="2736583"/>
            <a:ext cx="3210721" cy="79857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1FD3F884-4593-C77A-63FB-3181701D5565}"/>
              </a:ext>
            </a:extLst>
          </p:cNvPr>
          <p:cNvCxnSpPr>
            <a:cxnSpLocks/>
          </p:cNvCxnSpPr>
          <p:nvPr/>
        </p:nvCxnSpPr>
        <p:spPr>
          <a:xfrm flipV="1">
            <a:off x="6948446" y="2637392"/>
            <a:ext cx="0" cy="84658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箭头: 右弧形 39">
            <a:extLst>
              <a:ext uri="{FF2B5EF4-FFF2-40B4-BE49-F238E27FC236}">
                <a16:creationId xmlns:a16="http://schemas.microsoft.com/office/drawing/2014/main" id="{895DED69-1585-1DE5-43CA-A2C1E03FB3A1}"/>
              </a:ext>
            </a:extLst>
          </p:cNvPr>
          <p:cNvSpPr/>
          <p:nvPr/>
        </p:nvSpPr>
        <p:spPr>
          <a:xfrm>
            <a:off x="3748134" y="5004741"/>
            <a:ext cx="127971" cy="238325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08CFCCA-7547-C004-717F-5B5880464C52}"/>
              </a:ext>
            </a:extLst>
          </p:cNvPr>
          <p:cNvSpPr txBox="1"/>
          <p:nvPr/>
        </p:nvSpPr>
        <p:spPr>
          <a:xfrm>
            <a:off x="3839926" y="5012283"/>
            <a:ext cx="654631" cy="238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i="1" dirty="0"/>
              <a:t>自进化</a:t>
            </a:r>
            <a:endParaRPr lang="en-GB" sz="1200" i="1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B99EA1D-8A29-9569-29AA-804A7AE69AD0}"/>
              </a:ext>
            </a:extLst>
          </p:cNvPr>
          <p:cNvSpPr txBox="1"/>
          <p:nvPr/>
        </p:nvSpPr>
        <p:spPr>
          <a:xfrm>
            <a:off x="4456724" y="2750570"/>
            <a:ext cx="1005783" cy="2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训练</a:t>
            </a:r>
            <a:endParaRPr lang="en-GB" altLang="zh-CN" sz="1400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2B8A2FA-5359-BC7C-3941-AA3E44F541D1}"/>
              </a:ext>
            </a:extLst>
          </p:cNvPr>
          <p:cNvSpPr txBox="1"/>
          <p:nvPr/>
        </p:nvSpPr>
        <p:spPr>
          <a:xfrm>
            <a:off x="6253047" y="3014061"/>
            <a:ext cx="1005783" cy="2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训练</a:t>
            </a:r>
            <a:endParaRPr lang="en-GB" altLang="zh-CN" sz="14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C529203-379F-B5E0-1136-AA4B020C71DD}"/>
              </a:ext>
            </a:extLst>
          </p:cNvPr>
          <p:cNvSpPr txBox="1"/>
          <p:nvPr/>
        </p:nvSpPr>
        <p:spPr>
          <a:xfrm>
            <a:off x="4959615" y="3176509"/>
            <a:ext cx="1005783" cy="2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上传</a:t>
            </a:r>
            <a:endParaRPr lang="en-GB" altLang="zh-CN" sz="14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F09A3AB-C01C-AA25-0755-5C4C0C5C5CDB}"/>
              </a:ext>
            </a:extLst>
          </p:cNvPr>
          <p:cNvSpPr txBox="1"/>
          <p:nvPr/>
        </p:nvSpPr>
        <p:spPr>
          <a:xfrm>
            <a:off x="6912589" y="3014060"/>
            <a:ext cx="1005783" cy="2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上传</a:t>
            </a:r>
            <a:endParaRPr lang="en-GB" altLang="zh-CN" sz="1400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438FD12-FE3D-BF9C-5C0F-539649E2FAE6}"/>
              </a:ext>
            </a:extLst>
          </p:cNvPr>
          <p:cNvSpPr txBox="1"/>
          <p:nvPr/>
        </p:nvSpPr>
        <p:spPr>
          <a:xfrm>
            <a:off x="9745549" y="6293396"/>
            <a:ext cx="1054962" cy="2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改善方法</a:t>
            </a:r>
            <a:endParaRPr lang="en-GB" altLang="zh-CN" sz="1400" dirty="0"/>
          </a:p>
        </p:txBody>
      </p:sp>
      <p:cxnSp>
        <p:nvCxnSpPr>
          <p:cNvPr id="47" name="连接符: 肘形 46">
            <a:extLst>
              <a:ext uri="{FF2B5EF4-FFF2-40B4-BE49-F238E27FC236}">
                <a16:creationId xmlns:a16="http://schemas.microsoft.com/office/drawing/2014/main" id="{E9F08BEE-AB87-2848-B2E7-4A32F0DCDD6E}"/>
              </a:ext>
            </a:extLst>
          </p:cNvPr>
          <p:cNvCxnSpPr>
            <a:stCxn id="32" idx="2"/>
            <a:endCxn id="22" idx="2"/>
          </p:cNvCxnSpPr>
          <p:nvPr/>
        </p:nvCxnSpPr>
        <p:spPr>
          <a:xfrm rot="5400000">
            <a:off x="6373044" y="2762720"/>
            <a:ext cx="10927" cy="6632214"/>
          </a:xfrm>
          <a:prstGeom prst="bentConnector3">
            <a:avLst>
              <a:gd name="adj1" fmla="val 3160000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连接符: 肘形 47">
            <a:extLst>
              <a:ext uri="{FF2B5EF4-FFF2-40B4-BE49-F238E27FC236}">
                <a16:creationId xmlns:a16="http://schemas.microsoft.com/office/drawing/2014/main" id="{E328A72C-75EC-DE4F-E218-4F43665EFAC4}"/>
              </a:ext>
            </a:extLst>
          </p:cNvPr>
          <p:cNvCxnSpPr>
            <a:cxnSpLocks/>
            <a:stCxn id="32" idx="2"/>
            <a:endCxn id="27" idx="2"/>
          </p:cNvCxnSpPr>
          <p:nvPr/>
        </p:nvCxnSpPr>
        <p:spPr>
          <a:xfrm rot="5400000">
            <a:off x="8229604" y="4619279"/>
            <a:ext cx="10927" cy="2919097"/>
          </a:xfrm>
          <a:prstGeom prst="bentConnector3">
            <a:avLst>
              <a:gd name="adj1" fmla="val 3160000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BCBB91E1-0E77-EE2C-3CB5-9249AA364FD0}"/>
              </a:ext>
            </a:extLst>
          </p:cNvPr>
          <p:cNvSpPr txBox="1"/>
          <p:nvPr/>
        </p:nvSpPr>
        <p:spPr>
          <a:xfrm>
            <a:off x="8813424" y="3059404"/>
            <a:ext cx="1354794" cy="2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多领域共享</a:t>
            </a:r>
            <a:endParaRPr lang="en-GB" altLang="zh-CN" sz="1400" dirty="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490E22DF-4707-F7AA-BCA5-32FD9FF49254}"/>
              </a:ext>
            </a:extLst>
          </p:cNvPr>
          <p:cNvCxnSpPr>
            <a:cxnSpLocks/>
            <a:stCxn id="22" idx="3"/>
            <a:endCxn id="27" idx="1"/>
          </p:cNvCxnSpPr>
          <p:nvPr/>
        </p:nvCxnSpPr>
        <p:spPr>
          <a:xfrm>
            <a:off x="4757664" y="4855699"/>
            <a:ext cx="749285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81C24435-D46D-7261-1DDF-729B97B47F62}"/>
              </a:ext>
            </a:extLst>
          </p:cNvPr>
          <p:cNvSpPr txBox="1"/>
          <p:nvPr/>
        </p:nvSpPr>
        <p:spPr>
          <a:xfrm>
            <a:off x="4838976" y="4941654"/>
            <a:ext cx="569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输入</a:t>
            </a:r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116950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7" grpId="0" animBg="1"/>
      <p:bldP spid="29" grpId="0"/>
      <p:bldP spid="30" grpId="0"/>
      <p:bldP spid="32" grpId="0" animBg="1"/>
      <p:bldP spid="40" grpId="0" animBg="1"/>
      <p:bldP spid="41" grpId="0"/>
      <p:bldP spid="42" grpId="0"/>
      <p:bldP spid="43" grpId="0"/>
      <p:bldP spid="44" grpId="0"/>
      <p:bldP spid="45" grpId="0"/>
      <p:bldP spid="46" grpId="0"/>
      <p:bldP spid="49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FBEC3-422E-E307-32F4-60EDB3A06C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研究目标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1B1051-0F4A-A415-1E20-A69E0096ED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构建多模态帕金森神经调控数据库</a:t>
            </a:r>
          </a:p>
          <a:p>
            <a:r>
              <a:rPr lang="zh-CN" altLang="en-US" dirty="0"/>
              <a:t>设计个性化自进化的人工智能监测模型</a:t>
            </a:r>
          </a:p>
          <a:p>
            <a:r>
              <a:rPr lang="zh-CN" altLang="en-US" dirty="0"/>
              <a:t>设计交互式人工智能干预模型</a:t>
            </a:r>
          </a:p>
          <a:p>
            <a:r>
              <a:rPr lang="zh-CN" altLang="en-US" dirty="0"/>
              <a:t>探索帕金森病的新机制与规律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A70728-3C7E-8498-F097-20BAA8B870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549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C34E6A-D36B-E52A-25DA-F091E93D7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研究计划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AAF772-00A5-037D-47EF-2380B47D34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AED2B41-8D4B-26AF-DD79-3A153B5504C7}"/>
              </a:ext>
            </a:extLst>
          </p:cNvPr>
          <p:cNvSpPr txBox="1"/>
          <p:nvPr/>
        </p:nvSpPr>
        <p:spPr>
          <a:xfrm flipH="1">
            <a:off x="619090" y="2179913"/>
            <a:ext cx="363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整合实验室现有资源</a:t>
            </a:r>
            <a:endParaRPr lang="en-GB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D7495D4-1456-4525-E390-EFC4C2DB308E}"/>
              </a:ext>
            </a:extLst>
          </p:cNvPr>
          <p:cNvSpPr txBox="1"/>
          <p:nvPr/>
        </p:nvSpPr>
        <p:spPr>
          <a:xfrm flipH="1">
            <a:off x="619091" y="3264822"/>
            <a:ext cx="474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进行小队列研究，建立实验规范</a:t>
            </a:r>
            <a:endParaRPr lang="en-GB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E9ABE2-A44B-1131-39C7-F58A4F5627DE}"/>
              </a:ext>
            </a:extLst>
          </p:cNvPr>
          <p:cNvSpPr txBox="1"/>
          <p:nvPr/>
        </p:nvSpPr>
        <p:spPr>
          <a:xfrm flipH="1">
            <a:off x="619090" y="4349731"/>
            <a:ext cx="644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寻求合作，扩展实验规模，长期临床验证</a:t>
            </a:r>
            <a:endParaRPr lang="en-GB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3EF227-7413-D411-8FA6-0D286D02B1F2}"/>
              </a:ext>
            </a:extLst>
          </p:cNvPr>
          <p:cNvSpPr txBox="1"/>
          <p:nvPr/>
        </p:nvSpPr>
        <p:spPr>
          <a:xfrm flipH="1">
            <a:off x="619091" y="5434641"/>
            <a:ext cx="6304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和已有的设备和技术相结合，投入临床使用</a:t>
            </a:r>
            <a:endParaRPr lang="en-GB" sz="2400" dirty="0"/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91F8343F-9DC6-575E-3E84-131521F22E77}"/>
              </a:ext>
            </a:extLst>
          </p:cNvPr>
          <p:cNvSpPr/>
          <p:nvPr/>
        </p:nvSpPr>
        <p:spPr>
          <a:xfrm>
            <a:off x="1703512" y="2708920"/>
            <a:ext cx="288032" cy="4616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C388B396-436A-8F05-90D7-F9348EC2DEE3}"/>
              </a:ext>
            </a:extLst>
          </p:cNvPr>
          <p:cNvSpPr/>
          <p:nvPr/>
        </p:nvSpPr>
        <p:spPr>
          <a:xfrm>
            <a:off x="1703512" y="3820724"/>
            <a:ext cx="288032" cy="4616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89D14ACB-681E-DCCD-1F4E-6230EEFCB61F}"/>
              </a:ext>
            </a:extLst>
          </p:cNvPr>
          <p:cNvSpPr/>
          <p:nvPr/>
        </p:nvSpPr>
        <p:spPr>
          <a:xfrm>
            <a:off x="1694134" y="4905633"/>
            <a:ext cx="288032" cy="4616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03E4920-9660-E1AA-179F-FFCBD78707FA}"/>
              </a:ext>
            </a:extLst>
          </p:cNvPr>
          <p:cNvSpPr txBox="1"/>
          <p:nvPr/>
        </p:nvSpPr>
        <p:spPr>
          <a:xfrm>
            <a:off x="6600056" y="2229519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预实验，可行性分析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A8581BB-55D0-5EAF-FC22-9782B21E5352}"/>
              </a:ext>
            </a:extLst>
          </p:cNvPr>
          <p:cNvSpPr txBox="1"/>
          <p:nvPr/>
        </p:nvSpPr>
        <p:spPr>
          <a:xfrm>
            <a:off x="6600056" y="3310989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设备采购，伦理审核，试点研究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DB9A877-6E94-4F33-71E4-4C766E99950E}"/>
              </a:ext>
            </a:extLst>
          </p:cNvPr>
          <p:cNvCxnSpPr>
            <a:cxnSpLocks/>
            <a:stCxn id="5" idx="1"/>
            <a:endCxn id="11" idx="1"/>
          </p:cNvCxnSpPr>
          <p:nvPr/>
        </p:nvCxnSpPr>
        <p:spPr>
          <a:xfrm>
            <a:off x="4258356" y="2410746"/>
            <a:ext cx="2341700" cy="343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970AF442-854E-3519-6969-BD989B30F5D5}"/>
              </a:ext>
            </a:extLst>
          </p:cNvPr>
          <p:cNvCxnSpPr>
            <a:stCxn id="6" idx="1"/>
            <a:endCxn id="12" idx="1"/>
          </p:cNvCxnSpPr>
          <p:nvPr/>
        </p:nvCxnSpPr>
        <p:spPr>
          <a:xfrm>
            <a:off x="5368071" y="3495655"/>
            <a:ext cx="1231985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941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C37DD-1263-2951-53B5-6634DFE17A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435A90-BF62-44F6-1324-7FD91B1BA6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16" name="Picture 11" descr="Hand washing">
            <a:extLst>
              <a:ext uri="{FF2B5EF4-FFF2-40B4-BE49-F238E27FC236}">
                <a16:creationId xmlns:a16="http://schemas.microsoft.com/office/drawing/2014/main" id="{FDB2C57D-554B-0F05-F463-A976B9F09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400"/>
          <a:stretch/>
        </p:blipFill>
        <p:spPr>
          <a:xfrm>
            <a:off x="446138" y="3096754"/>
            <a:ext cx="2086831" cy="1957404"/>
          </a:xfrm>
          <a:prstGeom prst="rect">
            <a:avLst/>
          </a:prstGeom>
        </p:spPr>
      </p:pic>
      <p:pic>
        <p:nvPicPr>
          <p:cNvPr id="17" name="Afbeelding 23">
            <a:extLst>
              <a:ext uri="{FF2B5EF4-FFF2-40B4-BE49-F238E27FC236}">
                <a16:creationId xmlns:a16="http://schemas.microsoft.com/office/drawing/2014/main" id="{458EB378-AA81-E99B-7DAB-2F8792FAC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80" y="3096756"/>
            <a:ext cx="2086831" cy="19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1" descr="A person jumping in the air&#10;&#10;Description automatically generated">
            <a:extLst>
              <a:ext uri="{FF2B5EF4-FFF2-40B4-BE49-F238E27FC236}">
                <a16:creationId xmlns:a16="http://schemas.microsoft.com/office/drawing/2014/main" id="{BB970C1D-BB22-F316-614E-A4B3222F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83" y="3096754"/>
            <a:ext cx="2086831" cy="1957404"/>
          </a:xfrm>
          <a:prstGeom prst="rect">
            <a:avLst/>
          </a:prstGeom>
        </p:spPr>
      </p:pic>
      <p:sp>
        <p:nvSpPr>
          <p:cNvPr id="19" name="TextBox 24">
            <a:extLst>
              <a:ext uri="{FF2B5EF4-FFF2-40B4-BE49-F238E27FC236}">
                <a16:creationId xmlns:a16="http://schemas.microsoft.com/office/drawing/2014/main" id="{653E4F99-520F-8DBC-FFFD-AFA1A5CD026E}"/>
              </a:ext>
            </a:extLst>
          </p:cNvPr>
          <p:cNvSpPr txBox="1"/>
          <p:nvPr/>
        </p:nvSpPr>
        <p:spPr>
          <a:xfrm>
            <a:off x="455183" y="5148089"/>
            <a:ext cx="2068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2295"/>
            <a:r>
              <a:rPr lang="zh-CN" altLang="en-US" sz="1600" b="1" dirty="0">
                <a:solidFill>
                  <a:srgbClr val="1A1A1A"/>
                </a:solidFill>
                <a:latin typeface="Calibri"/>
                <a:ea typeface="宋体" panose="02010600030101010101" pitchFamily="2" charset="-122"/>
              </a:rPr>
              <a:t>老年人的卫生间活动</a:t>
            </a:r>
            <a:endParaRPr lang="en-US" altLang="zh-CN" sz="1600" b="1" dirty="0">
              <a:solidFill>
                <a:srgbClr val="1A1A1A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703B24CC-2B80-1C0F-87B9-C63D64EFC1BC}"/>
              </a:ext>
            </a:extLst>
          </p:cNvPr>
          <p:cNvSpPr txBox="1"/>
          <p:nvPr/>
        </p:nvSpPr>
        <p:spPr>
          <a:xfrm>
            <a:off x="2760123" y="5180799"/>
            <a:ext cx="20687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2295"/>
            <a:r>
              <a:rPr lang="zh-CN" altLang="en-US" sz="1600" b="1" dirty="0">
                <a:solidFill>
                  <a:srgbClr val="1A1A1A"/>
                </a:solidFill>
                <a:latin typeface="Calibri"/>
                <a:ea typeface="宋体" panose="02010600030101010101" pitchFamily="2" charset="-122"/>
              </a:rPr>
              <a:t>老年人临床康复训练</a:t>
            </a:r>
            <a:endParaRPr lang="en-US" altLang="zh-CN" sz="1600" b="1" dirty="0">
              <a:solidFill>
                <a:srgbClr val="1A1A1A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id="{299894C7-507E-8F42-E745-BB1B17BFA2AA}"/>
              </a:ext>
            </a:extLst>
          </p:cNvPr>
          <p:cNvSpPr txBox="1"/>
          <p:nvPr/>
        </p:nvSpPr>
        <p:spPr>
          <a:xfrm>
            <a:off x="5575507" y="5146473"/>
            <a:ext cx="1584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2295"/>
            <a:r>
              <a:rPr lang="zh-CN" altLang="en-US" sz="1600" b="1" dirty="0">
                <a:solidFill>
                  <a:srgbClr val="1A1A1A"/>
                </a:solidFill>
                <a:latin typeface="Calibri"/>
                <a:ea typeface="宋体" panose="02010600030101010101" pitchFamily="2" charset="-122"/>
              </a:rPr>
              <a:t>排球运动</a:t>
            </a:r>
            <a:endParaRPr lang="en-US" altLang="zh-CN" sz="1600" b="1" dirty="0">
              <a:solidFill>
                <a:srgbClr val="1A1A1A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A55EAFDB-1166-A2A7-A411-B21D179004D6}"/>
              </a:ext>
            </a:extLst>
          </p:cNvPr>
          <p:cNvSpPr txBox="1"/>
          <p:nvPr/>
        </p:nvSpPr>
        <p:spPr>
          <a:xfrm>
            <a:off x="7940769" y="5185872"/>
            <a:ext cx="918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2295"/>
            <a:r>
              <a:rPr lang="zh-CN" altLang="en-US" sz="1600" b="1" dirty="0">
                <a:solidFill>
                  <a:srgbClr val="1A1A1A"/>
                </a:solidFill>
                <a:latin typeface="Calibri"/>
                <a:ea typeface="宋体" panose="02010600030101010101" pitchFamily="2" charset="-122"/>
              </a:rPr>
              <a:t>爬楼梯</a:t>
            </a:r>
            <a:endParaRPr lang="en-US" altLang="zh-CN" sz="1600" b="1" dirty="0">
              <a:solidFill>
                <a:srgbClr val="1A1A1A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7AE29C0-6BA1-AA94-E58A-A8D36E5F651B}"/>
              </a:ext>
            </a:extLst>
          </p:cNvPr>
          <p:cNvSpPr txBox="1"/>
          <p:nvPr/>
        </p:nvSpPr>
        <p:spPr>
          <a:xfrm>
            <a:off x="9910439" y="5185872"/>
            <a:ext cx="1584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2295"/>
            <a:r>
              <a:rPr lang="zh-CN" altLang="en-US" sz="1600" b="1" dirty="0">
                <a:solidFill>
                  <a:srgbClr val="1A1A1A"/>
                </a:solidFill>
                <a:latin typeface="Calibri"/>
                <a:ea typeface="宋体" panose="02010600030101010101" pitchFamily="2" charset="-122"/>
              </a:rPr>
              <a:t>运动强度检测</a:t>
            </a:r>
            <a:endParaRPr lang="en-US" altLang="zh-CN" sz="1600" b="1" dirty="0">
              <a:solidFill>
                <a:srgbClr val="1A1A1A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4" name="Picture 5" descr="Person running up stairs">
            <a:extLst>
              <a:ext uri="{FF2B5EF4-FFF2-40B4-BE49-F238E27FC236}">
                <a16:creationId xmlns:a16="http://schemas.microsoft.com/office/drawing/2014/main" id="{F339B0ED-46C3-B910-C880-424C445488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3"/>
          <a:stretch/>
        </p:blipFill>
        <p:spPr>
          <a:xfrm>
            <a:off x="7356460" y="3096754"/>
            <a:ext cx="2086831" cy="1957404"/>
          </a:xfrm>
          <a:prstGeom prst="rect">
            <a:avLst/>
          </a:prstGeom>
        </p:spPr>
      </p:pic>
      <p:pic>
        <p:nvPicPr>
          <p:cNvPr id="25" name="Picture 7" descr="People weight training">
            <a:extLst>
              <a:ext uri="{FF2B5EF4-FFF2-40B4-BE49-F238E27FC236}">
                <a16:creationId xmlns:a16="http://schemas.microsoft.com/office/drawing/2014/main" id="{51911BEA-EEB1-790B-3531-091FD9EBB9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0"/>
          <a:stretch/>
        </p:blipFill>
        <p:spPr>
          <a:xfrm>
            <a:off x="9659029" y="3096754"/>
            <a:ext cx="2086832" cy="1957402"/>
          </a:xfrm>
          <a:prstGeom prst="rect">
            <a:avLst/>
          </a:prstGeom>
        </p:spPr>
      </p:pic>
      <p:sp>
        <p:nvSpPr>
          <p:cNvPr id="35" name="内容占位符 2">
            <a:extLst>
              <a:ext uri="{FF2B5EF4-FFF2-40B4-BE49-F238E27FC236}">
                <a16:creationId xmlns:a16="http://schemas.microsoft.com/office/drawing/2014/main" id="{83BED1CA-0073-5296-1835-DAB1BC12F3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11665296" cy="1408246"/>
          </a:xfrm>
        </p:spPr>
        <p:txBody>
          <a:bodyPr/>
          <a:lstStyle/>
          <a:p>
            <a:r>
              <a:rPr lang="zh-CN" altLang="en-US" dirty="0"/>
              <a:t>解决方案</a:t>
            </a:r>
            <a:endParaRPr lang="en-GB" altLang="zh-CN" dirty="0"/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可穿戴传感器</a:t>
            </a:r>
            <a:r>
              <a:rPr lang="en-GB" altLang="zh-CN" dirty="0">
                <a:solidFill>
                  <a:srgbClr val="FF0000"/>
                </a:solidFill>
              </a:rPr>
              <a:t>+</a:t>
            </a:r>
            <a:r>
              <a:rPr lang="zh-CN" altLang="en-US" dirty="0">
                <a:solidFill>
                  <a:srgbClr val="FF0000"/>
                </a:solidFill>
              </a:rPr>
              <a:t>机器学习</a:t>
            </a:r>
          </a:p>
        </p:txBody>
      </p:sp>
    </p:spTree>
    <p:extLst>
      <p:ext uri="{BB962C8B-B14F-4D97-AF65-F5344CB8AC3E}">
        <p14:creationId xmlns:p14="http://schemas.microsoft.com/office/powerpoint/2010/main" val="33718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C69D9B-4949-FFC0-1AB6-4316A8C80D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23EDF9-2DC4-332E-026E-F8B1A5B846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实验目的</a:t>
            </a:r>
          </a:p>
          <a:p>
            <a:pPr lvl="1"/>
            <a:r>
              <a:rPr lang="zh-CN" altLang="en-US" dirty="0"/>
              <a:t>精确检测人体活动：</a:t>
            </a:r>
            <a:r>
              <a:rPr lang="zh-CN" altLang="en-US" dirty="0">
                <a:solidFill>
                  <a:srgbClr val="FF0000"/>
                </a:solidFill>
              </a:rPr>
              <a:t>数量，类别和质量</a:t>
            </a:r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日常生活</a:t>
            </a:r>
            <a:r>
              <a:rPr lang="zh-CN" altLang="en-US" dirty="0"/>
              <a:t>中</a:t>
            </a:r>
            <a:r>
              <a:rPr lang="zh-CN" altLang="en-US" dirty="0">
                <a:solidFill>
                  <a:srgbClr val="FF0000"/>
                </a:solidFill>
              </a:rPr>
              <a:t>用户友好</a:t>
            </a:r>
            <a:r>
              <a:rPr lang="zh-CN" altLang="en-US" dirty="0"/>
              <a:t>的检测系统</a:t>
            </a:r>
            <a:endParaRPr lang="en-GB" altLang="zh-CN" dirty="0"/>
          </a:p>
          <a:p>
            <a:pPr lvl="2"/>
            <a:r>
              <a:rPr lang="zh-CN" altLang="en-US" dirty="0"/>
              <a:t>简单传感器的复杂应用</a:t>
            </a:r>
          </a:p>
          <a:p>
            <a:r>
              <a:rPr lang="zh-CN" altLang="en-US" dirty="0"/>
              <a:t>实验难点</a:t>
            </a:r>
            <a:endParaRPr lang="en-GB" altLang="zh-CN" dirty="0"/>
          </a:p>
          <a:p>
            <a:pPr lvl="1"/>
            <a:r>
              <a:rPr lang="zh-CN" altLang="en-US" dirty="0"/>
              <a:t>特定领域和群体的活动</a:t>
            </a:r>
            <a:endParaRPr lang="en-GB" altLang="zh-CN" dirty="0"/>
          </a:p>
          <a:p>
            <a:pPr lvl="1"/>
            <a:r>
              <a:rPr lang="zh-CN" altLang="en-US" dirty="0"/>
              <a:t>小数据集</a:t>
            </a:r>
            <a:r>
              <a:rPr lang="en-GB" altLang="zh-CN" dirty="0"/>
              <a:t>/</a:t>
            </a:r>
            <a:r>
              <a:rPr lang="zh-CN" altLang="en-US" dirty="0"/>
              <a:t>小模型深度学习</a:t>
            </a:r>
            <a:endParaRPr lang="en-GB" altLang="zh-CN" dirty="0"/>
          </a:p>
          <a:p>
            <a:pPr lvl="1"/>
            <a:r>
              <a:rPr lang="zh-CN" altLang="en-US" dirty="0"/>
              <a:t>从实验室到自然环境的迁移</a:t>
            </a:r>
            <a:endParaRPr lang="en-GB" altLang="zh-CN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1D1DFC-E2C5-45FD-B93B-92061D2386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4</a:t>
            </a:fld>
            <a:endParaRPr lang="zh-CN" altLang="en-US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90A13753-69E1-E878-48BD-5019F0009653}"/>
              </a:ext>
            </a:extLst>
          </p:cNvPr>
          <p:cNvGrpSpPr/>
          <p:nvPr/>
        </p:nvGrpSpPr>
        <p:grpSpPr>
          <a:xfrm>
            <a:off x="7320136" y="1340768"/>
            <a:ext cx="3888432" cy="2701778"/>
            <a:chOff x="5855810" y="3096220"/>
            <a:chExt cx="2502222" cy="1530107"/>
          </a:xfrm>
        </p:grpSpPr>
        <p:pic>
          <p:nvPicPr>
            <p:cNvPr id="6" name="Picture 10" descr="A person's back pocket with a book on it&#10;&#10;Description automatically generated">
              <a:extLst>
                <a:ext uri="{FF2B5EF4-FFF2-40B4-BE49-F238E27FC236}">
                  <a16:creationId xmlns:a16="http://schemas.microsoft.com/office/drawing/2014/main" id="{D1C0CF20-CD68-1141-77FB-DA8D1F98B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810" y="3096220"/>
              <a:ext cx="2502222" cy="1305385"/>
            </a:xfrm>
            <a:prstGeom prst="rect">
              <a:avLst/>
            </a:prstGeom>
          </p:spPr>
        </p:pic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135B09C5-F96B-2A56-1589-39F00F3EF5CA}"/>
                </a:ext>
              </a:extLst>
            </p:cNvPr>
            <p:cNvSpPr txBox="1"/>
            <p:nvPr/>
          </p:nvSpPr>
          <p:spPr>
            <a:xfrm>
              <a:off x="6381721" y="4405786"/>
              <a:ext cx="1450399" cy="220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商业传感器</a:t>
              </a:r>
              <a:r>
                <a:rPr lang="en-US" altLang="zh-CN" sz="1600" dirty="0" err="1"/>
                <a:t>McRobert</a:t>
              </a:r>
              <a:endParaRPr lang="en-US" sz="1600" dirty="0"/>
            </a:p>
          </p:txBody>
        </p:sp>
      </p:grpSp>
      <p:pic>
        <p:nvPicPr>
          <p:cNvPr id="1028" name="Picture 4" descr="E4 Get Started Guide - Start acquiring physiological signals">
            <a:extLst>
              <a:ext uri="{FF2B5EF4-FFF2-40B4-BE49-F238E27FC236}">
                <a16:creationId xmlns:a16="http://schemas.microsoft.com/office/drawing/2014/main" id="{8281C409-3549-F785-C31B-AAD8D273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86" y="3970435"/>
            <a:ext cx="2390063" cy="245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381BDC3E-82F4-E999-BA02-8AB706E05DC1}"/>
              </a:ext>
            </a:extLst>
          </p:cNvPr>
          <p:cNvSpPr txBox="1"/>
          <p:nvPr/>
        </p:nvSpPr>
        <p:spPr>
          <a:xfrm>
            <a:off x="8077968" y="6438813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商业传感器</a:t>
            </a:r>
            <a:r>
              <a:rPr lang="en-US" altLang="zh-CN" sz="1600" dirty="0" err="1"/>
              <a:t>Empatica</a:t>
            </a:r>
            <a:r>
              <a:rPr lang="en-US" altLang="zh-CN" sz="1600" dirty="0"/>
              <a:t> E4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1324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3FAD27-C4FA-E737-CD02-BC17C4479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研究方法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84E0AA-2A81-1E9C-63A2-4014E1BC153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多个应用领域</a:t>
            </a:r>
            <a:endParaRPr lang="en-GB" altLang="zh-CN" dirty="0"/>
          </a:p>
          <a:p>
            <a:r>
              <a:rPr lang="zh-CN" altLang="en-US" dirty="0"/>
              <a:t>自然环境下的数据采集</a:t>
            </a:r>
            <a:endParaRPr lang="en-GB" altLang="zh-CN" dirty="0"/>
          </a:p>
          <a:p>
            <a:r>
              <a:rPr lang="zh-CN" altLang="en-US" dirty="0"/>
              <a:t>与多个机构合作进行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8ABC99-5C76-DA79-7906-5A3D0C5B26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25C74FF-9610-F8F2-089C-6EDDFE4BE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941" y="2874922"/>
            <a:ext cx="1713236" cy="999388"/>
          </a:xfrm>
          <a:prstGeom prst="rect">
            <a:avLst/>
          </a:prstGeom>
        </p:spPr>
      </p:pic>
      <p:pic>
        <p:nvPicPr>
          <p:cNvPr id="6" name="Picture 6" descr="An open book with different exercises&#10;&#10;Description automatically generated">
            <a:extLst>
              <a:ext uri="{FF2B5EF4-FFF2-40B4-BE49-F238E27FC236}">
                <a16:creationId xmlns:a16="http://schemas.microsoft.com/office/drawing/2014/main" id="{D6AEF8EB-3174-90D1-48B1-C9A9AE033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29" y="3407939"/>
            <a:ext cx="4073929" cy="265524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9A5C14E-E46D-B1EA-B4C5-A79EB936A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765" y="3482623"/>
            <a:ext cx="3841563" cy="2430647"/>
          </a:xfrm>
          <a:prstGeom prst="rect">
            <a:avLst/>
          </a:prstGeom>
        </p:spPr>
      </p:pic>
      <p:pic>
        <p:nvPicPr>
          <p:cNvPr id="8" name="Picture 2" descr="For press and media | UZ Leuven">
            <a:extLst>
              <a:ext uri="{FF2B5EF4-FFF2-40B4-BE49-F238E27FC236}">
                <a16:creationId xmlns:a16="http://schemas.microsoft.com/office/drawing/2014/main" id="{D4969B9D-4D83-A463-68BD-3D7FC8BAD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556" y="3167045"/>
            <a:ext cx="1949047" cy="6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2E1A9F7-26DF-92AC-0B6B-E88B9F1ADCB1}"/>
              </a:ext>
            </a:extLst>
          </p:cNvPr>
          <p:cNvSpPr txBox="1"/>
          <p:nvPr/>
        </p:nvSpPr>
        <p:spPr>
          <a:xfrm>
            <a:off x="6816080" y="15068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医学院</a:t>
            </a:r>
            <a:endParaRPr lang="en-GB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F6AD2F0-5FE0-195A-7C98-0EB363737F8A}"/>
              </a:ext>
            </a:extLst>
          </p:cNvPr>
          <p:cNvSpPr txBox="1"/>
          <p:nvPr/>
        </p:nvSpPr>
        <p:spPr>
          <a:xfrm>
            <a:off x="6816080" y="19410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康复学院</a:t>
            </a:r>
            <a:endParaRPr lang="en-GB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1CD596-E30B-8708-B59F-D937867D0055}"/>
              </a:ext>
            </a:extLst>
          </p:cNvPr>
          <p:cNvSpPr txBox="1"/>
          <p:nvPr/>
        </p:nvSpPr>
        <p:spPr>
          <a:xfrm>
            <a:off x="6816080" y="237523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计算机科学院</a:t>
            </a:r>
            <a:endParaRPr lang="en-GB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BE1B9B3-8837-4B2E-0A4B-1B2A7424107E}"/>
              </a:ext>
            </a:extLst>
          </p:cNvPr>
          <p:cNvSpPr txBox="1"/>
          <p:nvPr/>
        </p:nvSpPr>
        <p:spPr>
          <a:xfrm>
            <a:off x="8676576" y="194785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芬兰捷瓦斯基拉大学</a:t>
            </a:r>
            <a:endParaRPr lang="en-GB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229DE97-1DD2-37D2-1F83-874639C7157C}"/>
              </a:ext>
            </a:extLst>
          </p:cNvPr>
          <p:cNvSpPr txBox="1"/>
          <p:nvPr/>
        </p:nvSpPr>
        <p:spPr>
          <a:xfrm>
            <a:off x="8685414" y="151195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比利时根特大学</a:t>
            </a:r>
            <a:endParaRPr lang="en-GB" dirty="0"/>
          </a:p>
        </p:txBody>
      </p:sp>
      <p:pic>
        <p:nvPicPr>
          <p:cNvPr id="15" name="图形 14" descr="握手 纯色填充">
            <a:extLst>
              <a:ext uri="{FF2B5EF4-FFF2-40B4-BE49-F238E27FC236}">
                <a16:creationId xmlns:a16="http://schemas.microsoft.com/office/drawing/2014/main" id="{A1BCAE06-642A-3AD3-3ECD-7335AD709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4368" y="1744136"/>
            <a:ext cx="914400" cy="914400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DBEA7F1A-3C63-AB7B-6B76-FA5030D66D57}"/>
              </a:ext>
            </a:extLst>
          </p:cNvPr>
          <p:cNvSpPr/>
          <p:nvPr/>
        </p:nvSpPr>
        <p:spPr>
          <a:xfrm>
            <a:off x="5399638" y="1399137"/>
            <a:ext cx="5880938" cy="1475785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3DEEC49-375F-802D-98BC-5CB2AFF2ED60}"/>
              </a:ext>
            </a:extLst>
          </p:cNvPr>
          <p:cNvSpPr txBox="1"/>
          <p:nvPr/>
        </p:nvSpPr>
        <p:spPr>
          <a:xfrm>
            <a:off x="1792669" y="6133304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dirty="0"/>
              <a:t>42</a:t>
            </a:r>
            <a:r>
              <a:rPr lang="zh-CN" altLang="en-US" dirty="0"/>
              <a:t>个老年人的康复训练</a:t>
            </a:r>
            <a:endParaRPr lang="en-GB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CED8927-D47A-612B-8CD3-84607BCF1FAE}"/>
              </a:ext>
            </a:extLst>
          </p:cNvPr>
          <p:cNvSpPr txBox="1"/>
          <p:nvPr/>
        </p:nvSpPr>
        <p:spPr>
          <a:xfrm>
            <a:off x="7192857" y="6133181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dirty="0"/>
              <a:t>36</a:t>
            </a:r>
            <a:r>
              <a:rPr lang="zh-CN" altLang="en-US" dirty="0"/>
              <a:t>个排球运动员的排球训练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829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0">
            <a:extLst>
              <a:ext uri="{FF2B5EF4-FFF2-40B4-BE49-F238E27FC236}">
                <a16:creationId xmlns:a16="http://schemas.microsoft.com/office/drawing/2014/main" id="{0FD4ABA9-1286-881C-3C7C-A0CD93AE0947}"/>
              </a:ext>
            </a:extLst>
          </p:cNvPr>
          <p:cNvSpPr/>
          <p:nvPr/>
        </p:nvSpPr>
        <p:spPr>
          <a:xfrm>
            <a:off x="8125702" y="764704"/>
            <a:ext cx="4066298" cy="6093296"/>
          </a:xfrm>
          <a:prstGeom prst="rect">
            <a:avLst/>
          </a:prstGeom>
          <a:solidFill>
            <a:srgbClr val="7F46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7EBBBC8-A067-4CFE-11B9-E00C83805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应用场景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A4C6CB-78D9-3E85-35D5-2CD47FC0A7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17" name="Afbeelding 21554">
            <a:extLst>
              <a:ext uri="{FF2B5EF4-FFF2-40B4-BE49-F238E27FC236}">
                <a16:creationId xmlns:a16="http://schemas.microsoft.com/office/drawing/2014/main" id="{C9E4BE2D-7A90-C477-B761-34C17FBD3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0" y="1974300"/>
            <a:ext cx="1800225" cy="1800225"/>
          </a:xfrm>
          <a:prstGeom prst="rect">
            <a:avLst/>
          </a:prstGeom>
        </p:spPr>
      </p:pic>
      <p:pic>
        <p:nvPicPr>
          <p:cNvPr id="18" name="Afbeelding 46">
            <a:extLst>
              <a:ext uri="{FF2B5EF4-FFF2-40B4-BE49-F238E27FC236}">
                <a16:creationId xmlns:a16="http://schemas.microsoft.com/office/drawing/2014/main" id="{DF74189E-FEB0-D62B-1D3F-E28B4179E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25" y="1974300"/>
            <a:ext cx="17811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Afbeelding 58">
            <a:extLst>
              <a:ext uri="{FF2B5EF4-FFF2-40B4-BE49-F238E27FC236}">
                <a16:creationId xmlns:a16="http://schemas.microsoft.com/office/drawing/2014/main" id="{C8B69BC1-9A97-3D84-09D3-CFBABAA34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0" y="4283572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Afbeelding 57">
            <a:extLst>
              <a:ext uri="{FF2B5EF4-FFF2-40B4-BE49-F238E27FC236}">
                <a16:creationId xmlns:a16="http://schemas.microsoft.com/office/drawing/2014/main" id="{4BC7F00C-0009-2E40-1E62-1A35BC662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75" y="4283572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fbeelding 71">
            <a:extLst>
              <a:ext uri="{FF2B5EF4-FFF2-40B4-BE49-F238E27FC236}">
                <a16:creationId xmlns:a16="http://schemas.microsoft.com/office/drawing/2014/main" id="{88280E53-4450-4A06-A45C-E7F672C0CA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86" y="1974302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Afbeelding 21507">
            <a:extLst>
              <a:ext uri="{FF2B5EF4-FFF2-40B4-BE49-F238E27FC236}">
                <a16:creationId xmlns:a16="http://schemas.microsoft.com/office/drawing/2014/main" id="{3356EB28-74F5-24F3-2577-69C9BD3E32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10" y="1974300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Afbeelding 21552">
            <a:extLst>
              <a:ext uri="{FF2B5EF4-FFF2-40B4-BE49-F238E27FC236}">
                <a16:creationId xmlns:a16="http://schemas.microsoft.com/office/drawing/2014/main" id="{0277899C-0962-45E8-9D1A-24490F8188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86" y="4299017"/>
            <a:ext cx="1781175" cy="1781175"/>
          </a:xfrm>
          <a:prstGeom prst="rect">
            <a:avLst/>
          </a:prstGeom>
        </p:spPr>
      </p:pic>
      <p:pic>
        <p:nvPicPr>
          <p:cNvPr id="24" name="Afbeelding 21553">
            <a:extLst>
              <a:ext uri="{FF2B5EF4-FFF2-40B4-BE49-F238E27FC236}">
                <a16:creationId xmlns:a16="http://schemas.microsoft.com/office/drawing/2014/main" id="{FFE204E3-45C3-DC39-E4DE-EB5511E609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60" y="4293096"/>
            <a:ext cx="1781175" cy="1781175"/>
          </a:xfrm>
          <a:prstGeom prst="rect">
            <a:avLst/>
          </a:prstGeom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id="{51170150-56B5-3600-D3B7-B234D1AE891D}"/>
              </a:ext>
            </a:extLst>
          </p:cNvPr>
          <p:cNvSpPr txBox="1"/>
          <p:nvPr/>
        </p:nvSpPr>
        <p:spPr>
          <a:xfrm>
            <a:off x="1968557" y="380821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跖屈</a:t>
            </a:r>
            <a:endParaRPr lang="en-US" sz="1600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6B213931-07B5-77BE-E373-95691181FDC3}"/>
              </a:ext>
            </a:extLst>
          </p:cNvPr>
          <p:cNvSpPr txBox="1"/>
          <p:nvPr/>
        </p:nvSpPr>
        <p:spPr>
          <a:xfrm>
            <a:off x="5681029" y="3808216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坐</a:t>
            </a:r>
            <a:r>
              <a:rPr lang="en-GB" altLang="zh-CN" sz="1600" dirty="0"/>
              <a:t>-</a:t>
            </a:r>
            <a:r>
              <a:rPr lang="zh-CN" altLang="en-US" sz="1600" dirty="0"/>
              <a:t>站</a:t>
            </a:r>
            <a:endParaRPr lang="en-US" sz="1600" dirty="0"/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61C03039-F3E9-D335-ED91-5954DF87126B}"/>
              </a:ext>
            </a:extLst>
          </p:cNvPr>
          <p:cNvSpPr txBox="1"/>
          <p:nvPr/>
        </p:nvSpPr>
        <p:spPr>
          <a:xfrm>
            <a:off x="1997462" y="6080192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屈膝</a:t>
            </a:r>
            <a:endParaRPr lang="en-US" sz="1600" dirty="0"/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82CF146D-A17C-2B36-9A5E-3D2E82AC89E4}"/>
              </a:ext>
            </a:extLst>
          </p:cNvPr>
          <p:cNvSpPr txBox="1"/>
          <p:nvPr/>
        </p:nvSpPr>
        <p:spPr>
          <a:xfrm>
            <a:off x="5592858" y="6063162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爬楼梯</a:t>
            </a:r>
            <a:endParaRPr lang="en-US" sz="16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3389A71-8167-63FE-5171-E7BA7B9B1EC9}"/>
              </a:ext>
            </a:extLst>
          </p:cNvPr>
          <p:cNvSpPr txBox="1"/>
          <p:nvPr/>
        </p:nvSpPr>
        <p:spPr>
          <a:xfrm>
            <a:off x="8509050" y="3023385"/>
            <a:ext cx="329449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奥塔戈训练计划</a:t>
            </a:r>
            <a:endParaRPr lang="en-GB" altLang="zh-CN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</a:rPr>
              <a:t>增加老年人的力量和平衡</a:t>
            </a:r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27</a:t>
            </a:r>
            <a:r>
              <a:rPr lang="zh-CN" altLang="en-US" sz="2000" dirty="0">
                <a:solidFill>
                  <a:schemeClr val="bg1"/>
                </a:solidFill>
              </a:rPr>
              <a:t>项运动</a:t>
            </a:r>
            <a:endParaRPr lang="en-GB" altLang="zh-CN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</a:rPr>
              <a:t>每周</a:t>
            </a:r>
            <a:r>
              <a:rPr lang="en-GB" altLang="zh-CN" sz="2000" dirty="0">
                <a:solidFill>
                  <a:schemeClr val="bg1"/>
                </a:solidFill>
              </a:rPr>
              <a:t>2-3</a:t>
            </a:r>
            <a:r>
              <a:rPr lang="zh-CN" altLang="en-US" sz="2000" dirty="0">
                <a:solidFill>
                  <a:schemeClr val="bg1"/>
                </a:solidFill>
              </a:rPr>
              <a:t>次</a:t>
            </a:r>
            <a:endParaRPr lang="en-GB" altLang="zh-CN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</a:rPr>
              <a:t>每个动作重复多次</a:t>
            </a:r>
            <a:endParaRPr lang="en-GB" altLang="zh-CN" sz="20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34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E8F615-1BA4-0093-9D56-8BDA08F695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应用场景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3978DD-DA5A-B67E-DDDF-0DB76EC00D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实验目的</a:t>
            </a:r>
            <a:endParaRPr lang="en-GB" altLang="zh-CN" dirty="0"/>
          </a:p>
          <a:p>
            <a:pPr marL="0" indent="0">
              <a:buNone/>
            </a:pPr>
            <a:endParaRPr lang="en-GB" altLang="zh-CN" dirty="0"/>
          </a:p>
          <a:p>
            <a:pPr lvl="1"/>
            <a:r>
              <a:rPr lang="zh-CN" altLang="en-US" dirty="0"/>
              <a:t>受试者日常生活中的训练总量</a:t>
            </a:r>
            <a:endParaRPr lang="en-GB" altLang="zh-CN" dirty="0"/>
          </a:p>
          <a:p>
            <a:pPr marL="457177" lvl="1" indent="0">
              <a:buNone/>
            </a:pPr>
            <a:endParaRPr lang="en-GB" altLang="zh-CN" dirty="0"/>
          </a:p>
          <a:p>
            <a:pPr marL="457177" lvl="1" indent="0">
              <a:buNone/>
            </a:pPr>
            <a:endParaRPr lang="en-GB" altLang="zh-CN" dirty="0"/>
          </a:p>
          <a:p>
            <a:pPr lvl="1"/>
            <a:r>
              <a:rPr lang="zh-CN" altLang="en-US" dirty="0"/>
              <a:t>每种运动的时长和次数</a:t>
            </a:r>
            <a:endParaRPr lang="en-GB" altLang="zh-CN" dirty="0"/>
          </a:p>
          <a:p>
            <a:pPr lvl="1"/>
            <a:endParaRPr lang="en-GB" altLang="zh-CN" dirty="0"/>
          </a:p>
          <a:p>
            <a:pPr lvl="1"/>
            <a:endParaRPr lang="en-GB" altLang="zh-CN" dirty="0"/>
          </a:p>
          <a:p>
            <a:pPr lvl="1"/>
            <a:r>
              <a:rPr lang="zh-CN" altLang="en-US" dirty="0"/>
              <a:t>每次动作的质量和强度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E24073-6EDD-887A-22D4-53F23C6A6C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DFC45CFC-9EA0-409B-8A94-206E6C3C6EFD}"/>
              </a:ext>
            </a:extLst>
          </p:cNvPr>
          <p:cNvGrpSpPr/>
          <p:nvPr/>
        </p:nvGrpSpPr>
        <p:grpSpPr>
          <a:xfrm>
            <a:off x="6456040" y="2165915"/>
            <a:ext cx="4740819" cy="3894322"/>
            <a:chOff x="5292649" y="1440037"/>
            <a:chExt cx="3510333" cy="2917970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5CDD7C6D-BECE-1504-DDD6-380D6BBF8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5756235" y="976451"/>
              <a:ext cx="2583162" cy="35103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D22EFF08-8DC3-5E9F-E362-CAE24323DA72}"/>
                </a:ext>
              </a:extLst>
            </p:cNvPr>
            <p:cNvSpPr txBox="1"/>
            <p:nvPr/>
          </p:nvSpPr>
          <p:spPr>
            <a:xfrm>
              <a:off x="6067877" y="4104332"/>
              <a:ext cx="1959877" cy="25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传统的检测方法：自我报告</a:t>
              </a:r>
              <a:endParaRPr lang="en-US" sz="1600" dirty="0"/>
            </a:p>
          </p:txBody>
        </p:sp>
      </p:grpSp>
      <p:sp>
        <p:nvSpPr>
          <p:cNvPr id="5" name="箭头: 下 4">
            <a:extLst>
              <a:ext uri="{FF2B5EF4-FFF2-40B4-BE49-F238E27FC236}">
                <a16:creationId xmlns:a16="http://schemas.microsoft.com/office/drawing/2014/main" id="{D1C91AC3-6FC5-359E-A2F2-31E15BCA8F52}"/>
              </a:ext>
            </a:extLst>
          </p:cNvPr>
          <p:cNvSpPr/>
          <p:nvPr/>
        </p:nvSpPr>
        <p:spPr>
          <a:xfrm>
            <a:off x="2279576" y="299695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32BC9761-45CF-5982-2343-953AEBD1722D}"/>
              </a:ext>
            </a:extLst>
          </p:cNvPr>
          <p:cNvSpPr/>
          <p:nvPr/>
        </p:nvSpPr>
        <p:spPr>
          <a:xfrm>
            <a:off x="2279576" y="424781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54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5F5BC-2AD3-6A93-1646-BED0C397D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数据采集</a:t>
            </a:r>
            <a:endParaRPr lang="en-GB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4D95ED-DD09-CE3D-7630-8048CDDD6D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11665296" cy="2196445"/>
          </a:xfrm>
        </p:spPr>
        <p:txBody>
          <a:bodyPr/>
          <a:lstStyle/>
          <a:p>
            <a:r>
              <a:rPr lang="zh-CN" altLang="en-US" dirty="0"/>
              <a:t>与鲁汶大学医学院合作</a:t>
            </a:r>
          </a:p>
          <a:p>
            <a:r>
              <a:rPr lang="zh-CN" altLang="en-US" dirty="0"/>
              <a:t>奥塔戈训练计划</a:t>
            </a:r>
            <a:r>
              <a:rPr lang="en-US" altLang="zh-CN" dirty="0"/>
              <a:t>+</a:t>
            </a:r>
            <a:r>
              <a:rPr lang="zh-CN" altLang="en-US" dirty="0"/>
              <a:t>其他日常活动</a:t>
            </a:r>
            <a:endParaRPr lang="en-GB" altLang="zh-CN" dirty="0"/>
          </a:p>
          <a:p>
            <a:pPr lvl="1"/>
            <a:r>
              <a:rPr lang="zh-CN" altLang="en-US" dirty="0"/>
              <a:t>平均每人</a:t>
            </a:r>
            <a:r>
              <a:rPr lang="en-GB" altLang="zh-CN" dirty="0"/>
              <a:t>3</a:t>
            </a:r>
            <a:r>
              <a:rPr lang="zh-CN" altLang="en-US" dirty="0"/>
              <a:t>小时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个腰部可穿戴惯性传感器</a:t>
            </a:r>
            <a:endParaRPr lang="en-GB" altLang="zh-CN" dirty="0"/>
          </a:p>
          <a:p>
            <a:endParaRPr lang="zh-CN" altLang="en-US" dirty="0"/>
          </a:p>
          <a:p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E74ABB-2C18-4005-EC16-778ACC7BE1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8</a:t>
            </a:fld>
            <a:endParaRPr lang="zh-CN" altLang="en-US"/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CC4DAE10-35D4-BF4F-89FE-2A98A819E2CB}"/>
              </a:ext>
            </a:extLst>
          </p:cNvPr>
          <p:cNvGrpSpPr/>
          <p:nvPr/>
        </p:nvGrpSpPr>
        <p:grpSpPr>
          <a:xfrm>
            <a:off x="7157804" y="1296803"/>
            <a:ext cx="3623350" cy="2348879"/>
            <a:chOff x="5855810" y="3096220"/>
            <a:chExt cx="2502222" cy="1530107"/>
          </a:xfrm>
        </p:grpSpPr>
        <p:pic>
          <p:nvPicPr>
            <p:cNvPr id="9" name="Picture 10" descr="A person's back pocket with a book on it&#10;&#10;Description automatically generated">
              <a:extLst>
                <a:ext uri="{FF2B5EF4-FFF2-40B4-BE49-F238E27FC236}">
                  <a16:creationId xmlns:a16="http://schemas.microsoft.com/office/drawing/2014/main" id="{4D9B9FF6-AFB6-C693-B8FE-644557753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810" y="3096220"/>
              <a:ext cx="2502222" cy="1305385"/>
            </a:xfrm>
            <a:prstGeom prst="rect">
              <a:avLst/>
            </a:prstGeom>
          </p:spPr>
        </p:pic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06529B7-50B5-C2C3-1454-555B95139203}"/>
                </a:ext>
              </a:extLst>
            </p:cNvPr>
            <p:cNvSpPr txBox="1"/>
            <p:nvPr/>
          </p:nvSpPr>
          <p:spPr>
            <a:xfrm>
              <a:off x="6381721" y="4405786"/>
              <a:ext cx="1450399" cy="220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商业传感器</a:t>
              </a:r>
              <a:r>
                <a:rPr lang="en-US" altLang="zh-CN" sz="1600" dirty="0" err="1"/>
                <a:t>McRobert</a:t>
              </a:r>
              <a:endParaRPr lang="en-US" sz="1600" dirty="0"/>
            </a:p>
          </p:txBody>
        </p:sp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DB61405-C9B1-2E94-BBB1-310903D688C5}"/>
              </a:ext>
            </a:extLst>
          </p:cNvPr>
          <p:cNvSpPr txBox="1">
            <a:spLocks/>
          </p:cNvSpPr>
          <p:nvPr/>
        </p:nvSpPr>
        <p:spPr>
          <a:xfrm>
            <a:off x="1250489" y="4323169"/>
            <a:ext cx="5421575" cy="1808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dirty="0">
                <a:latin typeface="+mn-lt"/>
              </a:rPr>
              <a:t>实验室数据集</a:t>
            </a:r>
            <a:endParaRPr lang="en-GB" altLang="zh-CN" sz="2000" dirty="0">
              <a:latin typeface="+mn-lt"/>
            </a:endParaRPr>
          </a:p>
          <a:p>
            <a:r>
              <a:rPr lang="en-GB" altLang="zh-CN" sz="2000" dirty="0">
                <a:latin typeface="+mn-lt"/>
              </a:rPr>
              <a:t>35</a:t>
            </a:r>
            <a:r>
              <a:rPr lang="zh-CN" altLang="en-US" sz="2000" dirty="0">
                <a:latin typeface="+mn-lt"/>
              </a:rPr>
              <a:t>个老年人（贫血症）</a:t>
            </a:r>
            <a:endParaRPr lang="en-GB" altLang="zh-CN" sz="2000" dirty="0">
              <a:latin typeface="+mn-lt"/>
            </a:endParaRPr>
          </a:p>
          <a:p>
            <a:r>
              <a:rPr lang="zh-CN" altLang="en-US" sz="2000" dirty="0">
                <a:latin typeface="+mn-lt"/>
              </a:rPr>
              <a:t>指导下的康复训练</a:t>
            </a:r>
            <a:endParaRPr lang="en-GB" altLang="zh-CN" sz="2000" dirty="0">
              <a:latin typeface="+mn-lt"/>
            </a:endParaRPr>
          </a:p>
          <a:p>
            <a:r>
              <a:rPr lang="zh-CN" altLang="en-US" sz="2000" dirty="0">
                <a:latin typeface="+mn-lt"/>
              </a:rPr>
              <a:t>模拟日常活动</a:t>
            </a:r>
            <a:endParaRPr lang="en-GB" altLang="zh-CN" sz="2000" dirty="0">
              <a:latin typeface="+mn-lt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6380959-907A-C109-324C-332C6723D16F}"/>
              </a:ext>
            </a:extLst>
          </p:cNvPr>
          <p:cNvSpPr txBox="1">
            <a:spLocks/>
          </p:cNvSpPr>
          <p:nvPr/>
        </p:nvSpPr>
        <p:spPr>
          <a:xfrm>
            <a:off x="6827173" y="4323169"/>
            <a:ext cx="5445000" cy="1808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dirty="0">
                <a:latin typeface="+mn-lt"/>
              </a:rPr>
              <a:t>家庭数据集</a:t>
            </a:r>
            <a:endParaRPr lang="en-GB" altLang="zh-CN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7</a:t>
            </a:r>
            <a:r>
              <a:rPr lang="zh-CN" altLang="en-US" sz="2000" dirty="0">
                <a:latin typeface="+mn-lt"/>
              </a:rPr>
              <a:t>个老年人（贫血症）</a:t>
            </a:r>
            <a:endParaRPr lang="en-GB" altLang="zh-CN" sz="2000" dirty="0">
              <a:latin typeface="+mn-lt"/>
            </a:endParaRPr>
          </a:p>
          <a:p>
            <a:r>
              <a:rPr lang="zh-CN" altLang="en-US" sz="2000" dirty="0">
                <a:latin typeface="+mn-lt"/>
              </a:rPr>
              <a:t>无指导的康复训练</a:t>
            </a:r>
            <a:endParaRPr lang="en-GB" altLang="zh-CN" sz="2000" dirty="0">
              <a:latin typeface="+mn-lt"/>
            </a:endParaRPr>
          </a:p>
          <a:p>
            <a:r>
              <a:rPr lang="zh-CN" altLang="en-US" sz="2000" dirty="0">
                <a:latin typeface="+mn-lt"/>
              </a:rPr>
              <a:t>自由日常活动</a:t>
            </a:r>
            <a:endParaRPr lang="en-US" sz="2000" dirty="0">
              <a:latin typeface="+mn-lt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DA08EF2D-C8C9-7329-A6E2-E94922F562C8}"/>
              </a:ext>
            </a:extLst>
          </p:cNvPr>
          <p:cNvSpPr/>
          <p:nvPr/>
        </p:nvSpPr>
        <p:spPr>
          <a:xfrm>
            <a:off x="1056348" y="4184883"/>
            <a:ext cx="4594831" cy="2196445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F1C8BE2-E212-C615-AE6C-A5E84FB41391}"/>
              </a:ext>
            </a:extLst>
          </p:cNvPr>
          <p:cNvSpPr/>
          <p:nvPr/>
        </p:nvSpPr>
        <p:spPr>
          <a:xfrm>
            <a:off x="6652548" y="4184883"/>
            <a:ext cx="4594831" cy="2196445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91EAC-5375-337C-7DE4-4CBA24AD0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数据处理</a:t>
            </a:r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E8CF45-A5BD-D25F-A352-6FFD9AD2F3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00F0DF-33EF-44AA-A705-087FFAD5005A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185A72F6-0FA1-C62B-A4B3-700633563FC5}"/>
              </a:ext>
            </a:extLst>
          </p:cNvPr>
          <p:cNvGrpSpPr/>
          <p:nvPr/>
        </p:nvGrpSpPr>
        <p:grpSpPr>
          <a:xfrm>
            <a:off x="655950" y="1711461"/>
            <a:ext cx="6952218" cy="5099295"/>
            <a:chOff x="418695" y="2016100"/>
            <a:chExt cx="4362683" cy="3096344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399071C-77F4-5DC0-FAD8-5E533837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695" y="2088108"/>
              <a:ext cx="4279674" cy="2708924"/>
            </a:xfrm>
            <a:prstGeom prst="rect">
              <a:avLst/>
            </a:prstGeom>
          </p:spPr>
        </p:pic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1321BB5F-8A98-C446-8450-384A9DBBF1EB}"/>
                </a:ext>
              </a:extLst>
            </p:cNvPr>
            <p:cNvSpPr/>
            <p:nvPr/>
          </p:nvSpPr>
          <p:spPr>
            <a:xfrm>
              <a:off x="418695" y="2016100"/>
              <a:ext cx="4362683" cy="309634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47766AD-FC34-8046-65C0-B51B692629C5}"/>
                </a:ext>
              </a:extLst>
            </p:cNvPr>
            <p:cNvSpPr txBox="1"/>
            <p:nvPr/>
          </p:nvSpPr>
          <p:spPr>
            <a:xfrm>
              <a:off x="1856597" y="4830980"/>
              <a:ext cx="2028321" cy="247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DS-MS-TCN</a:t>
              </a:r>
              <a:r>
                <a:rPr lang="zh-CN" altLang="en-US" sz="1600" dirty="0"/>
                <a:t>的架构</a:t>
              </a:r>
              <a:endParaRPr lang="en-US" altLang="zh-CN" sz="1600" dirty="0"/>
            </a:p>
          </p:txBody>
        </p:sp>
      </p:grpSp>
      <p:sp>
        <p:nvSpPr>
          <p:cNvPr id="9" name="Rectangle 20">
            <a:extLst>
              <a:ext uri="{FF2B5EF4-FFF2-40B4-BE49-F238E27FC236}">
                <a16:creationId xmlns:a16="http://schemas.microsoft.com/office/drawing/2014/main" id="{3582839C-39AE-E0AB-140D-581E49AA9D1B}"/>
              </a:ext>
            </a:extLst>
          </p:cNvPr>
          <p:cNvSpPr/>
          <p:nvPr/>
        </p:nvSpPr>
        <p:spPr>
          <a:xfrm>
            <a:off x="8125702" y="792588"/>
            <a:ext cx="4066298" cy="6093296"/>
          </a:xfrm>
          <a:prstGeom prst="rect">
            <a:avLst/>
          </a:prstGeom>
          <a:solidFill>
            <a:srgbClr val="7F46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404B30D-DB99-C7FB-474C-4CFFA76F0A22}"/>
              </a:ext>
            </a:extLst>
          </p:cNvPr>
          <p:cNvSpPr txBox="1"/>
          <p:nvPr/>
        </p:nvSpPr>
        <p:spPr>
          <a:xfrm>
            <a:off x="8229839" y="2803500"/>
            <a:ext cx="3814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双尺度多级时序卷积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</a:rPr>
              <a:t>无需窗口分割，实现采样点级的分辨率</a:t>
            </a:r>
            <a:endParaRPr lang="en-GB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</a:rPr>
              <a:t>先学习短时动作，再学习长时动作</a:t>
            </a:r>
            <a:endParaRPr lang="en-GB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</a:rPr>
              <a:t>小型深度学习模型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28456"/>
      </p:ext>
    </p:extLst>
  </p:cSld>
  <p:clrMapOvr>
    <a:masterClrMapping/>
  </p:clrMapOvr>
</p:sld>
</file>

<file path=ppt/theme/theme1.xml><?xml version="1.0" encoding="utf-8"?>
<a:theme xmlns:a="http://schemas.openxmlformats.org/drawingml/2006/main" name="首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上方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背景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背景图标_无分割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下方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59478</TotalTime>
  <Words>1499</Words>
  <Application>Microsoft Office PowerPoint</Application>
  <PresentationFormat>宽屏</PresentationFormat>
  <Paragraphs>340</Paragraphs>
  <Slides>27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PingFang SC</vt:lpstr>
      <vt:lpstr>黑体</vt:lpstr>
      <vt:lpstr>Arial</vt:lpstr>
      <vt:lpstr>Calibri</vt:lpstr>
      <vt:lpstr>Cambria Math</vt:lpstr>
      <vt:lpstr>Wingdings</vt:lpstr>
      <vt:lpstr>首页</vt:lpstr>
      <vt:lpstr>上方图标</vt:lpstr>
      <vt:lpstr>背景图标</vt:lpstr>
      <vt:lpstr>背景图标_无分割线</vt:lpstr>
      <vt:lpstr>下方图标</vt:lpstr>
      <vt:lpstr>PowerPoint 演示文稿</vt:lpstr>
      <vt:lpstr>研究背景</vt:lpstr>
      <vt:lpstr>研究背景</vt:lpstr>
      <vt:lpstr>研究背景</vt:lpstr>
      <vt:lpstr>研究方法</vt:lpstr>
      <vt:lpstr>应用场景</vt:lpstr>
      <vt:lpstr>应用场景</vt:lpstr>
      <vt:lpstr>数据采集</vt:lpstr>
      <vt:lpstr>数据处理</vt:lpstr>
      <vt:lpstr>数据处理</vt:lpstr>
      <vt:lpstr>数据处理</vt:lpstr>
      <vt:lpstr>实验结果</vt:lpstr>
      <vt:lpstr>研究团队</vt:lpstr>
      <vt:lpstr>PowerPoint 演示文稿</vt:lpstr>
      <vt:lpstr>研究背景</vt:lpstr>
      <vt:lpstr>研究背景</vt:lpstr>
      <vt:lpstr>研究背景</vt:lpstr>
      <vt:lpstr>研究背景</vt:lpstr>
      <vt:lpstr>研究现状</vt:lpstr>
      <vt:lpstr>研究现状</vt:lpstr>
      <vt:lpstr>研究现状</vt:lpstr>
      <vt:lpstr>研究现状</vt:lpstr>
      <vt:lpstr>研究现状</vt:lpstr>
      <vt:lpstr>研究现状</vt:lpstr>
      <vt:lpstr>研究内容</vt:lpstr>
      <vt:lpstr>研究目标</vt:lpstr>
      <vt:lpstr>研究计划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Meng</cp:lastModifiedBy>
  <cp:revision>4185</cp:revision>
  <dcterms:created xsi:type="dcterms:W3CDTF">2012-09-28T12:41:30Z</dcterms:created>
  <dcterms:modified xsi:type="dcterms:W3CDTF">2024-12-16T09:09:06Z</dcterms:modified>
</cp:coreProperties>
</file>