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3" r:id="rId4"/>
    <p:sldMasterId id="2147483657" r:id="rId5"/>
    <p:sldMasterId id="2147483660" r:id="rId6"/>
  </p:sldMasterIdLst>
  <p:notesMasterIdLst>
    <p:notesMasterId r:id="rId34"/>
  </p:notesMasterIdLst>
  <p:handoutMasterIdLst>
    <p:handoutMasterId r:id="rId35"/>
  </p:handoutMasterIdLst>
  <p:sldIdLst>
    <p:sldId id="347" r:id="rId7"/>
    <p:sldId id="342" r:id="rId8"/>
    <p:sldId id="341" r:id="rId9"/>
    <p:sldId id="364" r:id="rId10"/>
    <p:sldId id="374" r:id="rId11"/>
    <p:sldId id="363" r:id="rId12"/>
    <p:sldId id="377" r:id="rId13"/>
    <p:sldId id="387" r:id="rId14"/>
    <p:sldId id="366" r:id="rId15"/>
    <p:sldId id="381" r:id="rId16"/>
    <p:sldId id="379" r:id="rId17"/>
    <p:sldId id="388" r:id="rId18"/>
    <p:sldId id="382" r:id="rId19"/>
    <p:sldId id="386" r:id="rId20"/>
    <p:sldId id="375" r:id="rId21"/>
    <p:sldId id="383" r:id="rId22"/>
    <p:sldId id="384" r:id="rId23"/>
    <p:sldId id="385" r:id="rId24"/>
    <p:sldId id="378" r:id="rId25"/>
    <p:sldId id="390" r:id="rId26"/>
    <p:sldId id="391" r:id="rId27"/>
    <p:sldId id="370" r:id="rId28"/>
    <p:sldId id="393" r:id="rId29"/>
    <p:sldId id="369" r:id="rId30"/>
    <p:sldId id="392" r:id="rId31"/>
    <p:sldId id="389" r:id="rId32"/>
    <p:sldId id="34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0" userDrawn="1">
          <p15:clr>
            <a:srgbClr val="A4A3A4"/>
          </p15:clr>
        </p15:guide>
        <p15:guide id="2" pos="67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68C"/>
    <a:srgbClr val="763783"/>
    <a:srgbClr val="8D8D8D"/>
    <a:srgbClr val="743481"/>
    <a:srgbClr val="7030A0"/>
    <a:srgbClr val="E8F5FD"/>
    <a:srgbClr val="AED7EB"/>
    <a:srgbClr val="CAD6E6"/>
    <a:srgbClr val="57201F"/>
    <a:srgbClr val="3B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0" autoAdjust="0"/>
    <p:restoredTop sz="82657" autoAdjust="0"/>
  </p:normalViewPr>
  <p:slideViewPr>
    <p:cSldViewPr snapToObjects="1" showGuides="1">
      <p:cViewPr varScale="1">
        <p:scale>
          <a:sx n="52" d="100"/>
          <a:sy n="52" d="100"/>
        </p:scale>
        <p:origin x="788" y="48"/>
      </p:cViewPr>
      <p:guideLst>
        <p:guide orient="horz" pos="1060"/>
        <p:guide pos="6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2400" y="-917"/>
      </p:cViewPr>
      <p:guideLst>
        <p:guide orient="horz" pos="2880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A446-D50D-4DD3-A818-E1DB3145FA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F63C2-87C6-475C-AFB7-8ED385FFE5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DBC6-D7C9-4F61-9CE4-A7601DBC59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9976-EF84-49C4-A00A-CD1250C470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sz="quarter" idx="10"/>
          </p:nvPr>
        </p:nvSpPr>
        <p:spPr>
          <a:xfrm>
            <a:off x="335365" y="2204864"/>
            <a:ext cx="9120153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4800" kern="12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4"/>
          <p:cNvSpPr>
            <a:spLocks noGrp="1"/>
          </p:cNvSpPr>
          <p:nvPr>
            <p:ph sz="quarter" idx="11" hasCustomPrompt="1"/>
          </p:nvPr>
        </p:nvSpPr>
        <p:spPr>
          <a:xfrm>
            <a:off x="6600056" y="4365110"/>
            <a:ext cx="436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zh-CN" altLang="en-US" sz="32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lvl="0" algn="r"/>
            <a:r>
              <a:rPr lang="zh-CN" altLang="en-US" dirty="0"/>
              <a:t>姓名</a:t>
            </a:r>
            <a:endParaRPr lang="en-US" altLang="zh-CN" dirty="0"/>
          </a:p>
        </p:txBody>
      </p:sp>
      <p:sp>
        <p:nvSpPr>
          <p:cNvPr id="7" name="内容占位符 9"/>
          <p:cNvSpPr>
            <a:spLocks noGrp="1"/>
          </p:cNvSpPr>
          <p:nvPr>
            <p:ph sz="quarter" idx="12" hasCustomPrompt="1"/>
          </p:nvPr>
        </p:nvSpPr>
        <p:spPr>
          <a:xfrm>
            <a:off x="8181048" y="5150416"/>
            <a:ext cx="2785533" cy="38856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buNone/>
              <a:defRPr lang="zh-CN" alt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ctrTitle"/>
          </p:nvPr>
        </p:nvSpPr>
        <p:spPr>
          <a:xfrm>
            <a:off x="248481" y="260648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3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725" y="260648"/>
            <a:ext cx="5694923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3"/>
          </p:nvPr>
        </p:nvSpPr>
        <p:spPr>
          <a:xfrm>
            <a:off x="257303" y="908714"/>
            <a:ext cx="5685860" cy="51845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5" name="内容占位符 13"/>
          <p:cNvSpPr>
            <a:spLocks noGrp="1"/>
          </p:cNvSpPr>
          <p:nvPr>
            <p:ph sz="quarter" idx="14"/>
          </p:nvPr>
        </p:nvSpPr>
        <p:spPr>
          <a:xfrm>
            <a:off x="6233964" y="908714"/>
            <a:ext cx="5685861" cy="51845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129210"/>
            <a:ext cx="438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D058-9216-47B8-A790-D260D04F42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254531" y="944730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内容占位符 13"/>
          <p:cNvSpPr>
            <a:spLocks noGrp="1"/>
          </p:cNvSpPr>
          <p:nvPr>
            <p:ph sz="quarter" idx="13"/>
          </p:nvPr>
        </p:nvSpPr>
        <p:spPr>
          <a:xfrm>
            <a:off x="263352" y="1556792"/>
            <a:ext cx="11665296" cy="5112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54533" y="925404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9777" y="925404"/>
            <a:ext cx="5694923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zh-CN" altLang="en-US" sz="3200" kern="1200" dirty="0" smtClean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13"/>
          <p:cNvSpPr>
            <a:spLocks noGrp="1"/>
          </p:cNvSpPr>
          <p:nvPr>
            <p:ph sz="quarter" idx="13"/>
          </p:nvPr>
        </p:nvSpPr>
        <p:spPr>
          <a:xfrm>
            <a:off x="263355" y="1573470"/>
            <a:ext cx="5685860" cy="5133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内容占位符 13"/>
          <p:cNvSpPr>
            <a:spLocks noGrp="1"/>
          </p:cNvSpPr>
          <p:nvPr>
            <p:ph sz="quarter" idx="14"/>
          </p:nvPr>
        </p:nvSpPr>
        <p:spPr>
          <a:xfrm>
            <a:off x="6240016" y="1573470"/>
            <a:ext cx="5685861" cy="5133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254531" y="944730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13"/>
          <p:cNvSpPr>
            <a:spLocks noGrp="1"/>
          </p:cNvSpPr>
          <p:nvPr>
            <p:ph sz="quarter" idx="13"/>
          </p:nvPr>
        </p:nvSpPr>
        <p:spPr>
          <a:xfrm>
            <a:off x="263352" y="1556792"/>
            <a:ext cx="11665296" cy="5112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/>
          </p:cNvSpPr>
          <p:nvPr>
            <p:ph type="ctrTitle"/>
          </p:nvPr>
        </p:nvSpPr>
        <p:spPr>
          <a:xfrm>
            <a:off x="254533" y="968766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7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9777" y="968766"/>
            <a:ext cx="5694923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8" name="内容占位符 13"/>
          <p:cNvSpPr>
            <a:spLocks noGrp="1"/>
          </p:cNvSpPr>
          <p:nvPr>
            <p:ph sz="quarter" idx="13"/>
          </p:nvPr>
        </p:nvSpPr>
        <p:spPr>
          <a:xfrm>
            <a:off x="263355" y="1616832"/>
            <a:ext cx="5685860" cy="50900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9" name="内容占位符 13"/>
          <p:cNvSpPr>
            <a:spLocks noGrp="1"/>
          </p:cNvSpPr>
          <p:nvPr>
            <p:ph sz="quarter" idx="14"/>
          </p:nvPr>
        </p:nvSpPr>
        <p:spPr>
          <a:xfrm>
            <a:off x="6240016" y="1616832"/>
            <a:ext cx="5685861" cy="50900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5960" y="6356350"/>
            <a:ext cx="2743200" cy="365125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263352" y="836713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 u="none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内容占位符 13"/>
          <p:cNvSpPr>
            <a:spLocks noGrp="1"/>
          </p:cNvSpPr>
          <p:nvPr>
            <p:ph sz="quarter" idx="13"/>
          </p:nvPr>
        </p:nvSpPr>
        <p:spPr>
          <a:xfrm>
            <a:off x="263352" y="1412776"/>
            <a:ext cx="11665296" cy="5256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6341717"/>
            <a:ext cx="403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54533" y="836712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9777" y="836712"/>
            <a:ext cx="5694923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13"/>
          <p:cNvSpPr>
            <a:spLocks noGrp="1"/>
          </p:cNvSpPr>
          <p:nvPr>
            <p:ph sz="quarter" idx="13"/>
          </p:nvPr>
        </p:nvSpPr>
        <p:spPr>
          <a:xfrm>
            <a:off x="263355" y="1484783"/>
            <a:ext cx="5685860" cy="52220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内容占位符 13"/>
          <p:cNvSpPr>
            <a:spLocks noGrp="1"/>
          </p:cNvSpPr>
          <p:nvPr>
            <p:ph sz="quarter" idx="14"/>
          </p:nvPr>
        </p:nvSpPr>
        <p:spPr>
          <a:xfrm>
            <a:off x="6240016" y="1484783"/>
            <a:ext cx="5685861" cy="52220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6341717"/>
            <a:ext cx="403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254531" y="244620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13"/>
          <p:cNvSpPr>
            <a:spLocks noGrp="1"/>
          </p:cNvSpPr>
          <p:nvPr>
            <p:ph sz="quarter" idx="13"/>
          </p:nvPr>
        </p:nvSpPr>
        <p:spPr>
          <a:xfrm>
            <a:off x="263352" y="908720"/>
            <a:ext cx="11665296" cy="5184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129210"/>
            <a:ext cx="438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D058-9216-47B8-A790-D260D04F42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119336" y="165896"/>
            <a:ext cx="7651707" cy="1081652"/>
            <a:chOff x="94595" y="0"/>
            <a:chExt cx="6001405" cy="8483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" t="27855" r="66733" b="30349"/>
            <a:stretch>
              <a:fillRect/>
            </a:stretch>
          </p:blipFill>
          <p:spPr>
            <a:xfrm>
              <a:off x="94595" y="47476"/>
              <a:ext cx="759077" cy="75341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7" t="14469" r="18566" b="63632"/>
            <a:stretch>
              <a:fillRect/>
            </a:stretch>
          </p:blipFill>
          <p:spPr>
            <a:xfrm>
              <a:off x="2280745" y="0"/>
              <a:ext cx="3815255" cy="84836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27855" r="2323" b="30349"/>
            <a:stretch>
              <a:fillRect/>
            </a:stretch>
          </p:blipFill>
          <p:spPr>
            <a:xfrm>
              <a:off x="933205" y="131391"/>
              <a:ext cx="1140574" cy="581211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49" y="5692080"/>
            <a:ext cx="12192010" cy="11659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232" y="1335284"/>
            <a:ext cx="12072664" cy="158522"/>
            <a:chOff x="232" y="1360613"/>
            <a:chExt cx="12072664" cy="158522"/>
          </a:xfrm>
        </p:grpSpPr>
        <p:sp>
          <p:nvSpPr>
            <p:cNvPr id="21" name="矩形 20"/>
            <p:cNvSpPr/>
            <p:nvPr userDrawn="1"/>
          </p:nvSpPr>
          <p:spPr>
            <a:xfrm>
              <a:off x="232" y="1360613"/>
              <a:ext cx="12072664" cy="81688"/>
            </a:xfrm>
            <a:prstGeom prst="rect">
              <a:avLst/>
            </a:prstGeom>
            <a:gradFill flip="none" rotWithShape="1">
              <a:gsLst>
                <a:gs pos="0">
                  <a:srgbClr val="3F87C2"/>
                </a:gs>
                <a:gs pos="97000">
                  <a:schemeClr val="bg1"/>
                </a:gs>
                <a:gs pos="80000">
                  <a:srgbClr val="3F87C2">
                    <a:tint val="44500"/>
                    <a:satMod val="160000"/>
                    <a:alpha val="57000"/>
                  </a:srgbClr>
                </a:gs>
                <a:gs pos="0">
                  <a:srgbClr val="7FADD9"/>
                </a:gs>
                <a:gs pos="50000">
                  <a:srgbClr val="3F87C2">
                    <a:tint val="44500"/>
                    <a:satMod val="160000"/>
                  </a:srgbClr>
                </a:gs>
                <a:gs pos="0">
                  <a:srgbClr val="3F87C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232" y="1473416"/>
              <a:ext cx="12072664" cy="45719"/>
            </a:xfrm>
            <a:prstGeom prst="rect">
              <a:avLst/>
            </a:prstGeom>
            <a:gradFill flip="none" rotWithShape="1">
              <a:gsLst>
                <a:gs pos="97000">
                  <a:schemeClr val="bg1"/>
                </a:gs>
                <a:gs pos="0">
                  <a:srgbClr val="3F87C2"/>
                </a:gs>
                <a:gs pos="80000">
                  <a:srgbClr val="3F87C2">
                    <a:tint val="44500"/>
                    <a:satMod val="160000"/>
                    <a:alpha val="57000"/>
                  </a:srgbClr>
                </a:gs>
                <a:gs pos="0">
                  <a:srgbClr val="7FADD9"/>
                </a:gs>
                <a:gs pos="50000">
                  <a:srgbClr val="3F87C2">
                    <a:tint val="44500"/>
                    <a:satMod val="160000"/>
                  </a:srgbClr>
                </a:gs>
                <a:gs pos="0">
                  <a:srgbClr val="3F87C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232" y="3861048"/>
            <a:ext cx="12072664" cy="158522"/>
            <a:chOff x="232" y="1360613"/>
            <a:chExt cx="12072664" cy="158522"/>
          </a:xfrm>
        </p:grpSpPr>
        <p:sp>
          <p:nvSpPr>
            <p:cNvPr id="24" name="矩形 23"/>
            <p:cNvSpPr/>
            <p:nvPr userDrawn="1"/>
          </p:nvSpPr>
          <p:spPr>
            <a:xfrm>
              <a:off x="232" y="1360613"/>
              <a:ext cx="12072664" cy="81688"/>
            </a:xfrm>
            <a:prstGeom prst="rect">
              <a:avLst/>
            </a:prstGeom>
            <a:gradFill flip="none" rotWithShape="1">
              <a:gsLst>
                <a:gs pos="0">
                  <a:srgbClr val="3F87C2"/>
                </a:gs>
                <a:gs pos="97000">
                  <a:schemeClr val="bg1"/>
                </a:gs>
                <a:gs pos="80000">
                  <a:srgbClr val="3F87C2">
                    <a:tint val="44500"/>
                    <a:satMod val="160000"/>
                    <a:alpha val="57000"/>
                  </a:srgbClr>
                </a:gs>
                <a:gs pos="0">
                  <a:srgbClr val="7FADD9"/>
                </a:gs>
                <a:gs pos="50000">
                  <a:srgbClr val="3F87C2">
                    <a:tint val="44500"/>
                    <a:satMod val="160000"/>
                  </a:srgbClr>
                </a:gs>
                <a:gs pos="0">
                  <a:srgbClr val="3F87C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 userDrawn="1"/>
          </p:nvSpPr>
          <p:spPr>
            <a:xfrm>
              <a:off x="232" y="1473416"/>
              <a:ext cx="12072664" cy="45719"/>
            </a:xfrm>
            <a:prstGeom prst="rect">
              <a:avLst/>
            </a:prstGeom>
            <a:gradFill flip="none" rotWithShape="1">
              <a:gsLst>
                <a:gs pos="97000">
                  <a:schemeClr val="bg1"/>
                </a:gs>
                <a:gs pos="0">
                  <a:srgbClr val="3F87C2"/>
                </a:gs>
                <a:gs pos="80000">
                  <a:srgbClr val="3F87C2">
                    <a:tint val="44500"/>
                    <a:satMod val="160000"/>
                    <a:alpha val="57000"/>
                  </a:srgbClr>
                </a:gs>
                <a:gs pos="0">
                  <a:srgbClr val="7FADD9"/>
                </a:gs>
                <a:gs pos="50000">
                  <a:srgbClr val="3F87C2">
                    <a:tint val="44500"/>
                    <a:satMod val="160000"/>
                  </a:srgbClr>
                </a:gs>
                <a:gs pos="0">
                  <a:srgbClr val="3F87C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/>
        </p:nvGrpSpPr>
        <p:grpSpPr>
          <a:xfrm>
            <a:off x="73785" y="6529"/>
            <a:ext cx="5374143" cy="759694"/>
            <a:chOff x="94595" y="0"/>
            <a:chExt cx="6001405" cy="84836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" t="27855" r="66733" b="30349"/>
            <a:stretch>
              <a:fillRect/>
            </a:stretch>
          </p:blipFill>
          <p:spPr>
            <a:xfrm>
              <a:off x="94595" y="47476"/>
              <a:ext cx="759077" cy="75341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7" t="14469" r="18566" b="63632"/>
            <a:stretch>
              <a:fillRect/>
            </a:stretch>
          </p:blipFill>
          <p:spPr>
            <a:xfrm>
              <a:off x="2280745" y="0"/>
              <a:ext cx="3815255" cy="84836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27855" r="2323" b="30349"/>
            <a:stretch>
              <a:fillRect/>
            </a:stretch>
          </p:blipFill>
          <p:spPr>
            <a:xfrm>
              <a:off x="933205" y="131391"/>
              <a:ext cx="1140574" cy="581211"/>
            </a:xfrm>
            <a:prstGeom prst="rect">
              <a:avLst/>
            </a:prstGeom>
          </p:spPr>
        </p:pic>
      </p:grpSp>
      <p:sp>
        <p:nvSpPr>
          <p:cNvPr id="27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6341717"/>
            <a:ext cx="403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32" y="764704"/>
            <a:ext cx="12072664" cy="76834"/>
            <a:chOff x="232" y="1360613"/>
            <a:chExt cx="12072664" cy="158522"/>
          </a:xfrm>
        </p:grpSpPr>
        <p:sp>
          <p:nvSpPr>
            <p:cNvPr id="10" name="矩形 9"/>
            <p:cNvSpPr/>
            <p:nvPr userDrawn="1"/>
          </p:nvSpPr>
          <p:spPr>
            <a:xfrm>
              <a:off x="232" y="1360613"/>
              <a:ext cx="12072664" cy="81688"/>
            </a:xfrm>
            <a:prstGeom prst="rect">
              <a:avLst/>
            </a:prstGeom>
            <a:gradFill flip="none" rotWithShape="1">
              <a:gsLst>
                <a:gs pos="0">
                  <a:srgbClr val="3F87C2"/>
                </a:gs>
                <a:gs pos="97000">
                  <a:schemeClr val="bg1"/>
                </a:gs>
                <a:gs pos="80000">
                  <a:srgbClr val="3F87C2">
                    <a:tint val="44500"/>
                    <a:satMod val="160000"/>
                    <a:alpha val="57000"/>
                  </a:srgbClr>
                </a:gs>
                <a:gs pos="0">
                  <a:srgbClr val="7FADD9"/>
                </a:gs>
                <a:gs pos="50000">
                  <a:srgbClr val="3F87C2">
                    <a:tint val="44500"/>
                    <a:satMod val="160000"/>
                  </a:srgbClr>
                </a:gs>
                <a:gs pos="0">
                  <a:srgbClr val="3F87C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232" y="1473416"/>
              <a:ext cx="12072664" cy="45719"/>
            </a:xfrm>
            <a:prstGeom prst="rect">
              <a:avLst/>
            </a:prstGeom>
            <a:gradFill flip="none" rotWithShape="1">
              <a:gsLst>
                <a:gs pos="97000">
                  <a:schemeClr val="bg1"/>
                </a:gs>
                <a:gs pos="0">
                  <a:srgbClr val="3F87C2"/>
                </a:gs>
                <a:gs pos="80000">
                  <a:srgbClr val="3F87C2">
                    <a:tint val="44500"/>
                    <a:satMod val="160000"/>
                    <a:alpha val="57000"/>
                  </a:srgbClr>
                </a:gs>
                <a:gs pos="0">
                  <a:srgbClr val="7FADD9"/>
                </a:gs>
                <a:gs pos="50000">
                  <a:srgbClr val="3F87C2">
                    <a:tint val="44500"/>
                    <a:satMod val="160000"/>
                  </a:srgbClr>
                </a:gs>
                <a:gs pos="0">
                  <a:srgbClr val="3F87C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6341717"/>
            <a:ext cx="403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0" y="764704"/>
            <a:ext cx="7823960" cy="119834"/>
            <a:chOff x="232" y="1396582"/>
            <a:chExt cx="12072664" cy="109543"/>
          </a:xfrm>
        </p:grpSpPr>
        <p:sp>
          <p:nvSpPr>
            <p:cNvPr id="18" name="矩形 17"/>
            <p:cNvSpPr/>
            <p:nvPr userDrawn="1"/>
          </p:nvSpPr>
          <p:spPr>
            <a:xfrm>
              <a:off x="232" y="1396582"/>
              <a:ext cx="12072664" cy="45719"/>
            </a:xfrm>
            <a:prstGeom prst="rect">
              <a:avLst/>
            </a:prstGeom>
            <a:gradFill flip="none" rotWithShape="1">
              <a:gsLst>
                <a:gs pos="0">
                  <a:srgbClr val="3F87C2"/>
                </a:gs>
                <a:gs pos="97000">
                  <a:schemeClr val="bg1"/>
                </a:gs>
                <a:gs pos="80000">
                  <a:srgbClr val="3F87C2">
                    <a:tint val="44500"/>
                    <a:satMod val="160000"/>
                    <a:alpha val="57000"/>
                  </a:srgbClr>
                </a:gs>
                <a:gs pos="0">
                  <a:srgbClr val="7FADD9"/>
                </a:gs>
                <a:gs pos="50000">
                  <a:srgbClr val="3F87C2">
                    <a:tint val="44500"/>
                    <a:satMod val="160000"/>
                  </a:srgbClr>
                </a:gs>
                <a:gs pos="0">
                  <a:srgbClr val="3F87C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 userDrawn="1"/>
          </p:nvSpPr>
          <p:spPr>
            <a:xfrm>
              <a:off x="232" y="1460406"/>
              <a:ext cx="12072664" cy="45719"/>
            </a:xfrm>
            <a:prstGeom prst="rect">
              <a:avLst/>
            </a:prstGeom>
            <a:gradFill flip="none" rotWithShape="1">
              <a:gsLst>
                <a:gs pos="97000">
                  <a:schemeClr val="bg1"/>
                </a:gs>
                <a:gs pos="0">
                  <a:srgbClr val="3F87C2"/>
                </a:gs>
                <a:gs pos="80000">
                  <a:srgbClr val="3F87C2">
                    <a:tint val="44500"/>
                    <a:satMod val="160000"/>
                    <a:alpha val="57000"/>
                  </a:srgbClr>
                </a:gs>
                <a:gs pos="0">
                  <a:srgbClr val="7FADD9"/>
                </a:gs>
                <a:gs pos="50000">
                  <a:srgbClr val="3F87C2">
                    <a:tint val="44500"/>
                    <a:satMod val="160000"/>
                  </a:srgbClr>
                </a:gs>
                <a:gs pos="0">
                  <a:srgbClr val="3F87C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73785" y="6529"/>
            <a:ext cx="5374143" cy="759694"/>
            <a:chOff x="94595" y="0"/>
            <a:chExt cx="6001405" cy="8483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" t="27855" r="66733" b="30349"/>
            <a:stretch>
              <a:fillRect/>
            </a:stretch>
          </p:blipFill>
          <p:spPr>
            <a:xfrm>
              <a:off x="94595" y="47476"/>
              <a:ext cx="759077" cy="75341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7" t="14469" r="18566" b="63632"/>
            <a:stretch>
              <a:fillRect/>
            </a:stretch>
          </p:blipFill>
          <p:spPr>
            <a:xfrm>
              <a:off x="2280745" y="0"/>
              <a:ext cx="3815255" cy="84836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27855" r="2323" b="30349"/>
            <a:stretch>
              <a:fillRect/>
            </a:stretch>
          </p:blipFill>
          <p:spPr>
            <a:xfrm>
              <a:off x="933205" y="131391"/>
              <a:ext cx="1140574" cy="58121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6341717"/>
            <a:ext cx="403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3785" y="6529"/>
            <a:ext cx="5374143" cy="759694"/>
            <a:chOff x="94595" y="0"/>
            <a:chExt cx="6001405" cy="8483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" t="27855" r="66733" b="30349"/>
            <a:stretch>
              <a:fillRect/>
            </a:stretch>
          </p:blipFill>
          <p:spPr>
            <a:xfrm>
              <a:off x="94595" y="47476"/>
              <a:ext cx="759077" cy="75341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7" t="14469" r="18566" b="63632"/>
            <a:stretch>
              <a:fillRect/>
            </a:stretch>
          </p:blipFill>
          <p:spPr>
            <a:xfrm>
              <a:off x="2280745" y="0"/>
              <a:ext cx="3815255" cy="84836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27855" r="2323" b="30349"/>
            <a:stretch>
              <a:fillRect/>
            </a:stretch>
          </p:blipFill>
          <p:spPr>
            <a:xfrm>
              <a:off x="933205" y="131391"/>
              <a:ext cx="1140574" cy="58121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640616" y="129210"/>
            <a:ext cx="438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D058-9216-47B8-A790-D260D04F42C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696356" y="6093296"/>
            <a:ext cx="5374143" cy="759694"/>
            <a:chOff x="94595" y="0"/>
            <a:chExt cx="6001405" cy="8483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" t="27855" r="66733" b="30349"/>
            <a:stretch>
              <a:fillRect/>
            </a:stretch>
          </p:blipFill>
          <p:spPr>
            <a:xfrm>
              <a:off x="94595" y="47476"/>
              <a:ext cx="759077" cy="75341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7" t="14469" r="18566" b="63632"/>
            <a:stretch>
              <a:fillRect/>
            </a:stretch>
          </p:blipFill>
          <p:spPr>
            <a:xfrm>
              <a:off x="2280745" y="0"/>
              <a:ext cx="3815255" cy="84836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8" t="27855" r="2323" b="30349"/>
            <a:stretch>
              <a:fillRect/>
            </a:stretch>
          </p:blipFill>
          <p:spPr>
            <a:xfrm>
              <a:off x="933205" y="131391"/>
              <a:ext cx="1140574" cy="58121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多重迷走神经理论</a:t>
            </a:r>
            <a:r>
              <a:rPr lang="en-US" altLang="zh-CN" dirty="0"/>
              <a:t> </a:t>
            </a:r>
            <a:endParaRPr lang="en-US" altLang="zh-CN" dirty="0"/>
          </a:p>
          <a:p>
            <a:r>
              <a:rPr lang="en-US" altLang="zh-CN" dirty="0"/>
              <a:t>The Polyvagal Theory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6600056" y="4365110"/>
            <a:ext cx="4366525" cy="534035"/>
          </a:xfrm>
        </p:spPr>
        <p:txBody>
          <a:bodyPr/>
          <a:lstStyle/>
          <a:p>
            <a:r>
              <a:rPr lang="zh-CN" altLang="en-US"/>
              <a:t>韩茂祥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/>
              <a:t>2024.12.09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理论概述</a:t>
            </a:r>
            <a:r>
              <a:rPr lang="en-US" altLang="zh-CN"/>
              <a:t>——</a:t>
            </a:r>
            <a:r>
              <a:rPr lang="zh-CN" altLang="en-US"/>
              <a:t>迷走神经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831840" cy="511238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迷走神经纤维携带的信号会越过脑干继续上传。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广泛的内感受网络，理解内部变化、预测身体的需求，并发送命令来满足它们。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更复杂认知的大脑区域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检测身体基本工作状态的迷走神经，也可以对我们的记忆、情绪处理，甚至自我意识的建立作出反应并产生一定影响。</a:t>
            </a:r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6743700" y="1556385"/>
            <a:ext cx="312928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理论概述</a:t>
            </a:r>
            <a:r>
              <a:rPr lang="en-US" altLang="zh-CN"/>
              <a:t>——</a:t>
            </a:r>
            <a:r>
              <a:rPr lang="zh-CN" altLang="en-US"/>
              <a:t>背侧迷走神经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3924300" cy="5112385"/>
          </a:xfrm>
        </p:spPr>
        <p:txBody>
          <a:bodyPr/>
          <a:lstStyle/>
          <a:p>
            <a:r>
              <a:rPr lang="zh-CN" altLang="en-US"/>
              <a:t>背侧迷走神经是自主神经系统中最古老的部分之一，主要负责调节身体的不动化或关闭状态。</a:t>
            </a:r>
            <a:endParaRPr lang="zh-CN" altLang="en-US"/>
          </a:p>
          <a:p>
            <a:r>
              <a:rPr lang="zh-CN" altLang="en-US"/>
              <a:t>。背侧迷走神经的纤维未髓鞘化，因此其反应速度较慢，整体倾向于关闭或冻结状态</a:t>
            </a:r>
            <a:endParaRPr lang="zh-CN" altLang="en-US"/>
          </a:p>
          <a:p>
            <a:r>
              <a:rPr lang="zh-CN" altLang="en-US"/>
              <a:t>减慢心率和减少焦虑样行为</a:t>
            </a:r>
            <a:endParaRPr lang="zh-CN" altLang="en-US"/>
          </a:p>
        </p:txBody>
      </p:sp>
      <p:pic>
        <p:nvPicPr>
          <p:cNvPr id="5" name="图片 4" descr="副交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1720" y="1628775"/>
            <a:ext cx="7143750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简介</a:t>
            </a:r>
            <a:r>
              <a:rPr lang="en-US" altLang="zh-CN"/>
              <a:t>-</a:t>
            </a:r>
            <a:r>
              <a:rPr lang="zh-CN" altLang="en-US"/>
              <a:t>三个神经的故事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542280" cy="511238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处于背侧迷走神经系统主导的状态时，感觉没有其他办法保护自己了，身体最后就会进入生存保护模式，心跳会慢下来，呼吸节奏改变，血液流动也发生变化，感到麻木、迷糊，与世界是断连的、漂浮的，会有一定程度的崩溃，孤独的，迷失的，被遗弃的，遥不可及的，绝望，丧气，安全和希望感觉遥不可及，大脑讲述的就是一个绝望的故事。</a:t>
            </a:r>
            <a:endParaRPr lang="zh-CN" altLang="en-US"/>
          </a:p>
        </p:txBody>
      </p:sp>
      <p:sp>
        <p:nvSpPr>
          <p:cNvPr id="5" name="内容占位符 3"/>
          <p:cNvSpPr>
            <a:spLocks noGrp="1"/>
          </p:cNvSpPr>
          <p:nvPr/>
        </p:nvSpPr>
        <p:spPr>
          <a:xfrm>
            <a:off x="390525" y="1684020"/>
            <a:ext cx="5919470" cy="51123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1"/>
          <a:srcRect l="24436" r="19111"/>
          <a:stretch>
            <a:fillRect/>
          </a:stretch>
        </p:blipFill>
        <p:spPr>
          <a:xfrm>
            <a:off x="6023610" y="1919605"/>
            <a:ext cx="5146040" cy="3883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理论概述</a:t>
            </a:r>
            <a:r>
              <a:rPr lang="en-US" altLang="zh-CN"/>
              <a:t>——</a:t>
            </a:r>
            <a:r>
              <a:rPr lang="zh-CN" altLang="en-US"/>
              <a:t>腹侧迷走神经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4739005" cy="5112385"/>
          </a:xfrm>
        </p:spPr>
        <p:txBody>
          <a:bodyPr/>
          <a:lstStyle/>
          <a:p>
            <a:r>
              <a:rPr lang="zh-CN" altLang="en-US"/>
              <a:t>髓鞘化</a:t>
            </a:r>
            <a:endParaRPr lang="zh-CN" altLang="en-US"/>
          </a:p>
          <a:p>
            <a:r>
              <a:rPr lang="zh-CN" altLang="en-US"/>
              <a:t>主要分布在横膈膜以上的器官，包括心脏、肺部和消化系统等</a:t>
            </a:r>
            <a:endParaRPr lang="zh-CN" altLang="en-US"/>
          </a:p>
          <a:p>
            <a:r>
              <a:rPr lang="zh-CN" altLang="en-US"/>
              <a:t>与社交互动、安全感和放松状态密切相关。当腹侧迷走神经被激活时，它会促进身体进入一种平静的状态，减少交感神经系统的活动，从而降低心率、血压，并减轻压力和焦虑</a:t>
            </a:r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5015865" y="1916430"/>
            <a:ext cx="6943725" cy="44253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简介</a:t>
            </a:r>
            <a:r>
              <a:rPr lang="en-US" altLang="zh-CN"/>
              <a:t>-</a:t>
            </a:r>
            <a:r>
              <a:rPr lang="zh-CN" altLang="en-US"/>
              <a:t>三个神经的故事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542280" cy="511238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腹侧迷走神经系统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整个人是打开的，人可以连接到丰富的各种资源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可以进行协同调节和自我调节，可以开放，愿意与自我、他人、世界、灵性建立联接，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会积极参与生活并和世界沟通，融入当下，排除干扰，变得足智多谋。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寻求并提供支持，探索各种可能性，充满希望，慈悲、自怜，变得灵活、有韧性。（仁）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内容占位符 3"/>
          <p:cNvSpPr>
            <a:spLocks noGrp="1"/>
          </p:cNvSpPr>
          <p:nvPr/>
        </p:nvSpPr>
        <p:spPr>
          <a:xfrm>
            <a:off x="390525" y="1684020"/>
            <a:ext cx="5919470" cy="51123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6239510" y="2204720"/>
            <a:ext cx="5679440" cy="31857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5280" y="2708910"/>
            <a:ext cx="11665585" cy="1073785"/>
          </a:xfrm>
        </p:spPr>
        <p:txBody>
          <a:bodyPr/>
          <a:lstStyle/>
          <a:p>
            <a:pPr algn="ctr"/>
            <a:r>
              <a:rPr lang="zh-CN" sz="6600"/>
              <a:t>为什么这套系统不好使？</a:t>
            </a:r>
            <a:endParaRPr lang="zh-CN" altLang="en-US" sz="6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</a:t>
            </a:r>
            <a:r>
              <a:rPr lang="zh-CN" altLang="en-US"/>
              <a:t>理论概述</a:t>
            </a:r>
            <a:r>
              <a:rPr lang="en-US" altLang="zh-CN"/>
              <a:t>—</a:t>
            </a:r>
            <a:r>
              <a:rPr lang="zh-CN" altLang="en-US"/>
              <a:t>进化心理学</a:t>
            </a:r>
            <a:r>
              <a:rPr lang="en-US" altLang="zh-CN">
                <a:sym typeface="+mn-ea"/>
              </a:rPr>
              <a:t>—</a:t>
            </a:r>
            <a:r>
              <a:rPr lang="zh-CN" altLang="en-US">
                <a:sym typeface="+mn-ea"/>
              </a:rPr>
              <a:t>繁衍（生存）万岁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4667885" cy="511238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自然选择通过繁衍起作用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筛选出的是能活下来繁衍后代的个体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5865" y="2420620"/>
            <a:ext cx="636270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</a:t>
            </a:r>
            <a:r>
              <a:rPr lang="zh-CN" altLang="en-US"/>
              <a:t>理论概述</a:t>
            </a:r>
            <a:r>
              <a:rPr lang="en-US" altLang="zh-CN"/>
              <a:t>—</a:t>
            </a:r>
            <a:r>
              <a:rPr lang="zh-CN" altLang="en-US"/>
              <a:t>进化心理学</a:t>
            </a:r>
            <a:r>
              <a:rPr lang="en-US" altLang="zh-CN">
                <a:sym typeface="+mn-ea"/>
              </a:rPr>
              <a:t>—</a:t>
            </a:r>
            <a:r>
              <a:rPr lang="zh-CN" altLang="en-US">
                <a:sym typeface="+mn-ea"/>
              </a:rPr>
              <a:t>时代变了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4667885" cy="511238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3500</a:t>
            </a:r>
            <a:r>
              <a:rPr lang="zh-CN" altLang="en-US"/>
              <a:t>万年前，猿类首次出现。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相比较漫长的狩猎采集时代，现代文明短的像一个哈欠。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4943475" y="1988820"/>
            <a:ext cx="2709545" cy="4494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270" y="1556385"/>
            <a:ext cx="4676775" cy="31222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</a:t>
            </a:r>
            <a:r>
              <a:rPr lang="zh-CN" altLang="en-US"/>
              <a:t>理论概述</a:t>
            </a:r>
            <a:r>
              <a:rPr lang="en-US" altLang="zh-CN"/>
              <a:t>—</a:t>
            </a:r>
            <a:r>
              <a:rPr lang="zh-CN" altLang="en-US"/>
              <a:t>进化心理学</a:t>
            </a:r>
            <a:r>
              <a:rPr lang="en-US" altLang="zh-CN">
                <a:sym typeface="+mn-ea"/>
              </a:rPr>
              <a:t>—</a:t>
            </a:r>
            <a:r>
              <a:rPr lang="zh-CN" altLang="en-US">
                <a:sym typeface="+mn-ea"/>
              </a:rPr>
              <a:t>时代变了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6602730" cy="511238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 sz="4000"/>
              <a:t>不够安全，则危险</a:t>
            </a:r>
            <a:endParaRPr lang="zh-CN" altLang="en-US" sz="4000"/>
          </a:p>
          <a:p>
            <a:pPr marL="0" indent="0">
              <a:buNone/>
            </a:pPr>
            <a:r>
              <a:rPr lang="zh-CN" altLang="en-US"/>
              <a:t> </a:t>
            </a:r>
            <a:r>
              <a:rPr lang="en-US" altLang="zh-CN"/>
              <a:t>                            </a:t>
            </a:r>
            <a:r>
              <a:rPr lang="en-US" altLang="zh-CN" sz="4400"/>
              <a:t>VS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              </a:t>
            </a:r>
            <a:r>
              <a:rPr lang="zh-CN" altLang="en-US" sz="4000"/>
              <a:t>不够危险，则安全</a:t>
            </a:r>
            <a:endParaRPr lang="zh-CN" altLang="en-US" sz="4000"/>
          </a:p>
          <a:p>
            <a:pPr marL="0" indent="0">
              <a:buNone/>
            </a:pPr>
            <a:endParaRPr lang="zh-CN" altLang="en-US" sz="4000"/>
          </a:p>
          <a:p>
            <a:pPr marL="0" indent="0">
              <a:buNone/>
            </a:pPr>
            <a:r>
              <a:rPr lang="zh-CN" altLang="en-US" sz="4000"/>
              <a:t>不确定性放在天平哪一边？</a:t>
            </a:r>
            <a:endParaRPr lang="zh-CN" altLang="en-US" sz="4000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6959600" y="2420620"/>
            <a:ext cx="4852035" cy="3030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应用</a:t>
            </a:r>
            <a:r>
              <a:rPr lang="en-US" altLang="zh-CN"/>
              <a:t>——</a:t>
            </a:r>
            <a:r>
              <a:rPr lang="zh-CN" altLang="en-US"/>
              <a:t>基于环境的调控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919470" cy="5112385"/>
          </a:xfrm>
        </p:spPr>
        <p:txBody>
          <a:bodyPr/>
          <a:lstStyle/>
          <a:p>
            <a:pPr marL="0" indent="0">
              <a:buNone/>
            </a:pPr>
            <a:r>
              <a:rPr lang="zh-CN" altLang="en-US">
                <a:sym typeface="+mn-ea"/>
              </a:rPr>
              <a:t>自主神经系统接收来自中枢神经系统</a:t>
            </a:r>
            <a:r>
              <a:rPr lang="en-US" altLang="zh-CN">
                <a:sym typeface="+mn-ea"/>
              </a:rPr>
              <a:t> (CNS) </a:t>
            </a:r>
            <a:r>
              <a:rPr lang="zh-CN" altLang="en-US">
                <a:sym typeface="+mn-ea"/>
              </a:rPr>
              <a:t>部分的输入，这些部分处理和整合来自身体和外部环境的刺激。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这些部分包括下丘脑、孤束核、网状结构、杏仁核、海马和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嗅觉皮层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君子佩香</a:t>
            </a:r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6671945" y="2348548"/>
            <a:ext cx="4514850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881757" y="1627775"/>
            <a:ext cx="7038681" cy="1978571"/>
            <a:chOff x="730926" y="2671735"/>
            <a:chExt cx="7038681" cy="1978571"/>
          </a:xfrm>
        </p:grpSpPr>
        <p:sp>
          <p:nvSpPr>
            <p:cNvPr id="28" name="文本框 27"/>
            <p:cNvSpPr txBox="1"/>
            <p:nvPr/>
          </p:nvSpPr>
          <p:spPr>
            <a:xfrm>
              <a:off x="730926" y="3301213"/>
              <a:ext cx="3123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7D7D7D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CONTENTS</a:t>
              </a:r>
              <a:endParaRPr lang="zh-CN" altLang="en-US" sz="3600" b="1" dirty="0">
                <a:solidFill>
                  <a:srgbClr val="7D7D7D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45734" y="267173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3F87C2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目录</a:t>
              </a:r>
              <a:endParaRPr lang="zh-CN" altLang="en-US" sz="3600" b="1" dirty="0">
                <a:solidFill>
                  <a:srgbClr val="3F87C2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2"/>
              </p:custDataLst>
            </p:nvPr>
          </p:nvSpPr>
          <p:spPr>
            <a:xfrm>
              <a:off x="3525600" y="2903398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3F87C2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3200" b="1" dirty="0">
                <a:solidFill>
                  <a:srgbClr val="3F87C2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3"/>
              </p:custDataLst>
            </p:nvPr>
          </p:nvSpPr>
          <p:spPr>
            <a:xfrm>
              <a:off x="3984044" y="2970124"/>
              <a:ext cx="69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楷体" panose="02010600040101010101" pitchFamily="2" charset="-122"/>
                </a:rPr>
                <a:t>起源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4"/>
              </p:custDataLst>
            </p:nvPr>
          </p:nvCxnSpPr>
          <p:spPr>
            <a:xfrm flipH="1">
              <a:off x="3785048" y="3083032"/>
              <a:ext cx="246456" cy="246456"/>
            </a:xfrm>
            <a:prstGeom prst="line">
              <a:avLst/>
            </a:prstGeom>
            <a:ln>
              <a:solidFill>
                <a:srgbClr val="3F87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>
              <p:custDataLst>
                <p:tags r:id="rId5"/>
              </p:custDataLst>
            </p:nvPr>
          </p:nvSpPr>
          <p:spPr>
            <a:xfrm>
              <a:off x="6081904" y="2913616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3F87C2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endParaRPr lang="zh-CN" altLang="en-US" sz="3200" b="1" dirty="0">
                <a:solidFill>
                  <a:srgbClr val="3F87C2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6"/>
              </p:custDataLst>
            </p:nvPr>
          </p:nvSpPr>
          <p:spPr>
            <a:xfrm>
              <a:off x="6570727" y="2994901"/>
              <a:ext cx="1198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楷体" panose="02010600040101010101" pitchFamily="2" charset="-122"/>
                </a:rPr>
                <a:t>理论概述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endParaRPr>
            </a:p>
          </p:txBody>
        </p:sp>
        <p:cxnSp>
          <p:nvCxnSpPr>
            <p:cNvPr id="35" name="直接连接符 34"/>
            <p:cNvCxnSpPr/>
            <p:nvPr>
              <p:custDataLst>
                <p:tags r:id="rId7"/>
              </p:custDataLst>
            </p:nvPr>
          </p:nvCxnSpPr>
          <p:spPr>
            <a:xfrm flipH="1">
              <a:off x="6377336" y="3083032"/>
              <a:ext cx="246456" cy="246456"/>
            </a:xfrm>
            <a:prstGeom prst="line">
              <a:avLst/>
            </a:prstGeom>
            <a:ln>
              <a:solidFill>
                <a:srgbClr val="3F87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>
              <p:custDataLst>
                <p:tags r:id="rId8"/>
              </p:custDataLst>
            </p:nvPr>
          </p:nvSpPr>
          <p:spPr>
            <a:xfrm>
              <a:off x="3525600" y="3482780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3F87C2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endParaRPr lang="zh-CN" altLang="en-US" sz="3200" b="1" dirty="0">
                <a:solidFill>
                  <a:srgbClr val="3F87C2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9"/>
              </p:custDataLst>
            </p:nvPr>
          </p:nvSpPr>
          <p:spPr>
            <a:xfrm>
              <a:off x="3984044" y="3549506"/>
              <a:ext cx="69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楷体" panose="02010600040101010101" pitchFamily="2" charset="-122"/>
                </a:rPr>
                <a:t>应用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0"/>
              </p:custDataLst>
            </p:nvPr>
          </p:nvCxnSpPr>
          <p:spPr>
            <a:xfrm flipH="1">
              <a:off x="3785048" y="3662414"/>
              <a:ext cx="246456" cy="246456"/>
            </a:xfrm>
            <a:prstGeom prst="line">
              <a:avLst/>
            </a:prstGeom>
            <a:ln>
              <a:solidFill>
                <a:srgbClr val="3F87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>
              <p:custDataLst>
                <p:tags r:id="rId11"/>
              </p:custDataLst>
            </p:nvPr>
          </p:nvSpPr>
          <p:spPr>
            <a:xfrm>
              <a:off x="6081904" y="3492998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3F87C2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4</a:t>
              </a:r>
              <a:endParaRPr lang="zh-CN" altLang="en-US" sz="3200" b="1" dirty="0">
                <a:solidFill>
                  <a:srgbClr val="3F87C2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2"/>
              </p:custDataLst>
            </p:nvPr>
          </p:nvSpPr>
          <p:spPr>
            <a:xfrm>
              <a:off x="6570727" y="3574283"/>
              <a:ext cx="69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楷体" panose="02010600040101010101" pitchFamily="2" charset="-122"/>
                </a:rPr>
                <a:t>总结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endParaRPr>
            </a:p>
          </p:txBody>
        </p:sp>
        <p:cxnSp>
          <p:nvCxnSpPr>
            <p:cNvPr id="41" name="直接连接符 40"/>
            <p:cNvCxnSpPr/>
            <p:nvPr>
              <p:custDataLst>
                <p:tags r:id="rId13"/>
              </p:custDataLst>
            </p:nvPr>
          </p:nvCxnSpPr>
          <p:spPr>
            <a:xfrm flipH="1">
              <a:off x="6377336" y="3662414"/>
              <a:ext cx="246456" cy="246456"/>
            </a:xfrm>
            <a:prstGeom prst="line">
              <a:avLst/>
            </a:prstGeom>
            <a:ln>
              <a:solidFill>
                <a:srgbClr val="3F87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>
              <p:custDataLst>
                <p:tags r:id="rId14"/>
              </p:custDataLst>
            </p:nvPr>
          </p:nvSpPr>
          <p:spPr>
            <a:xfrm>
              <a:off x="3525600" y="4056523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3F87C2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5</a:t>
              </a:r>
              <a:endParaRPr lang="zh-CN" altLang="en-US" sz="3200" b="1" dirty="0">
                <a:solidFill>
                  <a:srgbClr val="3F87C2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15"/>
              </p:custDataLst>
            </p:nvPr>
          </p:nvSpPr>
          <p:spPr>
            <a:xfrm>
              <a:off x="3984044" y="4123249"/>
              <a:ext cx="69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楷体" panose="02010600040101010101" pitchFamily="2" charset="-122"/>
                </a:rPr>
                <a:t>不足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endParaRPr>
            </a:p>
          </p:txBody>
        </p:sp>
        <p:cxnSp>
          <p:nvCxnSpPr>
            <p:cNvPr id="44" name="直接连接符 43"/>
            <p:cNvCxnSpPr/>
            <p:nvPr>
              <p:custDataLst>
                <p:tags r:id="rId16"/>
              </p:custDataLst>
            </p:nvPr>
          </p:nvCxnSpPr>
          <p:spPr>
            <a:xfrm flipH="1">
              <a:off x="3785048" y="4236157"/>
              <a:ext cx="246456" cy="246456"/>
            </a:xfrm>
            <a:prstGeom prst="line">
              <a:avLst/>
            </a:prstGeom>
            <a:ln>
              <a:solidFill>
                <a:srgbClr val="3F87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>
              <p:custDataLst>
                <p:tags r:id="rId17"/>
              </p:custDataLst>
            </p:nvPr>
          </p:nvSpPr>
          <p:spPr>
            <a:xfrm>
              <a:off x="6115477" y="4066741"/>
              <a:ext cx="309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rgbClr val="3F87C2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3278460" y="2994901"/>
              <a:ext cx="0" cy="15472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内容占位符 1"/>
          <p:cNvSpPr>
            <a:spLocks noGrp="1"/>
          </p:cNvSpPr>
          <p:nvPr/>
        </p:nvSpPr>
        <p:spPr>
          <a:xfrm>
            <a:off x="395374" y="5677107"/>
            <a:ext cx="4037170" cy="647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3200" kern="1200" dirty="0">
                <a:solidFill>
                  <a:schemeClr val="accent2">
                    <a:lumMod val="50000"/>
                  </a:schemeClr>
                </a:solidFill>
                <a:effectLst>
                  <a:outerShdw blurRad="1143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algn="ctr"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rgbClr val="3F87C2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报告时间：</a:t>
            </a:r>
            <a:r>
              <a:rPr lang="en-US" altLang="zh-CN" sz="2800" b="1" dirty="0">
                <a:solidFill>
                  <a:srgbClr val="3F87C2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15</a:t>
            </a:r>
            <a:r>
              <a:rPr lang="en-US" altLang="zh-CN" sz="2800" b="1" dirty="0">
                <a:solidFill>
                  <a:srgbClr val="3F87C2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min</a:t>
            </a:r>
            <a:endParaRPr lang="zh-CN" altLang="en-US" sz="2800" b="1" dirty="0">
              <a:solidFill>
                <a:srgbClr val="3F87C2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应用</a:t>
            </a:r>
            <a:r>
              <a:rPr lang="en-US" altLang="zh-CN"/>
              <a:t>——</a:t>
            </a:r>
            <a:r>
              <a:rPr lang="zh-CN" altLang="en-US"/>
              <a:t>基于行为的调控</a:t>
            </a:r>
            <a:r>
              <a:rPr lang="en-US" altLang="zh-CN"/>
              <a:t>-</a:t>
            </a:r>
            <a:r>
              <a:rPr lang="zh-CN" altLang="en-US"/>
              <a:t>身体行为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919470" cy="5112385"/>
          </a:xfrm>
        </p:spPr>
        <p:txBody>
          <a:bodyPr/>
          <a:lstStyle/>
          <a:p>
            <a:pPr marL="0" indent="0">
              <a:buNone/>
            </a:pPr>
            <a:r>
              <a:rPr lang="zh-CN"/>
              <a:t>呼吸</a:t>
            </a:r>
            <a:r>
              <a:rPr lang="en-US" altLang="zh-CN"/>
              <a:t> </a:t>
            </a:r>
            <a:r>
              <a:rPr lang="zh-CN" altLang="en-US"/>
              <a:t>（四方呼吸</a:t>
            </a:r>
            <a:r>
              <a:rPr lang="en-US" altLang="zh-CN"/>
              <a:t> </a:t>
            </a:r>
            <a:r>
              <a:rPr lang="zh-CN" altLang="en-US"/>
              <a:t>快乐呼吸</a:t>
            </a:r>
            <a:r>
              <a:rPr lang="en-US" altLang="zh-CN"/>
              <a:t> </a:t>
            </a:r>
            <a:r>
              <a:rPr lang="zh-CN" altLang="en-US"/>
              <a:t>火呼吸）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吟唱</a:t>
            </a:r>
            <a:endParaRPr lang="zh-CN"/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zh-CN" altLang="en-US"/>
              <a:t>触摸</a:t>
            </a:r>
            <a:r>
              <a:rPr lang="en-US" altLang="zh-CN"/>
              <a:t> </a:t>
            </a:r>
            <a:r>
              <a:rPr lang="zh-CN" altLang="en-US"/>
              <a:t>自我触摸</a:t>
            </a:r>
            <a:r>
              <a:rPr lang="en-US" altLang="zh-CN"/>
              <a:t> </a:t>
            </a:r>
            <a:r>
              <a:rPr lang="zh-CN" altLang="en-US"/>
              <a:t>按摩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运动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具身：垂头弯腰和挺胸抬头</a:t>
            </a:r>
            <a:endParaRPr lang="zh-CN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7031990" y="2132965"/>
            <a:ext cx="3642360" cy="39357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从具身认知视角看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4220210" cy="511238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具身认知（</a:t>
            </a:r>
            <a:r>
              <a:rPr lang="en-US" altLang="zh-CN"/>
              <a:t>Embodied cognition</a:t>
            </a:r>
            <a:r>
              <a:rPr lang="zh-CN" altLang="en-US"/>
              <a:t>）是心理学中一个新兴的研究领域。具身认知理论主要指生理体验与心理状态之间有着强烈的联系。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生理体验</a:t>
            </a:r>
            <a:r>
              <a:rPr lang="en-US" altLang="zh-CN"/>
              <a:t>“</a:t>
            </a:r>
            <a:r>
              <a:rPr lang="zh-CN" altLang="en-US"/>
              <a:t>激活</a:t>
            </a:r>
            <a:r>
              <a:rPr lang="en-US" altLang="zh-CN"/>
              <a:t>”</a:t>
            </a:r>
            <a:r>
              <a:rPr lang="zh-CN" altLang="en-US"/>
              <a:t>心理感觉，反之亦然。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简言之，就是人在开心的时候会微笑，而如果微笑，人也会趋向于变得更开心。</a:t>
            </a:r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4511675" y="1844675"/>
            <a:ext cx="6943725" cy="44253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应用</a:t>
            </a:r>
            <a:r>
              <a:rPr lang="en-US" altLang="zh-CN"/>
              <a:t>——</a:t>
            </a:r>
            <a:r>
              <a:rPr lang="zh-CN" altLang="en-US"/>
              <a:t>基于行为的调控</a:t>
            </a:r>
            <a:r>
              <a:rPr lang="en-US" altLang="zh-CN"/>
              <a:t>-</a:t>
            </a:r>
            <a:r>
              <a:rPr lang="zh-CN" altLang="en-US"/>
              <a:t>社会行为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838835" y="1594485"/>
            <a:ext cx="3359150" cy="5112385"/>
          </a:xfrm>
        </p:spPr>
        <p:txBody>
          <a:bodyPr/>
          <a:lstStyle/>
          <a:p>
            <a:pPr marL="0" indent="0">
              <a:buNone/>
            </a:pPr>
            <a:r>
              <a:rPr lang="zh-CN"/>
              <a:t>功德</a:t>
            </a:r>
            <a:r>
              <a:rPr lang="en-US" altLang="zh-CN"/>
              <a:t> </a:t>
            </a:r>
            <a:r>
              <a:rPr lang="zh-CN" altLang="en-US"/>
              <a:t>志愿活动</a:t>
            </a:r>
            <a:endParaRPr lang="zh-CN" altLang="en-US"/>
          </a:p>
          <a:p>
            <a:pPr marL="0" indent="0">
              <a:buNone/>
            </a:pPr>
            <a:endParaRPr lang="zh-CN"/>
          </a:p>
          <a:p>
            <a:pPr marL="0" indent="0">
              <a:buNone/>
            </a:pPr>
            <a:r>
              <a:rPr lang="zh-CN"/>
              <a:t>仁者无敌</a:t>
            </a:r>
            <a:r>
              <a:rPr lang="en-US" altLang="zh-CN"/>
              <a:t> </a:t>
            </a:r>
            <a:endParaRPr lang="en-US" altLang="zh-CN"/>
          </a:p>
          <a:p>
            <a:pPr marL="0" indent="0">
              <a:buNone/>
            </a:pPr>
            <a:endParaRPr lang="zh-CN"/>
          </a:p>
          <a:p>
            <a:pPr marL="0" indent="0">
              <a:buNone/>
            </a:pPr>
            <a:r>
              <a:rPr lang="zh-CN"/>
              <a:t>远离竞争</a:t>
            </a:r>
            <a:endParaRPr lang="zh-CN"/>
          </a:p>
          <a:p>
            <a:pPr marL="0" indent="0">
              <a:buNone/>
            </a:pPr>
            <a:endParaRPr lang="zh-CN" altLang="zh-CN"/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zh-CN" altLang="en-US"/>
              <a:t>戒轻视他人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3520" y="2204720"/>
            <a:ext cx="6019800" cy="36385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应用</a:t>
            </a:r>
            <a:r>
              <a:rPr lang="en-US" altLang="zh-CN"/>
              <a:t>——</a:t>
            </a:r>
            <a:r>
              <a:rPr lang="zh-CN" altLang="en-US"/>
              <a:t>基于行为的调控</a:t>
            </a:r>
            <a:r>
              <a:rPr lang="en-US" altLang="zh-CN"/>
              <a:t>-</a:t>
            </a:r>
            <a:r>
              <a:rPr lang="zh-CN" altLang="en-US"/>
              <a:t>社会行为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838835" y="1594485"/>
            <a:ext cx="10801985" cy="487743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尔时武帝问：</a:t>
            </a:r>
            <a:r>
              <a:rPr lang="en-US" altLang="zh-CN"/>
              <a:t>“</a:t>
            </a:r>
            <a:r>
              <a:rPr lang="zh-CN" altLang="en-US"/>
              <a:t>朕自登九五已来，度人造寺，写经造像，有何功德？</a:t>
            </a:r>
            <a:r>
              <a:rPr lang="en-US" altLang="zh-CN"/>
              <a:t>”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师曰：</a:t>
            </a:r>
            <a:r>
              <a:rPr lang="en-US" altLang="zh-CN"/>
              <a:t>“</a:t>
            </a:r>
            <a:r>
              <a:rPr lang="zh-CN" altLang="en-US"/>
              <a:t>无功德。</a:t>
            </a:r>
            <a:r>
              <a:rPr lang="en-US" altLang="zh-CN"/>
              <a:t>”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帝曰：</a:t>
            </a:r>
            <a:r>
              <a:rPr lang="en-US" altLang="zh-CN"/>
              <a:t>“</a:t>
            </a:r>
            <a:r>
              <a:rPr lang="zh-CN" altLang="en-US"/>
              <a:t>何以无功德？</a:t>
            </a:r>
            <a:r>
              <a:rPr lang="en-US" altLang="zh-CN"/>
              <a:t>”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师曰：</a:t>
            </a:r>
            <a:r>
              <a:rPr lang="en-US" altLang="zh-CN"/>
              <a:t>“</a:t>
            </a:r>
            <a:r>
              <a:rPr lang="zh-CN" altLang="en-US"/>
              <a:t>此是人天小果。有漏之因，如影随形。虽有善因，非是实相。</a:t>
            </a:r>
            <a:r>
              <a:rPr lang="en-US" altLang="zh-CN"/>
              <a:t>”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武帝问：</a:t>
            </a:r>
            <a:r>
              <a:rPr lang="en-US" altLang="zh-CN"/>
              <a:t>“</a:t>
            </a:r>
            <a:r>
              <a:rPr lang="zh-CN" altLang="en-US"/>
              <a:t>如何是实功德？</a:t>
            </a:r>
            <a:r>
              <a:rPr lang="en-US" altLang="zh-CN"/>
              <a:t>”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师曰：</a:t>
            </a:r>
            <a:r>
              <a:rPr lang="en-US" altLang="zh-CN"/>
              <a:t>“</a:t>
            </a:r>
            <a:r>
              <a:rPr lang="zh-CN" altLang="en-US"/>
              <a:t>净智妙圆，体自空寂，如是功德，不以世求。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</a:t>
            </a:r>
            <a:r>
              <a:rPr lang="zh-CN" altLang="en-US"/>
              <a:t>应用</a:t>
            </a:r>
            <a:r>
              <a:rPr lang="en-US" altLang="zh-CN"/>
              <a:t>—</a:t>
            </a:r>
            <a:r>
              <a:rPr lang="zh-CN" altLang="en-US"/>
              <a:t>基于意识的调控</a:t>
            </a:r>
            <a:r>
              <a:rPr lang="en-US" altLang="zh-CN"/>
              <a:t>-</a:t>
            </a:r>
            <a:r>
              <a:rPr lang="zh-CN" altLang="en-US"/>
              <a:t>腹侧</a:t>
            </a:r>
            <a:r>
              <a:rPr lang="zh-CN" altLang="en-US">
                <a:sym typeface="+mn-ea"/>
              </a:rPr>
              <a:t>迷走神经之锚</a:t>
            </a:r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3838575" cy="511238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记住感觉</a:t>
            </a:r>
            <a:r>
              <a:rPr lang="en-US" altLang="zh-CN"/>
              <a:t> </a:t>
            </a:r>
            <a:r>
              <a:rPr lang="zh-CN" altLang="en-US">
                <a:sym typeface="+mn-ea"/>
              </a:rPr>
              <a:t>心率</a:t>
            </a:r>
            <a:endParaRPr lang="zh-CN" altLang="en-US"/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正念冥想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（品味体验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将积极事件变为积极体验）</a:t>
            </a:r>
            <a:endParaRPr lang="en-US" altLang="zh-CN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仁远乎哉</a:t>
            </a:r>
            <a:r>
              <a:rPr lang="en-US" altLang="zh-CN"/>
              <a:t>?</a:t>
            </a:r>
            <a:r>
              <a:rPr lang="zh-CN" altLang="en-US"/>
              <a:t>我欲仁，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斯仁至矣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藏地高僧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4511675" y="1844675"/>
            <a:ext cx="6943725" cy="44253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10747375" cy="511238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1</a:t>
            </a:r>
            <a:r>
              <a:rPr lang="zh-CN" altLang="en-US"/>
              <a:t>人类自然的身体并不天然适应现代生活，需要主动调节神经系统。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这里的调节主要是针对自主神经系统，因为它们不受主观意志直接支配，但是可以通过特殊方法进行调控。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调节方法有三类：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</a:t>
            </a:r>
            <a:r>
              <a:rPr lang="en-US" altLang="zh-CN"/>
              <a:t>      1</a:t>
            </a:r>
            <a:r>
              <a:rPr lang="zh-CN" altLang="en-US"/>
              <a:t>对环境刺激进行调节</a:t>
            </a:r>
            <a:r>
              <a:rPr lang="en-US" altLang="zh-CN"/>
              <a:t>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2</a:t>
            </a:r>
            <a:r>
              <a:rPr lang="zh-CN" altLang="en-US"/>
              <a:t>从具身角度，主动进行神经激活的状态下的行为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</a:t>
            </a:r>
            <a:r>
              <a:rPr lang="en-US" altLang="zh-CN"/>
              <a:t>      3</a:t>
            </a:r>
            <a:r>
              <a:rPr lang="zh-CN" altLang="en-US"/>
              <a:t>从意识锚定的角度，记住感觉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不足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335280" y="1484630"/>
            <a:ext cx="5919470" cy="511238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定义在过程上的结构，不一定是对的，但是可以被外行应用，且效果良好</a:t>
            </a:r>
            <a:r>
              <a:rPr lang="en-US" altLang="zh-CN"/>
              <a:t> </a:t>
            </a:r>
            <a:r>
              <a:rPr lang="zh-CN" altLang="en-US"/>
              <a:t>提供指导性和解释性可供人们应用在生活中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相关论文缺乏严密逻辑链，只能说明相关性，</a:t>
            </a:r>
            <a:r>
              <a:rPr lang="zh-CN" altLang="en-US">
                <a:sym typeface="+mn-ea"/>
              </a:rPr>
              <a:t>不一定是因果性</a:t>
            </a:r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6383655" y="1700530"/>
            <a:ext cx="5715000" cy="35210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9"/>
          <p:cNvSpPr txBox="1"/>
          <p:nvPr/>
        </p:nvSpPr>
        <p:spPr>
          <a:xfrm>
            <a:off x="7866875" y="4942366"/>
            <a:ext cx="34810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多重迷走神经理论</a:t>
            </a:r>
            <a:endParaRPr 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The Polyvagal Theory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425304" y="4851112"/>
            <a:ext cx="18139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24392" y="399432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谢谢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70050" y="2708910"/>
            <a:ext cx="88519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/>
              <a:t>为建设世界一流实验室而努力奋斗！</a:t>
            </a:r>
            <a:endParaRPr lang="zh-CN" altLang="en-US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出发点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073650" cy="511238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在创伤治疗中，认知层面的信息无法解决问题</a:t>
            </a:r>
            <a:endParaRPr lang="zh-CN" altLang="en-US"/>
          </a:p>
          <a:p>
            <a:pPr marL="457200" lvl="1" indent="0">
              <a:buNone/>
            </a:pPr>
            <a:r>
              <a:rPr lang="en-US" altLang="zh-CN"/>
              <a:t> </a:t>
            </a:r>
            <a:r>
              <a:rPr lang="zh-CN" altLang="en-US"/>
              <a:t>焦虑</a:t>
            </a:r>
            <a:r>
              <a:rPr lang="en-US" altLang="zh-CN"/>
              <a:t> </a:t>
            </a:r>
            <a:r>
              <a:rPr lang="zh-CN" altLang="en-US"/>
              <a:t>麻木</a:t>
            </a:r>
            <a:endParaRPr lang="zh-CN" altLang="en-US"/>
          </a:p>
          <a:p>
            <a:pPr marL="457200" lvl="1" indent="0">
              <a:buNone/>
            </a:pPr>
            <a:r>
              <a:rPr lang="en-US" altLang="zh-CN"/>
              <a:t> </a:t>
            </a:r>
            <a:r>
              <a:rPr lang="zh-CN" altLang="en-US"/>
              <a:t>自卑</a:t>
            </a:r>
            <a:r>
              <a:rPr lang="en-US" altLang="zh-CN"/>
              <a:t> </a:t>
            </a:r>
            <a:r>
              <a:rPr lang="zh-CN" altLang="en-US"/>
              <a:t>孤独</a:t>
            </a:r>
            <a:endParaRPr lang="en-US" altLang="zh-CN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缺少自主神经系统的调节</a:t>
            </a:r>
            <a:endParaRPr lang="zh-CN" altLang="en-US"/>
          </a:p>
          <a:p>
            <a:pPr marL="457200" lvl="1" algn="l">
              <a:buClrTx/>
              <a:buSzTx/>
              <a:buNone/>
            </a:pPr>
            <a:r>
              <a:rPr lang="en-US" altLang="zh-CN"/>
              <a:t>  所谓“</a:t>
            </a:r>
            <a:r>
              <a:rPr lang="en-US" altLang="zh-CN"/>
              <a:t>自主”即不受意识直接调控</a:t>
            </a:r>
            <a:endParaRPr lang="en-US" altLang="zh-CN"/>
          </a:p>
          <a:p>
            <a:pPr marL="0" indent="457200">
              <a:buNone/>
            </a:pPr>
            <a:r>
              <a:rPr lang="en-US" altLang="zh-CN" sz="2400"/>
              <a:t>激素分泌</a:t>
            </a:r>
            <a:endParaRPr lang="en-US" altLang="zh-CN" sz="2400"/>
          </a:p>
          <a:p>
            <a:pPr marL="0" indent="457200">
              <a:buNone/>
            </a:pPr>
            <a:endParaRPr lang="zh-CN" altLang="en-US"/>
          </a:p>
          <a:p>
            <a:pPr marL="0" indent="457200">
              <a:buNone/>
            </a:pP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6024245" y="1700530"/>
            <a:ext cx="4956810" cy="3844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出发点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919470" cy="511238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输入（事件）</a:t>
            </a:r>
            <a:r>
              <a:rPr lang="en-US" altLang="zh-CN"/>
              <a:t>——</a:t>
            </a:r>
            <a:r>
              <a:rPr lang="zh-CN" altLang="en-US"/>
              <a:t>神经系统</a:t>
            </a:r>
            <a:r>
              <a:rPr lang="en-US" altLang="zh-CN"/>
              <a:t>——</a:t>
            </a:r>
            <a:r>
              <a:rPr lang="zh-CN" altLang="en-US"/>
              <a:t>输出（意识</a:t>
            </a:r>
            <a:r>
              <a:rPr lang="en-US" altLang="zh-CN"/>
              <a:t> </a:t>
            </a:r>
            <a:r>
              <a:rPr lang="zh-CN" altLang="en-US"/>
              <a:t>想法</a:t>
            </a:r>
            <a:r>
              <a:rPr lang="en-US" altLang="zh-CN"/>
              <a:t> </a:t>
            </a:r>
            <a:r>
              <a:rPr lang="zh-CN" altLang="en-US"/>
              <a:t>情绪</a:t>
            </a:r>
            <a:r>
              <a:rPr lang="en-US" altLang="zh-CN"/>
              <a:t> </a:t>
            </a:r>
            <a:r>
              <a:rPr lang="zh-CN" altLang="en-US"/>
              <a:t>行为</a:t>
            </a:r>
            <a:r>
              <a:rPr lang="en-US" altLang="zh-CN"/>
              <a:t> </a:t>
            </a:r>
            <a:r>
              <a:rPr lang="zh-CN" altLang="en-US"/>
              <a:t>信念）</a:t>
            </a:r>
            <a:endParaRPr lang="zh-CN" altLang="en-US"/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事件本身不重要，神经系统如何回应更重要。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自主神经系统的影响是基础的、全面的、无意识的、倾向性的，也是常常被忽略的部分。</a:t>
            </a:r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6741160" y="1700530"/>
            <a:ext cx="4899660" cy="3759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简介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919470" cy="511238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1127760" y="1484630"/>
            <a:ext cx="5810885" cy="5127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25" y="980440"/>
            <a:ext cx="2108200" cy="5480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理论概述</a:t>
            </a:r>
            <a:r>
              <a:rPr lang="en-US" altLang="zh-CN"/>
              <a:t>——</a:t>
            </a:r>
            <a:r>
              <a:rPr lang="zh-CN" altLang="en-US"/>
              <a:t>自主神经系统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919470" cy="5112385"/>
          </a:xfrm>
        </p:spPr>
        <p:txBody>
          <a:bodyPr/>
          <a:lstStyle/>
          <a:p>
            <a:r>
              <a:rPr lang="zh-CN" altLang="en-US"/>
              <a:t>自主神经系统分为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交感神经系统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副交感神经系统（主要是迷走）</a:t>
            </a:r>
            <a:endParaRPr lang="zh-CN" altLang="en-US"/>
          </a:p>
          <a:p>
            <a:r>
              <a:rPr lang="zh-CN" altLang="en-US"/>
              <a:t>自主神经系统接收来自中枢神经系统</a:t>
            </a:r>
            <a:r>
              <a:rPr lang="en-US" altLang="zh-CN"/>
              <a:t> (CNS) </a:t>
            </a:r>
            <a:r>
              <a:rPr lang="zh-CN" altLang="en-US"/>
              <a:t>部分的输入，这些部分处理和整合来自身体和外部环境的刺激。</a:t>
            </a:r>
            <a:r>
              <a:rPr lang="en-US" altLang="zh-CN"/>
              <a:t> </a:t>
            </a:r>
            <a:r>
              <a:rPr lang="zh-CN" altLang="en-US"/>
              <a:t>这些部分包括下丘脑、孤束核、网状结构、杏仁核、海马和嗅觉皮层。</a:t>
            </a:r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6960235" y="1556385"/>
            <a:ext cx="3899535" cy="51111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</a:t>
            </a:r>
            <a:r>
              <a:rPr lang="zh-CN" altLang="en-US"/>
              <a:t>理论概述</a:t>
            </a:r>
            <a:r>
              <a:rPr lang="en-US" altLang="zh-CN"/>
              <a:t>——</a:t>
            </a:r>
            <a:r>
              <a:rPr lang="zh-CN" altLang="en-US"/>
              <a:t>自主神经系统</a:t>
            </a:r>
            <a:r>
              <a:rPr lang="en-US" altLang="zh-CN"/>
              <a:t>—</a:t>
            </a:r>
            <a:r>
              <a:rPr lang="zh-CN" altLang="en-US"/>
              <a:t>交感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919470" cy="511238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交感神经分支位于脊髓中部，通过交感肾上腺髓质系统（</a:t>
            </a:r>
            <a:r>
              <a:rPr lang="en-US" altLang="zh-CN"/>
              <a:t>SAM</a:t>
            </a:r>
            <a:r>
              <a:rPr lang="zh-CN" altLang="en-US"/>
              <a:t>）和下丘脑</a:t>
            </a:r>
            <a:r>
              <a:rPr lang="en-US" altLang="zh-CN"/>
              <a:t>-</a:t>
            </a:r>
            <a:r>
              <a:rPr lang="zh-CN" altLang="en-US"/>
              <a:t>垂体</a:t>
            </a:r>
            <a:r>
              <a:rPr lang="en-US" altLang="zh-CN"/>
              <a:t>-</a:t>
            </a:r>
            <a:r>
              <a:rPr lang="zh-CN" altLang="en-US"/>
              <a:t>肾上腺轴（</a:t>
            </a:r>
            <a:r>
              <a:rPr lang="en-US" altLang="zh-CN"/>
              <a:t>HPA</a:t>
            </a:r>
            <a:r>
              <a:rPr lang="zh-CN" altLang="en-US"/>
              <a:t>）发挥作用。</a:t>
            </a:r>
            <a:r>
              <a:rPr lang="en-US" altLang="zh-CN"/>
              <a:t>SAM</a:t>
            </a:r>
            <a:r>
              <a:rPr lang="zh-CN" altLang="en-US"/>
              <a:t>可以在</a:t>
            </a:r>
            <a:r>
              <a:rPr lang="en-US" altLang="zh-CN"/>
              <a:t>100</a:t>
            </a:r>
            <a:r>
              <a:rPr lang="zh-CN" altLang="en-US"/>
              <a:t>毫秒内快速激活，当肾上腺素驱动的能量激增未能解决问题时，</a:t>
            </a:r>
            <a:r>
              <a:rPr lang="en-US" altLang="zh-CN"/>
              <a:t>HPA</a:t>
            </a:r>
            <a:r>
              <a:rPr lang="zh-CN" altLang="en-US"/>
              <a:t>接手，释放皮质醇（压力激素）。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6383655" y="1628775"/>
            <a:ext cx="4743450" cy="48018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简介</a:t>
            </a:r>
            <a:r>
              <a:rPr lang="en-US" altLang="zh-CN"/>
              <a:t>-</a:t>
            </a:r>
            <a:r>
              <a:rPr lang="zh-CN" altLang="en-US"/>
              <a:t>三个神经的故事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542280" cy="511238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处于交感神经系统主导的状态、看到的听到的更多的是危险的信号，触发不安感和迫在眉睫的危险感，惊恐的，高度警惕的。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进入战斗和逃跑反应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可能主动攻击或逃避，会忽略和误解关于安全的提示，感觉世界是两极分化的，一方面寻找联接，同时又觉得联接是很危险的，与自我、他人、世界、灵性脱节，感到的是分离感，大脑讲述的就是一个关于世界可憎、人心难测的故事。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内容占位符 3"/>
          <p:cNvSpPr>
            <a:spLocks noGrp="1"/>
          </p:cNvSpPr>
          <p:nvPr/>
        </p:nvSpPr>
        <p:spPr>
          <a:xfrm>
            <a:off x="390525" y="1684020"/>
            <a:ext cx="5919470" cy="51123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7175500" y="1556385"/>
            <a:ext cx="4170680" cy="4693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00F0DF-33EF-44AA-A705-087FFAD5005A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多重迷走神经理论</a:t>
            </a:r>
            <a:r>
              <a:rPr lang="en-US" altLang="zh-CN"/>
              <a:t>——</a:t>
            </a:r>
            <a:r>
              <a:rPr lang="zh-CN" altLang="en-US"/>
              <a:t>理论概述</a:t>
            </a:r>
            <a:r>
              <a:rPr lang="en-US" altLang="zh-CN"/>
              <a:t>——</a:t>
            </a:r>
            <a:r>
              <a:rPr lang="zh-CN" altLang="en-US"/>
              <a:t>迷走神经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63525" y="1557020"/>
            <a:ext cx="5346700" cy="511238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副交感神经系统主要是迷走神经（第十对脑神经）</a:t>
            </a:r>
            <a:r>
              <a:rPr lang="en-US" altLang="zh-CN"/>
              <a:t>“vagues”</a:t>
            </a:r>
            <a:r>
              <a:rPr lang="zh-CN" altLang="en-US"/>
              <a:t>（迷走）来源于拉丁语</a:t>
            </a:r>
            <a:r>
              <a:rPr lang="en-US" altLang="zh-CN"/>
              <a:t>“vagary”</a:t>
            </a:r>
            <a:r>
              <a:rPr lang="zh-CN" altLang="en-US"/>
              <a:t>，意为</a:t>
            </a:r>
            <a:r>
              <a:rPr lang="en-US" altLang="zh-CN"/>
              <a:t>“</a:t>
            </a:r>
            <a:r>
              <a:rPr lang="zh-CN" altLang="en-US"/>
              <a:t>漫游者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身体和脑之间双向沟通的混合神经。</a:t>
            </a:r>
            <a:r>
              <a:rPr lang="en-US" altLang="zh-CN"/>
              <a:t>80%</a:t>
            </a:r>
            <a:r>
              <a:rPr lang="zh-CN" altLang="en-US"/>
              <a:t>的感受性的传入神经纤维，</a:t>
            </a:r>
            <a:r>
              <a:rPr lang="en-US" altLang="zh-CN"/>
              <a:t>20%</a:t>
            </a:r>
            <a:r>
              <a:rPr lang="zh-CN" altLang="en-US"/>
              <a:t>运动性的传出神经纤维。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6383655" y="1637030"/>
            <a:ext cx="4272280" cy="49936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11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12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13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14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15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16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17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18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19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21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6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7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8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ags/tag9.xml><?xml version="1.0" encoding="utf-8"?>
<p:tagLst xmlns:p="http://schemas.openxmlformats.org/presentationml/2006/main">
  <p:tag name="KSO_WM_DIAGRAM_VIRTUALLY_FRAME" val="{&quot;height&quot;:156.3882677165354,&quot;left&quot;:66.07968503937008,&quot;top&quot;:127.67125984251967,&quot;width&quot;:619.0846456692914}"/>
</p:tagLst>
</file>

<file path=ppt/theme/theme1.xml><?xml version="1.0" encoding="utf-8"?>
<a:theme xmlns:a="http://schemas.openxmlformats.org/drawingml/2006/main" name="首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上方图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背景图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背景图标_无分割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下方图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2684</Words>
  <Application>WPS 演示</Application>
  <PresentationFormat>宽屏</PresentationFormat>
  <Paragraphs>272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黑体</vt:lpstr>
      <vt:lpstr>Times New Roman</vt:lpstr>
      <vt:lpstr>华文楷体</vt:lpstr>
      <vt:lpstr>微软雅黑</vt:lpstr>
      <vt:lpstr>Arial Unicode MS</vt:lpstr>
      <vt:lpstr>Calibri</vt:lpstr>
      <vt:lpstr>首页</vt:lpstr>
      <vt:lpstr>上方图标</vt:lpstr>
      <vt:lpstr>背景图标</vt:lpstr>
      <vt:lpstr>背景图标_无分割线</vt:lpstr>
      <vt:lpstr>下方图标</vt:lpstr>
      <vt:lpstr>PowerPoint 演示文稿</vt:lpstr>
      <vt:lpstr>PowerPoint 演示文稿</vt:lpstr>
      <vt:lpstr>PowerPoint 演示文稿</vt:lpstr>
      <vt:lpstr>多重迷走神经理论——出发点</vt:lpstr>
      <vt:lpstr>多重迷走神经理论——出发点</vt:lpstr>
      <vt:lpstr>多重迷走神经理论——出发点</vt:lpstr>
      <vt:lpstr>多重迷走神经理论——理论概述——基础知识——自主神经系统</vt:lpstr>
      <vt:lpstr>多重迷走神经理论——简介-三个神经的故事</vt:lpstr>
      <vt:lpstr>多重迷走神经理论——理论概述——基础知识——自主神经系统</vt:lpstr>
      <vt:lpstr>多重迷走神经理论——理论概述——基础知识——迷走神经</vt:lpstr>
      <vt:lpstr>多重迷走神经理论——理论概述——基础知识——迷走神经</vt:lpstr>
      <vt:lpstr>多重迷走神经理论——简介-三个神经的故事</vt:lpstr>
      <vt:lpstr>多重迷走神经理论——理论概述——基础知识——腹侧迷走神经</vt:lpstr>
      <vt:lpstr>多重迷走神经理论——简介</vt:lpstr>
      <vt:lpstr>多重迷走神经理论——理论概述——基础知识——迷走神经</vt:lpstr>
      <vt:lpstr>多重迷走神经理论——理论概述——基础知识——交感神经</vt:lpstr>
      <vt:lpstr>多重迷走神经理论—理论概述—进化心理学—繁衍（生存）万岁</vt:lpstr>
      <vt:lpstr>多重迷走神经理论—理论概述—进化心理学—时代变了</vt:lpstr>
      <vt:lpstr>多重迷走神经理论——应用——基于行为的调控-身体行为</vt:lpstr>
      <vt:lpstr>多重迷走神经理论——应用——基于行为的调控-社交行为</vt:lpstr>
      <vt:lpstr>多重迷走神经理论—应用—基于意识的调控-腹侧迷走神经之锚</vt:lpstr>
      <vt:lpstr>多重迷走神经理论——应用——基于意识的调控</vt:lpstr>
      <vt:lpstr>多重迷走神经理论——应用——基于行为的调控-社会行为</vt:lpstr>
      <vt:lpstr>多重迷走神经理论——应用——基于意识的调控</vt:lpstr>
      <vt:lpstr>多重迷走神经理论—应用—基于意识的调控-腹侧迷走神经之锚</vt:lpstr>
      <vt:lpstr>多重迷走神经理论——总结--创建者与发扬者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韩茂祥</cp:lastModifiedBy>
  <cp:revision>2582</cp:revision>
  <dcterms:created xsi:type="dcterms:W3CDTF">2012-09-28T12:41:00Z</dcterms:created>
  <dcterms:modified xsi:type="dcterms:W3CDTF">2024-12-09T11:09:18Z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5956B48C7FA84237A8FD29AE78CCC292_12</vt:lpwstr>
  </property>
  <property fmtid="{D5CDD505-2E9C-101B-9397-08002B2CF9AE}" pid="3" name="KSOProductBuildVer">
    <vt:lpwstr>2052-12.1.0.19302</vt:lpwstr>
  </property>
</Properties>
</file>