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sldIdLst>
    <p:sldId id="347" r:id="rId3"/>
    <p:sldId id="348" r:id="rId4"/>
    <p:sldId id="349" r:id="rId5"/>
    <p:sldId id="350" r:id="rId6"/>
    <p:sldId id="354" r:id="rId7"/>
    <p:sldId id="351" r:id="rId8"/>
    <p:sldId id="352" r:id="rId9"/>
    <p:sldId id="355" r:id="rId10"/>
    <p:sldId id="356" r:id="rId11"/>
    <p:sldId id="35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8" autoAdjust="0"/>
    <p:restoredTop sz="76126" autoAdjust="0"/>
  </p:normalViewPr>
  <p:slideViewPr>
    <p:cSldViewPr snapToGrid="0">
      <p:cViewPr varScale="1">
        <p:scale>
          <a:sx n="127" d="100"/>
          <a:sy n="127" d="100"/>
        </p:scale>
        <p:origin x="14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0DE82-5066-483A-9067-541D81E05ABC}" type="datetimeFigureOut">
              <a:rPr lang="zh-CN" altLang="en-US" smtClean="0"/>
              <a:t>2024/12/1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FE46C-482C-4C4C-9DDA-E9736EB68786}" type="slidenum">
              <a:rPr lang="zh-CN" altLang="en-US" smtClean="0"/>
              <a:t>‹#›</a:t>
            </a:fld>
            <a:endParaRPr lang="zh-CN" altLang="en-US"/>
          </a:p>
        </p:txBody>
      </p:sp>
    </p:spTree>
    <p:extLst>
      <p:ext uri="{BB962C8B-B14F-4D97-AF65-F5344CB8AC3E}">
        <p14:creationId xmlns:p14="http://schemas.microsoft.com/office/powerpoint/2010/main" val="95032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各位老师同学晚上好，今天我要分享一篇在今年</a:t>
            </a:r>
            <a:r>
              <a:rPr lang="en-US" altLang="zh-CN" dirty="0"/>
              <a:t>6</a:t>
            </a:r>
            <a:r>
              <a:rPr lang="zh-CN" altLang="en-US" dirty="0"/>
              <a:t>月发表在</a:t>
            </a:r>
            <a:r>
              <a:rPr lang="en-US" altLang="zh-CN" dirty="0"/>
              <a:t>Nature</a:t>
            </a:r>
            <a:r>
              <a:rPr lang="zh-CN" altLang="en-US" dirty="0"/>
              <a:t>上面的文献，这篇文献使用了纯仿真的方案训练出了外骨骼控制器，与人在环路当中的控制相比，减少了很多训练的时间成本。</a:t>
            </a:r>
            <a:endParaRPr lang="en-US"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1</a:t>
            </a:fld>
            <a:endParaRPr lang="zh-CN" altLang="en-US"/>
          </a:p>
        </p:txBody>
      </p:sp>
    </p:spTree>
    <p:extLst>
      <p:ext uri="{BB962C8B-B14F-4D97-AF65-F5344CB8AC3E}">
        <p14:creationId xmlns:p14="http://schemas.microsoft.com/office/powerpoint/2010/main" val="316848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10</a:t>
            </a:fld>
            <a:endParaRPr lang="zh-CN" altLang="en-US"/>
          </a:p>
        </p:txBody>
      </p:sp>
    </p:spTree>
    <p:extLst>
      <p:ext uri="{BB962C8B-B14F-4D97-AF65-F5344CB8AC3E}">
        <p14:creationId xmlns:p14="http://schemas.microsoft.com/office/powerpoint/2010/main" val="300571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这篇文章的第一作者是</a:t>
            </a:r>
            <a:r>
              <a:rPr lang="en-US" altLang="zh-CN" dirty="0"/>
              <a:t>Dr. </a:t>
            </a:r>
            <a:r>
              <a:rPr lang="en-US" altLang="zh-CN" dirty="0" err="1"/>
              <a:t>Shuzhen</a:t>
            </a:r>
            <a:r>
              <a:rPr lang="en-US" altLang="zh-CN" dirty="0"/>
              <a:t> Luo,</a:t>
            </a:r>
            <a:r>
              <a:rPr lang="zh-CN" altLang="en-US" dirty="0"/>
              <a:t>是佛罗里达</a:t>
            </a:r>
            <a:r>
              <a:rPr lang="en-US" altLang="zh-CN" dirty="0"/>
              <a:t>Embry Riddle</a:t>
            </a:r>
            <a:r>
              <a:rPr lang="zh-CN" altLang="en-US" dirty="0"/>
              <a:t>航天航空大学的助理教授，通讯作者是</a:t>
            </a:r>
            <a:r>
              <a:rPr lang="en-US" altLang="zh-CN" dirty="0"/>
              <a:t>Dr Hao </a:t>
            </a:r>
            <a:r>
              <a:rPr lang="en-US" altLang="zh-CN" dirty="0" err="1"/>
              <a:t>Su</a:t>
            </a:r>
            <a:r>
              <a:rPr lang="zh-CN" altLang="en-US" dirty="0"/>
              <a:t>是北卡罗来纳大学的副教授，第一作者曾经是他的博后。他们实验室近期主要做的也是面向临床应用的机械应用，外骨骼，手术辅助机械，以及</a:t>
            </a:r>
            <a:r>
              <a:rPr lang="en-US" altLang="zh-CN" dirty="0"/>
              <a:t>MRI</a:t>
            </a:r>
            <a:r>
              <a:rPr lang="zh-CN" altLang="en-US" dirty="0"/>
              <a:t>引导的神经外科手术机器人等。这篇文献在见刊后，得到媒体的广泛报导和关注。他可以减少很多预训练的成本，并且在通用性和泛化性相比之前的数据驱动外骨骼而言都是一个很大的进展。</a:t>
            </a:r>
            <a:endParaRPr lang="en-US"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2</a:t>
            </a:fld>
            <a:endParaRPr lang="zh-CN" altLang="en-US"/>
          </a:p>
        </p:txBody>
      </p:sp>
    </p:spTree>
    <p:extLst>
      <p:ext uri="{BB962C8B-B14F-4D97-AF65-F5344CB8AC3E}">
        <p14:creationId xmlns:p14="http://schemas.microsoft.com/office/powerpoint/2010/main" val="322629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简要回顾一下外骨骼的</a:t>
            </a:r>
            <a:r>
              <a:rPr lang="zh-CN" altLang="en-US" b="0" i="0" dirty="0">
                <a:effectLst/>
                <a:latin typeface="-apple-system"/>
              </a:rPr>
              <a:t>潜力。外骨骼技术被广泛认为能够极大地提高人类的运动性能。它们不仅能够增强健全个体的行走能力，还能帮助残疾人士恢复行动能力。然而，外骨骼的发展和普及受到了限制，主要因为它们需要长时间的人类测试和手工制定的控制法则。</a:t>
            </a:r>
            <a:r>
              <a:rPr lang="zh-CN" altLang="en-US" dirty="0"/>
              <a:t>外骨骼控制策略通常都要使用设定好的控制参数，例如大艾等就使用固定的步态进行训练，而如果需要根据肌肉反应进行相应的客制化步态，则需要大量的时间实际操作采集相应的数据，使用数据驱动的方案一般需要花费每位被试</a:t>
            </a:r>
            <a:r>
              <a:rPr lang="en-US" altLang="zh-CN" dirty="0"/>
              <a:t>30</a:t>
            </a:r>
            <a:r>
              <a:rPr lang="zh-CN" altLang="en-US" dirty="0"/>
              <a:t>分钟左右的时间。在控制算法的开发上，挑战</a:t>
            </a:r>
            <a:r>
              <a:rPr lang="zh-CN" dirty="0"/>
              <a:t>涉及适应多步态人类运动的独特生物力学</a:t>
            </a:r>
            <a:r>
              <a:rPr lang="zh-CN" altLang="en-US" dirty="0"/>
              <a:t>，当前最佳的算法</a:t>
            </a:r>
            <a:r>
              <a:rPr lang="zh-CN" dirty="0"/>
              <a:t>使用两级离散控制， 首先对不同的运动活动进行分类，然后离散步态 循环分为几个阶段。每个应用都应用不同的控制律，每个控制律都需要手动调整</a:t>
            </a:r>
            <a:r>
              <a:rPr lang="zh-CN" altLang="en-US" dirty="0"/>
              <a:t>，在不同被试上的鲁棒性也不高。</a:t>
            </a:r>
            <a:endParaRPr lang="en-US" altLang="zh-CN" dirty="0"/>
          </a:p>
          <a:p>
            <a:r>
              <a:rPr lang="zh-CN" altLang="en-US" dirty="0"/>
              <a:t>文中作者提出了一个免实验的仿真中学习训练框架，使用</a:t>
            </a:r>
            <a:r>
              <a:rPr lang="zh-CN" dirty="0"/>
              <a:t>数据驱动和动态感知，利用强化学习加快开发用于多模式运动辅助的外骨骼控制器</a:t>
            </a:r>
            <a:r>
              <a:rPr lang="zh-CN" altLang="en-US" dirty="0"/>
              <a:t>，</a:t>
            </a:r>
            <a:r>
              <a:rPr lang="zh-CN" dirty="0"/>
              <a:t>控制框架从人体运动轨迹数据中学习 通过动作捕捉获得行走、跑步和爬楼梯数据集</a:t>
            </a:r>
            <a:r>
              <a:rPr lang="zh-CN" altLang="en-US" dirty="0"/>
              <a:t>。</a:t>
            </a:r>
            <a:endParaRPr lang="en-US"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3</a:t>
            </a:fld>
            <a:endParaRPr lang="zh-CN" altLang="en-US"/>
          </a:p>
        </p:txBody>
      </p:sp>
    </p:spTree>
    <p:extLst>
      <p:ext uri="{BB962C8B-B14F-4D97-AF65-F5344CB8AC3E}">
        <p14:creationId xmlns:p14="http://schemas.microsoft.com/office/powerpoint/2010/main" val="351163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仿真方法结合了 </a:t>
            </a:r>
            <a:r>
              <a:rPr lang="en-US" altLang="zh-CN" dirty="0"/>
              <a:t>50 </a:t>
            </a:r>
            <a:r>
              <a:rPr lang="zh-CN" altLang="en-US" dirty="0"/>
              <a:t>个自由度的全身肌肉骨骼模型，包含 </a:t>
            </a:r>
            <a:r>
              <a:rPr lang="en-US" altLang="zh-CN" dirty="0"/>
              <a:t>208 </a:t>
            </a:r>
            <a:r>
              <a:rPr lang="zh-CN" altLang="en-US" dirty="0"/>
              <a:t>块下肢骨骼肌和上肢以及定制髋关节外骨骼的力学模型。框架可以实现端到端控制，将机器人的传感器输入映射到辅助扭矩，而无需任何中间步骤。控制器学习效率也高。神经网路总共由三层全连接网络组成，因此也可以在微控制器上实现。</a:t>
            </a:r>
            <a:r>
              <a:rPr lang="en-US" altLang="zh-CN" dirty="0"/>
              <a:t>reward</a:t>
            </a:r>
            <a:r>
              <a:rPr lang="zh-CN" altLang="en-US" dirty="0"/>
              <a:t>设计为减少人自行花费的力量，并且以关节扭矩作为反馈。这个方法与人在环</a:t>
            </a:r>
            <a:r>
              <a:rPr lang="en-US" altLang="zh-CN" dirty="0"/>
              <a:t>human in the loop</a:t>
            </a:r>
            <a:r>
              <a:rPr lang="zh-CN" altLang="en-US" dirty="0"/>
              <a:t>相比，</a:t>
            </a:r>
            <a:r>
              <a:rPr lang="en-US" altLang="zh-CN" dirty="0"/>
              <a:t>human in the loop</a:t>
            </a:r>
            <a:r>
              <a:rPr lang="zh-CN" altLang="en-US" dirty="0"/>
              <a:t>需要昂贵的设备和大量的人力来调整设备进行测试，而该方法只需要两腿各一个</a:t>
            </a:r>
            <a:r>
              <a:rPr lang="en-US" altLang="zh-CN" dirty="0"/>
              <a:t>9</a:t>
            </a:r>
            <a:r>
              <a:rPr lang="zh-CN" altLang="en-US" dirty="0"/>
              <a:t>轴的</a:t>
            </a:r>
            <a:r>
              <a:rPr lang="en-US" altLang="zh-CN" dirty="0"/>
              <a:t>IMU</a:t>
            </a:r>
            <a:r>
              <a:rPr lang="zh-CN" altLang="en-US" dirty="0"/>
              <a:t>数据输入。</a:t>
            </a:r>
            <a:endParaRPr lang="en-US"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4</a:t>
            </a:fld>
            <a:endParaRPr lang="zh-CN" altLang="en-US"/>
          </a:p>
        </p:txBody>
      </p:sp>
    </p:spTree>
    <p:extLst>
      <p:ext uri="{BB962C8B-B14F-4D97-AF65-F5344CB8AC3E}">
        <p14:creationId xmlns:p14="http://schemas.microsoft.com/office/powerpoint/2010/main" val="132516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文中在仿真中复刻了人体肌肉骨骼的运动力学模型来得到肌骨系统反馈的信息，以求得正确的人体运动仿真。在其中也加入了人机交互的仿真信息，但由于外骨骼并不是完全贴合人体，因此在力的传导上有损失，并非完全是驱动器输出的力，</a:t>
            </a:r>
            <a:r>
              <a:rPr lang="zh-CN" dirty="0"/>
              <a:t>在运动过程中， </a:t>
            </a:r>
            <a:r>
              <a:rPr lang="zh-CN" altLang="en-US" dirty="0"/>
              <a:t>在神经网络部分采用了三层仿运动神经网路，</a:t>
            </a:r>
            <a:r>
              <a:rPr lang="zh-CN" dirty="0"/>
              <a:t>用于学习步行、跑步和爬楼梯</a:t>
            </a:r>
            <a:r>
              <a:rPr lang="zh-CN" altLang="en-US" dirty="0"/>
              <a:t>。将输入定义为髋关节角度和角速度，并生成每个活动的目标人体关节角度轮廓。代理</a:t>
            </a:r>
            <a:r>
              <a:rPr lang="zh-CN" dirty="0"/>
              <a:t>获取所需的运动模仿神经网络</a:t>
            </a:r>
            <a:r>
              <a:rPr lang="zh-CN" altLang="en-US" dirty="0"/>
              <a:t>中的</a:t>
            </a:r>
            <a:r>
              <a:rPr lang="zh-CN" dirty="0"/>
              <a:t> 208 块肌肉中每块肌肉的输入和输出激活值关节扭矩 。</a:t>
            </a:r>
            <a:r>
              <a:rPr lang="zh-CN" altLang="en-US" dirty="0"/>
              <a:t>训练神经网络使用了有监督的基于学习的回归问题与协作学习运动模仿神经网络。</a:t>
            </a:r>
            <a:endParaRPr lang="en-US" dirty="0"/>
          </a:p>
          <a:p>
            <a:endParaRPr lang="en-US" altLang="zh-CN"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5</a:t>
            </a:fld>
            <a:endParaRPr lang="zh-CN" altLang="en-US"/>
          </a:p>
        </p:txBody>
      </p:sp>
    </p:spTree>
    <p:extLst>
      <p:ext uri="{BB962C8B-B14F-4D97-AF65-F5344CB8AC3E}">
        <p14:creationId xmlns:p14="http://schemas.microsoft.com/office/powerpoint/2010/main" val="355674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在被试实验中，采用了跑步机进行验证，受试在跑步机上进行三种不同速度的运动，</a:t>
            </a:r>
            <a:r>
              <a:rPr lang="zh-CN" dirty="0"/>
              <a:t>控制器网络中的权重和偏差直接取自</a:t>
            </a:r>
            <a:r>
              <a:rPr lang="zh-CN" altLang="en-US" dirty="0"/>
              <a:t>仿真</a:t>
            </a:r>
            <a:r>
              <a:rPr lang="zh-CN" dirty="0"/>
              <a:t>，</a:t>
            </a:r>
            <a:r>
              <a:rPr lang="zh-CN" altLang="en-US" dirty="0"/>
              <a:t>而</a:t>
            </a:r>
            <a:r>
              <a:rPr lang="zh-CN" dirty="0"/>
              <a:t>输入为</a:t>
            </a:r>
            <a:r>
              <a:rPr lang="zh-CN" altLang="en-US" dirty="0"/>
              <a:t>安装在两侧大腿上的</a:t>
            </a:r>
            <a:r>
              <a:rPr lang="en-US" altLang="zh-CN" dirty="0"/>
              <a:t>IMU</a:t>
            </a:r>
            <a:r>
              <a:rPr lang="zh-CN" altLang="en-US" dirty="0"/>
              <a:t>传感器</a:t>
            </a:r>
            <a:r>
              <a:rPr lang="zh-CN" dirty="0"/>
              <a:t>。每个时间步长（100 Hz，即0.01 s）使用当前大腿角度 和大腿角速度加上过去0.03 s的历史数据 （对应三个时间步）</a:t>
            </a:r>
            <a:r>
              <a:rPr lang="zh-CN" altLang="en-US" dirty="0"/>
              <a:t>产生实时的扭矩</a:t>
            </a:r>
            <a:r>
              <a:rPr lang="zh-CN" dirty="0"/>
              <a:t>。</a:t>
            </a:r>
            <a:r>
              <a:rPr lang="zh-CN" altLang="en-US" dirty="0"/>
              <a:t>为了证明控制器可以为三项活动及其转换提供平稳和协同协助的能力，进行了一名受试的活动变换实验。受试首先以大约 </a:t>
            </a:r>
            <a:r>
              <a:rPr lang="en-US" altLang="zh-CN" dirty="0"/>
              <a:t>0.8 m s−1 </a:t>
            </a:r>
            <a:r>
              <a:rPr lang="zh-CN" altLang="en-US" dirty="0"/>
              <a:t>的速度缓慢行走，然后以大约 </a:t>
            </a:r>
            <a:r>
              <a:rPr lang="en-US" altLang="zh-CN" dirty="0"/>
              <a:t>2 m s−1 </a:t>
            </a:r>
            <a:r>
              <a:rPr lang="zh-CN" altLang="en-US" dirty="0"/>
              <a:t>加速行走，然后减速并且爬楼梯（七级楼梯）。</a:t>
            </a:r>
            <a:r>
              <a:rPr lang="zh-CN" dirty="0"/>
              <a:t>行走时的扭矩曲线， 跑步和爬楼梯表现出明显的轮廓变化 形状以及辅助的大小。外骨骼的力量也随着运动强度的变化而变化 ，展示了控制器为</a:t>
            </a:r>
            <a:r>
              <a:rPr lang="zh-CN" altLang="en-US" dirty="0"/>
              <a:t>受试</a:t>
            </a:r>
            <a:r>
              <a:rPr lang="zh-CN" dirty="0"/>
              <a:t>提供协同帮助的能力。</a:t>
            </a:r>
            <a:endParaRPr lang="en-US"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6</a:t>
            </a:fld>
            <a:endParaRPr lang="zh-CN" altLang="en-US"/>
          </a:p>
        </p:txBody>
      </p:sp>
    </p:spTree>
    <p:extLst>
      <p:ext uri="{BB962C8B-B14F-4D97-AF65-F5344CB8AC3E}">
        <p14:creationId xmlns:p14="http://schemas.microsoft.com/office/powerpoint/2010/main" val="253699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通过在跑步机上以 </a:t>
            </a:r>
            <a:r>
              <a:rPr lang="en-US" altLang="zh-CN" dirty="0"/>
              <a:t>2.0 m s−1 </a:t>
            </a:r>
            <a:r>
              <a:rPr lang="zh-CN" altLang="en-US" dirty="0"/>
              <a:t>水平跑步</a:t>
            </a:r>
            <a:r>
              <a:rPr lang="en-US" altLang="zh-CN" dirty="0"/>
              <a:t>5 </a:t>
            </a:r>
            <a:r>
              <a:rPr lang="zh-CN" altLang="en-US" dirty="0"/>
              <a:t>分钟的实验中看到代谢率基本降低了 </a:t>
            </a:r>
            <a:r>
              <a:rPr lang="en-US" altLang="zh-CN" dirty="0"/>
              <a:t>19.9% </a:t>
            </a:r>
            <a:r>
              <a:rPr lang="zh-CN" altLang="en-US" dirty="0"/>
              <a:t>到 </a:t>
            </a:r>
            <a:r>
              <a:rPr lang="en-US" altLang="zh-CN" dirty="0"/>
              <a:t>30.8%</a:t>
            </a:r>
            <a:r>
              <a:rPr lang="zh-CN" altLang="en-US" dirty="0"/>
              <a:t>，平均为</a:t>
            </a:r>
            <a:r>
              <a:rPr lang="en-US" altLang="zh-CN" dirty="0"/>
              <a:t>24.3%</a:t>
            </a:r>
            <a:r>
              <a:rPr lang="zh-CN" altLang="en-US" dirty="0"/>
              <a:t>。没有使用外骨骼的对照组的净代谢率为</a:t>
            </a:r>
            <a:r>
              <a:rPr lang="en-US" altLang="zh-CN" dirty="0"/>
              <a:t>8.25 ± 0.92 W kg−1 </a:t>
            </a:r>
            <a:r>
              <a:rPr lang="zh-CN" altLang="en-US" dirty="0"/>
              <a:t>，使用外骨骼的组别为 </a:t>
            </a:r>
            <a:r>
              <a:rPr lang="en-US" altLang="zh-CN" dirty="0"/>
              <a:t>7.19 ± 0.85 W kg−1</a:t>
            </a:r>
            <a:r>
              <a:rPr lang="zh-CN" altLang="en-US" dirty="0"/>
              <a:t>。新陈代谢率在与无外骨骼辅助相比，降低了代谢率 </a:t>
            </a:r>
            <a:r>
              <a:rPr lang="en-US" altLang="zh-CN" dirty="0"/>
              <a:t>8.7% </a:t>
            </a:r>
            <a:r>
              <a:rPr lang="zh-CN" altLang="en-US" dirty="0"/>
              <a:t>至 </a:t>
            </a:r>
            <a:r>
              <a:rPr lang="en-US" altLang="zh-CN" dirty="0"/>
              <a:t>25.7%</a:t>
            </a:r>
            <a:r>
              <a:rPr lang="zh-CN" altLang="en-US" dirty="0"/>
              <a:t>，平均为 </a:t>
            </a:r>
            <a:r>
              <a:rPr lang="en-US" altLang="zh-CN" dirty="0"/>
              <a:t>15.4%</a:t>
            </a:r>
            <a:r>
              <a:rPr lang="zh-CN" altLang="en-US" dirty="0"/>
              <a:t>。</a:t>
            </a:r>
            <a:endParaRPr lang="en-US" altLang="zh-CN" dirty="0"/>
          </a:p>
          <a:p>
            <a:r>
              <a:rPr lang="zh-CN" altLang="en-US" dirty="0"/>
              <a:t>从仿真到现实的部署一直是很大的挑战，仿真中训练的控制器在现实中存在一定的差距，作者在神经网络中使其只考虑可以被测量的状态来提供辅助，减少了差距，并且使用物理模型运动学特性的随机化模拟，以便学习的控制器可推广到不同的受试者，从而促进适应性。这篇文章主要的贡献在于仿真训练提供了一个动作间丝滑的转换，并且无需要实体实验的参与，并且在部署的时候只需要少量的数据输入。</a:t>
            </a:r>
            <a:endParaRPr lang="en-US"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7</a:t>
            </a:fld>
            <a:endParaRPr lang="zh-CN" altLang="en-US"/>
          </a:p>
        </p:txBody>
      </p:sp>
    </p:spTree>
    <p:extLst>
      <p:ext uri="{BB962C8B-B14F-4D97-AF65-F5344CB8AC3E}">
        <p14:creationId xmlns:p14="http://schemas.microsoft.com/office/powerpoint/2010/main" val="233068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个人的一些反思和见解，这篇文章做的贡献对于外骨骼的应用算是一个很大的推进，这应该也是他为何能够发在</a:t>
            </a:r>
            <a:r>
              <a:rPr lang="en-US" altLang="zh-CN" dirty="0"/>
              <a:t>Nature</a:t>
            </a:r>
            <a:r>
              <a:rPr lang="zh-CN" altLang="en-US" dirty="0"/>
              <a:t>主刊的原因。之前外骨骼要训练控制器都需要大量的输入参数，不管是动捕数据或者实际行走采集的数据去形成步态，使用该步态作为训练用，或者按模仿学习的方案，强化学习的方案去训练。仿真中训练的很难过渡到真实的应用当中，而作者提出的方案可以顺利的过渡，为外骨骼的应用和广泛推广有了一个方向。当训练耗时大幅度下降，就可以加入更多的个性化参数训练，包括在康复下的场景应用，并且可以在不同形态的外骨骼中进行使用。我觉得还有可以改进的地方是他们在文中没有提到安全性方面的考虑，因为他们也只应用于普通健康被试身上。如果要在行动障碍的患者身上使用，除了他们的参数有所差异以外，也要确保他们的使用安全，或许在控制策略中可以加入贝叶斯优化等方法，此外他的反馈输入比较单一，只有关节角度，我觉得也可以加入生理指标反馈来判断外骨骼辅助的程度，适当的让患者进行主动的训练，在疲劳的时候才线性加辅助力量。</a:t>
            </a:r>
            <a:endParaRPr lang="en-US"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8</a:t>
            </a:fld>
            <a:endParaRPr lang="zh-CN" altLang="en-US"/>
          </a:p>
        </p:txBody>
      </p:sp>
    </p:spTree>
    <p:extLst>
      <p:ext uri="{BB962C8B-B14F-4D97-AF65-F5344CB8AC3E}">
        <p14:creationId xmlns:p14="http://schemas.microsoft.com/office/powerpoint/2010/main" val="198393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3FE46C-482C-4C4C-9DDA-E9736EB68786}" type="slidenum">
              <a:rPr lang="zh-CN" altLang="en-US" smtClean="0"/>
              <a:t>9</a:t>
            </a:fld>
            <a:endParaRPr lang="zh-CN" altLang="en-US"/>
          </a:p>
        </p:txBody>
      </p:sp>
    </p:spTree>
    <p:extLst>
      <p:ext uri="{BB962C8B-B14F-4D97-AF65-F5344CB8AC3E}">
        <p14:creationId xmlns:p14="http://schemas.microsoft.com/office/powerpoint/2010/main" val="44402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AA41D7AC-52EB-466F-83D5-5D3E51925819}"/>
              </a:ext>
            </a:extLst>
          </p:cNvPr>
          <p:cNvSpPr>
            <a:spLocks noGrp="1"/>
          </p:cNvSpPr>
          <p:nvPr>
            <p:ph sz="quarter" idx="10"/>
          </p:nvPr>
        </p:nvSpPr>
        <p:spPr>
          <a:xfrm>
            <a:off x="335365" y="2204864"/>
            <a:ext cx="9120153" cy="864096"/>
          </a:xfrm>
          <a:prstGeom prst="rect">
            <a:avLst/>
          </a:prstGeom>
        </p:spPr>
        <p:txBody>
          <a:bodyPr/>
          <a:lstStyle>
            <a:lvl1pPr marL="0" indent="0">
              <a:buNone/>
              <a:defRPr lang="zh-CN" altLang="en-US" sz="4800" kern="1200" dirty="0">
                <a:solidFill>
                  <a:schemeClr val="tx1"/>
                </a:solidFill>
                <a:effectLst/>
                <a:latin typeface="黑体" panose="02010609060101010101" pitchFamily="49" charset="-122"/>
                <a:ea typeface="黑体" panose="02010609060101010101" pitchFamily="49" charset="-122"/>
                <a:cs typeface="Times New Roman" pitchFamily="18" charset="0"/>
              </a:defRPr>
            </a:lvl1pPr>
          </a:lstStyle>
          <a:p>
            <a:pPr lvl="0"/>
            <a:r>
              <a:rPr lang="zh-CN" altLang="en-US" dirty="0"/>
              <a:t>单击此处编辑母版文本样式</a:t>
            </a:r>
          </a:p>
        </p:txBody>
      </p:sp>
      <p:sp>
        <p:nvSpPr>
          <p:cNvPr id="6" name="内容占位符 4">
            <a:extLst>
              <a:ext uri="{FF2B5EF4-FFF2-40B4-BE49-F238E27FC236}">
                <a16:creationId xmlns:a16="http://schemas.microsoft.com/office/drawing/2014/main" id="{0AEEFFC1-7317-4949-9A6D-ECD27CE82F17}"/>
              </a:ext>
            </a:extLst>
          </p:cNvPr>
          <p:cNvSpPr>
            <a:spLocks noGrp="1"/>
          </p:cNvSpPr>
          <p:nvPr>
            <p:ph sz="quarter" idx="11" hasCustomPrompt="1"/>
          </p:nvPr>
        </p:nvSpPr>
        <p:spPr>
          <a:xfrm>
            <a:off x="6600056" y="4365110"/>
            <a:ext cx="4366525" cy="584775"/>
          </a:xfrm>
          <a:prstGeom prst="rect">
            <a:avLst/>
          </a:prstGeom>
          <a:noFill/>
        </p:spPr>
        <p:txBody>
          <a:bodyPr wrap="square" rtlCol="0">
            <a:spAutoFit/>
          </a:bodyPr>
          <a:lstStyle>
            <a:lvl1pPr marL="0" indent="0" algn="r">
              <a:buNone/>
              <a:defRPr lang="zh-CN" altLang="en-US" sz="3200" dirty="0">
                <a:solidFill>
                  <a:schemeClr val="tx1"/>
                </a:solidFill>
                <a:effectLst/>
                <a:latin typeface="黑体" panose="02010609060101010101" pitchFamily="49" charset="-122"/>
                <a:ea typeface="黑体" panose="02010609060101010101" pitchFamily="49" charset="-122"/>
              </a:defRPr>
            </a:lvl1pPr>
          </a:lstStyle>
          <a:p>
            <a:pPr marL="0" lvl="0" algn="r"/>
            <a:r>
              <a:rPr lang="zh-CN" altLang="en-US" dirty="0"/>
              <a:t>姓名</a:t>
            </a:r>
            <a:endParaRPr lang="en-US" altLang="zh-CN" dirty="0"/>
          </a:p>
        </p:txBody>
      </p:sp>
      <p:sp>
        <p:nvSpPr>
          <p:cNvPr id="7" name="内容占位符 9">
            <a:extLst>
              <a:ext uri="{FF2B5EF4-FFF2-40B4-BE49-F238E27FC236}">
                <a16:creationId xmlns:a16="http://schemas.microsoft.com/office/drawing/2014/main" id="{4F00AD56-3B94-47D2-81CF-5C4DE86218CE}"/>
              </a:ext>
            </a:extLst>
          </p:cNvPr>
          <p:cNvSpPr>
            <a:spLocks noGrp="1"/>
          </p:cNvSpPr>
          <p:nvPr>
            <p:ph sz="quarter" idx="12" hasCustomPrompt="1"/>
          </p:nvPr>
        </p:nvSpPr>
        <p:spPr>
          <a:xfrm>
            <a:off x="8181048" y="5150416"/>
            <a:ext cx="2785533" cy="388560"/>
          </a:xfrm>
          <a:prstGeom prst="rect">
            <a:avLst/>
          </a:prstGeom>
        </p:spPr>
        <p:txBody>
          <a:bodyPr/>
          <a:lstStyle>
            <a:lvl1pPr marL="0" indent="0" algn="r" defTabSz="914354" rtl="0" eaLnBrk="1" latinLnBrk="0" hangingPunct="1">
              <a:buNone/>
              <a:defRPr lang="zh-CN" altLang="en-US" sz="2800" kern="1200" dirty="0">
                <a:solidFill>
                  <a:schemeClr val="tx1"/>
                </a:solidFill>
                <a:effectLst/>
                <a:latin typeface="Arial" panose="020B0604020202020204" pitchFamily="34" charset="0"/>
                <a:ea typeface="黑体" pitchFamily="49" charset="-122"/>
                <a:cs typeface="Arial" panose="020B0604020202020204" pitchFamily="34" charset="0"/>
              </a:defRPr>
            </a:lvl1pPr>
          </a:lstStyle>
          <a:p>
            <a:pPr lvl="0"/>
            <a:r>
              <a:rPr lang="en-US" altLang="zh-CN" dirty="0"/>
              <a:t>Date</a:t>
            </a:r>
            <a:endParaRPr lang="zh-CN" altLang="en-US" dirty="0"/>
          </a:p>
        </p:txBody>
      </p:sp>
    </p:spTree>
    <p:extLst>
      <p:ext uri="{BB962C8B-B14F-4D97-AF65-F5344CB8AC3E}">
        <p14:creationId xmlns:p14="http://schemas.microsoft.com/office/powerpoint/2010/main" val="322918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A4DAB805-85BC-4332-8509-06F366B3A1F3}"/>
              </a:ext>
            </a:extLst>
          </p:cNvPr>
          <p:cNvSpPr>
            <a:spLocks noGrp="1"/>
          </p:cNvSpPr>
          <p:nvPr>
            <p:ph type="ctrTitle"/>
          </p:nvPr>
        </p:nvSpPr>
        <p:spPr>
          <a:xfrm>
            <a:off x="254531" y="944730"/>
            <a:ext cx="11665296" cy="504055"/>
          </a:xfrm>
          <a:prstGeom prst="rect">
            <a:avLst/>
          </a:prstGeom>
        </p:spPr>
        <p:txBody>
          <a:bodyPr anchor="b"/>
          <a:lstStyle>
            <a:lvl1pPr algn="l">
              <a:defRPr sz="3200">
                <a:latin typeface="+mj-ea"/>
                <a:ea typeface="+mj-ea"/>
              </a:defRPr>
            </a:lvl1pPr>
          </a:lstStyle>
          <a:p>
            <a:r>
              <a:rPr lang="zh-CN" altLang="en-US" dirty="0"/>
              <a:t>单击此处编辑母版标题样式</a:t>
            </a:r>
          </a:p>
        </p:txBody>
      </p:sp>
      <p:sp>
        <p:nvSpPr>
          <p:cNvPr id="10" name="内容占位符 13">
            <a:extLst>
              <a:ext uri="{FF2B5EF4-FFF2-40B4-BE49-F238E27FC236}">
                <a16:creationId xmlns:a16="http://schemas.microsoft.com/office/drawing/2014/main" id="{F8E1C157-BAD7-4F44-AD48-54B85671CE4E}"/>
              </a:ext>
            </a:extLst>
          </p:cNvPr>
          <p:cNvSpPr>
            <a:spLocks noGrp="1"/>
          </p:cNvSpPr>
          <p:nvPr>
            <p:ph sz="quarter" idx="13"/>
          </p:nvPr>
        </p:nvSpPr>
        <p:spPr>
          <a:xfrm>
            <a:off x="263352" y="1556792"/>
            <a:ext cx="11665296" cy="511256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2" name="灯片编号占位符 1">
            <a:extLst>
              <a:ext uri="{FF2B5EF4-FFF2-40B4-BE49-F238E27FC236}">
                <a16:creationId xmlns:a16="http://schemas.microsoft.com/office/drawing/2014/main" id="{C2058485-285D-4510-9D78-22CA0B0F0CA7}"/>
              </a:ext>
            </a:extLst>
          </p:cNvPr>
          <p:cNvSpPr>
            <a:spLocks noGrp="1"/>
          </p:cNvSpPr>
          <p:nvPr>
            <p:ph type="sldNum" sz="quarter" idx="14"/>
          </p:nvPr>
        </p:nvSpPr>
        <p:spPr/>
        <p:txBody>
          <a:bodyPr/>
          <a:lstStyle/>
          <a:p>
            <a:fld id="{EE00F0DF-33EF-44AA-A705-087FFAD5005A}" type="slidenum">
              <a:rPr lang="zh-CN" altLang="en-US" smtClean="0"/>
              <a:t>‹#›</a:t>
            </a:fld>
            <a:endParaRPr lang="zh-CN" altLang="en-US"/>
          </a:p>
        </p:txBody>
      </p:sp>
    </p:spTree>
    <p:extLst>
      <p:ext uri="{BB962C8B-B14F-4D97-AF65-F5344CB8AC3E}">
        <p14:creationId xmlns:p14="http://schemas.microsoft.com/office/powerpoint/2010/main" val="120717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775B87C2-B68B-4DE0-B656-5F37DAAC8AF9}"/>
              </a:ext>
            </a:extLst>
          </p:cNvPr>
          <p:cNvSpPr>
            <a:spLocks noGrp="1"/>
          </p:cNvSpPr>
          <p:nvPr>
            <p:ph type="ctrTitle"/>
          </p:nvPr>
        </p:nvSpPr>
        <p:spPr>
          <a:xfrm>
            <a:off x="254533" y="925404"/>
            <a:ext cx="5694921" cy="504055"/>
          </a:xfrm>
          <a:prstGeom prst="rect">
            <a:avLst/>
          </a:prstGeom>
        </p:spPr>
        <p:txBody>
          <a:bodyPr anchor="b"/>
          <a:lstStyle>
            <a:lvl1pPr algn="l">
              <a:defRPr sz="3200">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8" name="文本占位符 9">
            <a:extLst>
              <a:ext uri="{FF2B5EF4-FFF2-40B4-BE49-F238E27FC236}">
                <a16:creationId xmlns:a16="http://schemas.microsoft.com/office/drawing/2014/main" id="{A3D90940-74D0-40D0-9407-C67B7827FE40}"/>
              </a:ext>
            </a:extLst>
          </p:cNvPr>
          <p:cNvSpPr>
            <a:spLocks noGrp="1"/>
          </p:cNvSpPr>
          <p:nvPr>
            <p:ph type="body" sz="quarter" idx="11" hasCustomPrompt="1"/>
          </p:nvPr>
        </p:nvSpPr>
        <p:spPr>
          <a:xfrm>
            <a:off x="6239777" y="925404"/>
            <a:ext cx="5694923" cy="504055"/>
          </a:xfrm>
          <a:prstGeom prst="rect">
            <a:avLst/>
          </a:prstGeom>
        </p:spPr>
        <p:txBody>
          <a:bodyPr/>
          <a:lstStyle>
            <a:lvl1pPr marL="0" indent="0" algn="l">
              <a:buNone/>
              <a:defRPr lang="zh-CN" altLang="en-US" sz="3200" kern="1200" dirty="0" smtClean="0">
                <a:solidFill>
                  <a:schemeClr val="tx1"/>
                </a:solidFill>
                <a:latin typeface="+mn-ea"/>
                <a:ea typeface="+mn-ea"/>
                <a:cs typeface="+mj-cs"/>
              </a:defRPr>
            </a:lvl1pPr>
          </a:lstStyle>
          <a:p>
            <a:pPr lvl="0"/>
            <a:r>
              <a:rPr lang="zh-CN" altLang="en-US" dirty="0"/>
              <a:t>单击此处编辑母版标题样式</a:t>
            </a:r>
          </a:p>
        </p:txBody>
      </p:sp>
      <p:sp>
        <p:nvSpPr>
          <p:cNvPr id="9" name="内容占位符 13">
            <a:extLst>
              <a:ext uri="{FF2B5EF4-FFF2-40B4-BE49-F238E27FC236}">
                <a16:creationId xmlns:a16="http://schemas.microsoft.com/office/drawing/2014/main" id="{DEB62D95-F8BE-480C-8ACC-F3F05685955B}"/>
              </a:ext>
            </a:extLst>
          </p:cNvPr>
          <p:cNvSpPr>
            <a:spLocks noGrp="1"/>
          </p:cNvSpPr>
          <p:nvPr>
            <p:ph sz="quarter" idx="13"/>
          </p:nvPr>
        </p:nvSpPr>
        <p:spPr>
          <a:xfrm>
            <a:off x="263355" y="1573470"/>
            <a:ext cx="5685860" cy="5133372"/>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内容占位符 13">
            <a:extLst>
              <a:ext uri="{FF2B5EF4-FFF2-40B4-BE49-F238E27FC236}">
                <a16:creationId xmlns:a16="http://schemas.microsoft.com/office/drawing/2014/main" id="{6C66B0AB-E17F-47C0-9038-BE506D6ED742}"/>
              </a:ext>
            </a:extLst>
          </p:cNvPr>
          <p:cNvSpPr>
            <a:spLocks noGrp="1"/>
          </p:cNvSpPr>
          <p:nvPr>
            <p:ph sz="quarter" idx="14"/>
          </p:nvPr>
        </p:nvSpPr>
        <p:spPr>
          <a:xfrm>
            <a:off x="6240016" y="1573470"/>
            <a:ext cx="5685861" cy="513337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2" name="灯片编号占位符 1">
            <a:extLst>
              <a:ext uri="{FF2B5EF4-FFF2-40B4-BE49-F238E27FC236}">
                <a16:creationId xmlns:a16="http://schemas.microsoft.com/office/drawing/2014/main" id="{2DBF7575-A68D-40EE-97E0-E6B463EAD985}"/>
              </a:ext>
            </a:extLst>
          </p:cNvPr>
          <p:cNvSpPr>
            <a:spLocks noGrp="1"/>
          </p:cNvSpPr>
          <p:nvPr>
            <p:ph type="sldNum" sz="quarter" idx="15"/>
          </p:nvPr>
        </p:nvSpPr>
        <p:spPr/>
        <p:txBody>
          <a:bodyPr/>
          <a:lstStyle/>
          <a:p>
            <a:fld id="{EE00F0DF-33EF-44AA-A705-087FFAD5005A}" type="slidenum">
              <a:rPr lang="zh-CN" altLang="en-US" smtClean="0"/>
              <a:t>‹#›</a:t>
            </a:fld>
            <a:endParaRPr lang="zh-CN" altLang="en-US"/>
          </a:p>
        </p:txBody>
      </p:sp>
    </p:spTree>
    <p:extLst>
      <p:ext uri="{BB962C8B-B14F-4D97-AF65-F5344CB8AC3E}">
        <p14:creationId xmlns:p14="http://schemas.microsoft.com/office/powerpoint/2010/main" val="1160127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035780B-25A7-4A10-8C02-16916BB2A8CF}"/>
              </a:ext>
            </a:extLst>
          </p:cNvPr>
          <p:cNvGrpSpPr/>
          <p:nvPr userDrawn="1"/>
        </p:nvGrpSpPr>
        <p:grpSpPr>
          <a:xfrm>
            <a:off x="0" y="1350753"/>
            <a:ext cx="12072664" cy="159133"/>
            <a:chOff x="232" y="1628800"/>
            <a:chExt cx="12072664" cy="159133"/>
          </a:xfrm>
        </p:grpSpPr>
        <p:sp>
          <p:nvSpPr>
            <p:cNvPr id="18" name="矩形 17">
              <a:extLst>
                <a:ext uri="{FF2B5EF4-FFF2-40B4-BE49-F238E27FC236}">
                  <a16:creationId xmlns:a16="http://schemas.microsoft.com/office/drawing/2014/main" id="{B7818050-B75E-4EDF-8144-16DD64C82B7F}"/>
                </a:ext>
              </a:extLst>
            </p:cNvPr>
            <p:cNvSpPr/>
            <p:nvPr userDrawn="1"/>
          </p:nvSpPr>
          <p:spPr>
            <a:xfrm>
              <a:off x="232" y="1628800"/>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矩形 25">
              <a:extLst>
                <a:ext uri="{FF2B5EF4-FFF2-40B4-BE49-F238E27FC236}">
                  <a16:creationId xmlns:a16="http://schemas.microsoft.com/office/drawing/2014/main" id="{F82550BF-EE04-4322-A323-4DC1C7C7CA65}"/>
                </a:ext>
              </a:extLst>
            </p:cNvPr>
            <p:cNvSpPr/>
            <p:nvPr userDrawn="1"/>
          </p:nvSpPr>
          <p:spPr>
            <a:xfrm flipV="1">
              <a:off x="232" y="1736827"/>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7" name="矩形 26">
            <a:extLst>
              <a:ext uri="{FF2B5EF4-FFF2-40B4-BE49-F238E27FC236}">
                <a16:creationId xmlns:a16="http://schemas.microsoft.com/office/drawing/2014/main" id="{22228349-4196-4BAB-BA8C-E0A2C9889EC9}"/>
              </a:ext>
            </a:extLst>
          </p:cNvPr>
          <p:cNvSpPr/>
          <p:nvPr userDrawn="1"/>
        </p:nvSpPr>
        <p:spPr>
          <a:xfrm>
            <a:off x="0" y="3861048"/>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27">
            <a:extLst>
              <a:ext uri="{FF2B5EF4-FFF2-40B4-BE49-F238E27FC236}">
                <a16:creationId xmlns:a16="http://schemas.microsoft.com/office/drawing/2014/main" id="{3B651E7D-72CA-4D76-B64D-9CE8C353342F}"/>
              </a:ext>
            </a:extLst>
          </p:cNvPr>
          <p:cNvSpPr/>
          <p:nvPr userDrawn="1"/>
        </p:nvSpPr>
        <p:spPr>
          <a:xfrm flipV="1">
            <a:off x="0" y="3969075"/>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9" name="组合 28">
            <a:extLst>
              <a:ext uri="{FF2B5EF4-FFF2-40B4-BE49-F238E27FC236}">
                <a16:creationId xmlns:a16="http://schemas.microsoft.com/office/drawing/2014/main" id="{BC2ECF14-B088-47E6-87FD-C3D0CF58A3DD}"/>
              </a:ext>
            </a:extLst>
          </p:cNvPr>
          <p:cNvGrpSpPr/>
          <p:nvPr userDrawn="1"/>
        </p:nvGrpSpPr>
        <p:grpSpPr>
          <a:xfrm>
            <a:off x="119336" y="165896"/>
            <a:ext cx="7651707" cy="1081652"/>
            <a:chOff x="94595" y="0"/>
            <a:chExt cx="6001405" cy="848364"/>
          </a:xfrm>
        </p:grpSpPr>
        <p:pic>
          <p:nvPicPr>
            <p:cNvPr id="30" name="图片 29">
              <a:extLst>
                <a:ext uri="{FF2B5EF4-FFF2-40B4-BE49-F238E27FC236}">
                  <a16:creationId xmlns:a16="http://schemas.microsoft.com/office/drawing/2014/main" id="{1FE187CB-E10F-4D4B-8F17-F8A6219529E4}"/>
                </a:ext>
              </a:extLst>
            </p:cNvPr>
            <p:cNvPicPr>
              <a:picLocks noChangeAspect="1"/>
            </p:cNvPicPr>
            <p:nvPr/>
          </p:nvPicPr>
          <p:blipFill rotWithShape="1">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31" name="图片 30">
              <a:extLst>
                <a:ext uri="{FF2B5EF4-FFF2-40B4-BE49-F238E27FC236}">
                  <a16:creationId xmlns:a16="http://schemas.microsoft.com/office/drawing/2014/main" id="{0D32C77E-CD37-427D-BB27-1EEDC13380D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32" name="图片 31">
              <a:extLst>
                <a:ext uri="{FF2B5EF4-FFF2-40B4-BE49-F238E27FC236}">
                  <a16:creationId xmlns:a16="http://schemas.microsoft.com/office/drawing/2014/main" id="{0CF1F251-E649-4869-92A2-8EC5FF18ED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pic>
        <p:nvPicPr>
          <p:cNvPr id="33" name="图片 32">
            <a:extLst>
              <a:ext uri="{FF2B5EF4-FFF2-40B4-BE49-F238E27FC236}">
                <a16:creationId xmlns:a16="http://schemas.microsoft.com/office/drawing/2014/main" id="{2381F81B-5537-4501-AA6A-94BA292DBEDB}"/>
              </a:ext>
            </a:extLst>
          </p:cNvPr>
          <p:cNvPicPr>
            <a:picLocks noChangeAspect="1"/>
          </p:cNvPicPr>
          <p:nvPr userDrawn="1"/>
        </p:nvPicPr>
        <p:blipFill rotWithShape="1">
          <a:blip r:embed="rId6"/>
          <a:srcRect t="6171" r="202"/>
          <a:stretch/>
        </p:blipFill>
        <p:spPr>
          <a:xfrm>
            <a:off x="0" y="5712354"/>
            <a:ext cx="12192000" cy="1145646"/>
          </a:xfrm>
          <a:prstGeom prst="rect">
            <a:avLst/>
          </a:prstGeom>
        </p:spPr>
      </p:pic>
    </p:spTree>
    <p:extLst>
      <p:ext uri="{BB962C8B-B14F-4D97-AF65-F5344CB8AC3E}">
        <p14:creationId xmlns:p14="http://schemas.microsoft.com/office/powerpoint/2010/main" val="1600329669"/>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3A895ACC-568E-4BFD-876C-670562B0BA70}"/>
              </a:ext>
            </a:extLst>
          </p:cNvPr>
          <p:cNvGrpSpPr/>
          <p:nvPr userDrawn="1"/>
        </p:nvGrpSpPr>
        <p:grpSpPr>
          <a:xfrm>
            <a:off x="73785" y="6529"/>
            <a:ext cx="5374143" cy="759694"/>
            <a:chOff x="94595" y="0"/>
            <a:chExt cx="6001405" cy="848364"/>
          </a:xfrm>
        </p:grpSpPr>
        <p:pic>
          <p:nvPicPr>
            <p:cNvPr id="24" name="图片 23">
              <a:extLst>
                <a:ext uri="{FF2B5EF4-FFF2-40B4-BE49-F238E27FC236}">
                  <a16:creationId xmlns:a16="http://schemas.microsoft.com/office/drawing/2014/main" id="{8142A41E-BFD4-4E5C-AE38-5FEDD446F540}"/>
                </a:ext>
              </a:extLst>
            </p:cNvPr>
            <p:cNvPicPr>
              <a:picLocks noChangeAspect="1"/>
            </p:cNvPicPr>
            <p:nvPr/>
          </p:nvPicPr>
          <p:blipFill rotWithShape="1">
            <a:blip r:embed="rId4"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25" name="图片 24">
              <a:extLst>
                <a:ext uri="{FF2B5EF4-FFF2-40B4-BE49-F238E27FC236}">
                  <a16:creationId xmlns:a16="http://schemas.microsoft.com/office/drawing/2014/main" id="{4CC3309B-36B3-46FD-A014-1E8857A8BE8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26" name="图片 25">
              <a:extLst>
                <a:ext uri="{FF2B5EF4-FFF2-40B4-BE49-F238E27FC236}">
                  <a16:creationId xmlns:a16="http://schemas.microsoft.com/office/drawing/2014/main" id="{B39D2271-7C2F-4454-9258-AC1DC9257F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sp>
        <p:nvSpPr>
          <p:cNvPr id="27" name="灯片编号占位符 1">
            <a:extLst>
              <a:ext uri="{FF2B5EF4-FFF2-40B4-BE49-F238E27FC236}">
                <a16:creationId xmlns:a16="http://schemas.microsoft.com/office/drawing/2014/main" id="{ED72EC35-27DA-41AD-B1E4-53B64706DEB0}"/>
              </a:ext>
            </a:extLst>
          </p:cNvPr>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grpSp>
        <p:nvGrpSpPr>
          <p:cNvPr id="2" name="组合 1">
            <a:extLst>
              <a:ext uri="{FF2B5EF4-FFF2-40B4-BE49-F238E27FC236}">
                <a16:creationId xmlns:a16="http://schemas.microsoft.com/office/drawing/2014/main" id="{D14BB47D-60CF-4815-AB9A-C7A3C224D12F}"/>
              </a:ext>
            </a:extLst>
          </p:cNvPr>
          <p:cNvGrpSpPr/>
          <p:nvPr userDrawn="1"/>
        </p:nvGrpSpPr>
        <p:grpSpPr>
          <a:xfrm>
            <a:off x="0" y="776085"/>
            <a:ext cx="12072664" cy="90477"/>
            <a:chOff x="29" y="904277"/>
            <a:chExt cx="12072664" cy="141583"/>
          </a:xfrm>
        </p:grpSpPr>
        <p:sp>
          <p:nvSpPr>
            <p:cNvPr id="12" name="矩形 11">
              <a:extLst>
                <a:ext uri="{FF2B5EF4-FFF2-40B4-BE49-F238E27FC236}">
                  <a16:creationId xmlns:a16="http://schemas.microsoft.com/office/drawing/2014/main" id="{0E3469ED-E95D-4B75-956A-CBFAD5999696}"/>
                </a:ext>
              </a:extLst>
            </p:cNvPr>
            <p:cNvSpPr/>
            <p:nvPr userDrawn="1"/>
          </p:nvSpPr>
          <p:spPr>
            <a:xfrm>
              <a:off x="29" y="904277"/>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a:extLst>
                <a:ext uri="{FF2B5EF4-FFF2-40B4-BE49-F238E27FC236}">
                  <a16:creationId xmlns:a16="http://schemas.microsoft.com/office/drawing/2014/main" id="{6218FF42-A96A-4352-B789-261C5A15C42A}"/>
                </a:ext>
              </a:extLst>
            </p:cNvPr>
            <p:cNvSpPr/>
            <p:nvPr userDrawn="1"/>
          </p:nvSpPr>
          <p:spPr>
            <a:xfrm flipV="1">
              <a:off x="29" y="994754"/>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798914661"/>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CCAD93C-F3DD-4C12-90DD-0C010DF44E38}"/>
              </a:ext>
            </a:extLst>
          </p:cNvPr>
          <p:cNvSpPr>
            <a:spLocks noGrp="1"/>
          </p:cNvSpPr>
          <p:nvPr>
            <p:ph sz="quarter" idx="10"/>
          </p:nvPr>
        </p:nvSpPr>
        <p:spPr>
          <a:xfrm>
            <a:off x="658095" y="1711218"/>
            <a:ext cx="9120153" cy="864096"/>
          </a:xfrm>
        </p:spPr>
        <p:txBody>
          <a:bodyPr/>
          <a:lstStyle/>
          <a:p>
            <a:r>
              <a:rPr lang="zh-CN" altLang="en-US" sz="2800" dirty="0">
                <a:latin typeface="Times New Roman" panose="02020603050405020304" pitchFamily="18" charset="0"/>
                <a:ea typeface="kaiti" panose="02010609060101010101" pitchFamily="49" charset="-122"/>
              </a:rPr>
              <a:t>文献分享：</a:t>
            </a:r>
            <a:endParaRPr lang="en-US" altLang="zh-CN" sz="2800" dirty="0">
              <a:latin typeface="Times New Roman" panose="02020603050405020304" pitchFamily="18" charset="0"/>
              <a:ea typeface="kaiti" panose="02010609060101010101" pitchFamily="49" charset="-122"/>
            </a:endParaRPr>
          </a:p>
          <a:p>
            <a:r>
              <a:rPr lang="en-US" altLang="zh-CN" dirty="0">
                <a:latin typeface="Times New Roman" panose="02020603050405020304" pitchFamily="18" charset="0"/>
                <a:ea typeface="kaiti" panose="02010609060101010101" pitchFamily="49" charset="-122"/>
              </a:rPr>
              <a:t>Experiment-free exoskeleton assistance via learning in simulation</a:t>
            </a:r>
            <a:endParaRPr lang="zh-CN" altLang="en-US" dirty="0">
              <a:latin typeface="Times New Roman" panose="02020603050405020304" pitchFamily="18" charset="0"/>
              <a:ea typeface="kaiti" panose="02010609060101010101" pitchFamily="49" charset="-122"/>
            </a:endParaRPr>
          </a:p>
        </p:txBody>
      </p:sp>
      <p:sp>
        <p:nvSpPr>
          <p:cNvPr id="3" name="内容占位符 2">
            <a:extLst>
              <a:ext uri="{FF2B5EF4-FFF2-40B4-BE49-F238E27FC236}">
                <a16:creationId xmlns:a16="http://schemas.microsoft.com/office/drawing/2014/main" id="{B44331D1-671A-4BFB-AEAB-32089C8D4A05}"/>
              </a:ext>
            </a:extLst>
          </p:cNvPr>
          <p:cNvSpPr>
            <a:spLocks noGrp="1"/>
          </p:cNvSpPr>
          <p:nvPr>
            <p:ph sz="quarter" idx="11"/>
          </p:nvPr>
        </p:nvSpPr>
        <p:spPr>
          <a:xfrm>
            <a:off x="6600056" y="4365110"/>
            <a:ext cx="4366525" cy="535531"/>
          </a:xfrm>
        </p:spPr>
        <p:txBody>
          <a:bodyPr/>
          <a:lstStyle/>
          <a:p>
            <a:r>
              <a:rPr lang="zh-CN" altLang="en-US" dirty="0">
                <a:latin typeface="kaiti" panose="02010609060101010101" pitchFamily="49" charset="-122"/>
                <a:ea typeface="kaiti" panose="02010609060101010101" pitchFamily="49" charset="-122"/>
              </a:rPr>
              <a:t>林峻弘</a:t>
            </a:r>
          </a:p>
        </p:txBody>
      </p:sp>
      <p:sp>
        <p:nvSpPr>
          <p:cNvPr id="4" name="内容占位符 3">
            <a:extLst>
              <a:ext uri="{FF2B5EF4-FFF2-40B4-BE49-F238E27FC236}">
                <a16:creationId xmlns:a16="http://schemas.microsoft.com/office/drawing/2014/main" id="{B7A21C0A-B54D-451C-B7E3-D217B7066804}"/>
              </a:ext>
            </a:extLst>
          </p:cNvPr>
          <p:cNvSpPr>
            <a:spLocks noGrp="1"/>
          </p:cNvSpPr>
          <p:nvPr>
            <p:ph sz="quarter" idx="12"/>
          </p:nvPr>
        </p:nvSpPr>
        <p:spPr/>
        <p:txBody>
          <a:bodyPr/>
          <a:lstStyle/>
          <a:p>
            <a:r>
              <a:rPr lang="en-US" altLang="zh-CN" dirty="0">
                <a:latin typeface="kaiti" panose="02010609060101010101" pitchFamily="49" charset="-122"/>
                <a:ea typeface="kaiti" panose="02010609060101010101" pitchFamily="49" charset="-122"/>
              </a:rPr>
              <a:t>2024/12/2</a:t>
            </a:r>
            <a:endParaRPr lang="zh-CN" altLang="en-US" dirty="0">
              <a:latin typeface="kaiti" panose="02010609060101010101" pitchFamily="49" charset="-122"/>
              <a:ea typeface="kaiti" panose="02010609060101010101" pitchFamily="49" charset="-122"/>
            </a:endParaRPr>
          </a:p>
        </p:txBody>
      </p:sp>
      <p:sp>
        <p:nvSpPr>
          <p:cNvPr id="5" name="TextBox 4">
            <a:extLst>
              <a:ext uri="{FF2B5EF4-FFF2-40B4-BE49-F238E27FC236}">
                <a16:creationId xmlns:a16="http://schemas.microsoft.com/office/drawing/2014/main" id="{F7A81C9A-C703-4990-841C-8C874202B8F1}"/>
              </a:ext>
            </a:extLst>
          </p:cNvPr>
          <p:cNvSpPr txBox="1"/>
          <p:nvPr/>
        </p:nvSpPr>
        <p:spPr>
          <a:xfrm>
            <a:off x="797859" y="4168588"/>
            <a:ext cx="5172635" cy="369332"/>
          </a:xfrm>
          <a:prstGeom prst="rect">
            <a:avLst/>
          </a:prstGeom>
          <a:noFill/>
        </p:spPr>
        <p:txBody>
          <a:bodyPr wrap="square" rtlCol="0">
            <a:spAutoFit/>
          </a:bodyPr>
          <a:lstStyle/>
          <a:p>
            <a:r>
              <a:rPr lang="en-US" altLang="zh-CN" dirty="0"/>
              <a:t>Nature 2024</a:t>
            </a:r>
            <a:endParaRPr lang="en-US" dirty="0"/>
          </a:p>
        </p:txBody>
      </p:sp>
    </p:spTree>
    <p:extLst>
      <p:ext uri="{BB962C8B-B14F-4D97-AF65-F5344CB8AC3E}">
        <p14:creationId xmlns:p14="http://schemas.microsoft.com/office/powerpoint/2010/main" val="216675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CA41B75-A034-4C8C-AD3E-342E013F69EE}"/>
              </a:ext>
            </a:extLst>
          </p:cNvPr>
          <p:cNvSpPr>
            <a:spLocks noGrp="1"/>
          </p:cNvSpPr>
          <p:nvPr>
            <p:ph type="sldNum" sz="quarter" idx="14"/>
          </p:nvPr>
        </p:nvSpPr>
        <p:spPr/>
        <p:txBody>
          <a:bodyPr/>
          <a:lstStyle/>
          <a:p>
            <a:fld id="{EE00F0DF-33EF-44AA-A705-087FFAD5005A}" type="slidenum">
              <a:rPr lang="zh-CN" altLang="en-US" smtClean="0"/>
              <a:t>10</a:t>
            </a:fld>
            <a:endParaRPr lang="zh-CN" altLang="en-US"/>
          </a:p>
        </p:txBody>
      </p:sp>
      <p:sp>
        <p:nvSpPr>
          <p:cNvPr id="3" name="Title 2">
            <a:extLst>
              <a:ext uri="{FF2B5EF4-FFF2-40B4-BE49-F238E27FC236}">
                <a16:creationId xmlns:a16="http://schemas.microsoft.com/office/drawing/2014/main" id="{6FEA09FD-F4B0-AA64-CBC6-06BEC3874193}"/>
              </a:ext>
            </a:extLst>
          </p:cNvPr>
          <p:cNvSpPr>
            <a:spLocks noGrp="1"/>
          </p:cNvSpPr>
          <p:nvPr>
            <p:ph type="ctrTitle"/>
          </p:nvPr>
        </p:nvSpPr>
        <p:spPr>
          <a:xfrm>
            <a:off x="7548937" y="6202787"/>
            <a:ext cx="4218709" cy="504055"/>
          </a:xfrm>
        </p:spPr>
        <p:txBody>
          <a:bodyPr/>
          <a:lstStyle/>
          <a:p>
            <a:r>
              <a:rPr lang="en-US" altLang="zh-CN" sz="2000" dirty="0">
                <a:latin typeface="Times New Roman" panose="02020603050405020304" pitchFamily="18" charset="0"/>
                <a:ea typeface="kaiti" panose="02010609060101010101" pitchFamily="49" charset="-122"/>
              </a:rPr>
              <a:t>Experiment-free exoskeleton assistance via learning in simulation</a:t>
            </a:r>
            <a:br>
              <a:rPr lang="en-US" altLang="zh-CN" sz="2000" dirty="0">
                <a:latin typeface="Times New Roman" panose="02020603050405020304" pitchFamily="18" charset="0"/>
                <a:ea typeface="kaiti" panose="02010609060101010101" pitchFamily="49" charset="-122"/>
              </a:rPr>
            </a:br>
            <a:r>
              <a:rPr lang="en-US" altLang="zh-CN" sz="2000" dirty="0">
                <a:latin typeface="Times New Roman" panose="02020603050405020304" pitchFamily="18" charset="0"/>
                <a:ea typeface="kaiti" panose="02010609060101010101" pitchFamily="49" charset="-122"/>
              </a:rPr>
              <a:t>Luo et al. , Nature 2024</a:t>
            </a:r>
            <a:br>
              <a:rPr lang="zh-CN" altLang="en-US" dirty="0">
                <a:latin typeface="Times New Roman" panose="02020603050405020304" pitchFamily="18" charset="0"/>
                <a:ea typeface="kaiti" panose="02010609060101010101" pitchFamily="49" charset="-122"/>
              </a:rPr>
            </a:br>
            <a:r>
              <a:rPr lang="en-US" altLang="zh-CN" dirty="0">
                <a:latin typeface="Times New Roman" panose="02020603050405020304" pitchFamily="18" charset="0"/>
                <a:ea typeface="kaiti" panose="02010609060101010101" pitchFamily="49" charset="-122"/>
              </a:rPr>
              <a:t>-----------------------</a:t>
            </a:r>
            <a:br>
              <a:rPr lang="en-US" altLang="zh-CN" dirty="0">
                <a:latin typeface="Times New Roman" panose="02020603050405020304" pitchFamily="18" charset="0"/>
                <a:ea typeface="kaiti" panose="02010609060101010101" pitchFamily="49" charset="-122"/>
              </a:rPr>
            </a:br>
            <a:r>
              <a:rPr lang="zh-CN" altLang="en-US" sz="2000" dirty="0">
                <a:latin typeface="Times New Roman" panose="02020603050405020304" pitchFamily="18" charset="0"/>
                <a:ea typeface="kaiti" panose="02010609060101010101" pitchFamily="49" charset="-122"/>
              </a:rPr>
              <a:t>报告人：</a:t>
            </a:r>
            <a:r>
              <a:rPr lang="zh-CN" altLang="en-US" sz="1800" dirty="0">
                <a:latin typeface="Times New Roman" panose="02020603050405020304" pitchFamily="18" charset="0"/>
                <a:ea typeface="kaiti" panose="02010609060101010101" pitchFamily="49" charset="-122"/>
              </a:rPr>
              <a:t>林峻弘</a:t>
            </a:r>
            <a:br>
              <a:rPr lang="en-US" altLang="zh-CN" sz="1800" dirty="0">
                <a:latin typeface="Times New Roman" panose="02020603050405020304" pitchFamily="18" charset="0"/>
                <a:ea typeface="kaiti" panose="02010609060101010101" pitchFamily="49" charset="-122"/>
              </a:rPr>
            </a:br>
            <a:r>
              <a:rPr lang="zh-CN" altLang="en-US" sz="2000" dirty="0">
                <a:latin typeface="Times New Roman" panose="02020603050405020304" pitchFamily="18" charset="0"/>
                <a:ea typeface="kaiti" panose="02010609060101010101" pitchFamily="49" charset="-122"/>
              </a:rPr>
              <a:t>日期    </a:t>
            </a:r>
            <a:r>
              <a:rPr lang="zh-CN" altLang="en-US" sz="1800" dirty="0">
                <a:latin typeface="Times New Roman" panose="02020603050405020304" pitchFamily="18" charset="0"/>
                <a:ea typeface="kaiti" panose="02010609060101010101" pitchFamily="49" charset="-122"/>
              </a:rPr>
              <a:t>：</a:t>
            </a:r>
            <a:r>
              <a:rPr lang="en-US" altLang="zh-CN" sz="1800" dirty="0">
                <a:latin typeface="Times New Roman" panose="02020603050405020304" pitchFamily="18" charset="0"/>
                <a:ea typeface="kaiti" panose="02010609060101010101" pitchFamily="49" charset="-122"/>
              </a:rPr>
              <a:t>2024/12/2</a:t>
            </a:r>
            <a:endParaRPr lang="en-US" dirty="0"/>
          </a:p>
        </p:txBody>
      </p:sp>
      <p:sp>
        <p:nvSpPr>
          <p:cNvPr id="4" name="Title 4">
            <a:extLst>
              <a:ext uri="{FF2B5EF4-FFF2-40B4-BE49-F238E27FC236}">
                <a16:creationId xmlns:a16="http://schemas.microsoft.com/office/drawing/2014/main" id="{936D95DF-15ED-3781-55A6-65E77362C569}"/>
              </a:ext>
            </a:extLst>
          </p:cNvPr>
          <p:cNvSpPr txBox="1">
            <a:spLocks/>
          </p:cNvSpPr>
          <p:nvPr/>
        </p:nvSpPr>
        <p:spPr>
          <a:xfrm>
            <a:off x="2533708" y="3082045"/>
            <a:ext cx="7124584" cy="504055"/>
          </a:xfrm>
          <a:prstGeom prst="rect">
            <a:avLst/>
          </a:prstGeom>
        </p:spPr>
        <p:txBody>
          <a:bodyPr anchor="b"/>
          <a:lstStyle>
            <a:lvl1pPr algn="l" defTabSz="914354" rtl="0" eaLnBrk="1" latinLnBrk="0" hangingPunct="1">
              <a:lnSpc>
                <a:spcPct val="90000"/>
              </a:lnSpc>
              <a:spcBef>
                <a:spcPct val="0"/>
              </a:spcBef>
              <a:buNone/>
              <a:defRPr sz="3200" kern="1200">
                <a:solidFill>
                  <a:schemeClr val="tx1"/>
                </a:solidFill>
                <a:latin typeface="+mj-ea"/>
                <a:ea typeface="+mj-ea"/>
                <a:cs typeface="+mj-cs"/>
              </a:defRPr>
            </a:lvl1pPr>
          </a:lstStyle>
          <a:p>
            <a:pPr algn="ctr"/>
            <a:r>
              <a:rPr lang="zh-CN" altLang="en-US" dirty="0">
                <a:latin typeface="kaiti" panose="02010609060101010101" pitchFamily="49" charset="-122"/>
                <a:ea typeface="kaiti" panose="02010609060101010101" pitchFamily="49" charset="-122"/>
              </a:rPr>
              <a:t>谢谢！</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8154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195AD-C80A-4421-B999-A6CA84B8BC39}"/>
              </a:ext>
            </a:extLst>
          </p:cNvPr>
          <p:cNvSpPr>
            <a:spLocks noGrp="1"/>
          </p:cNvSpPr>
          <p:nvPr>
            <p:ph type="ctrTitle"/>
          </p:nvPr>
        </p:nvSpPr>
        <p:spPr>
          <a:xfrm>
            <a:off x="10175085" y="188640"/>
            <a:ext cx="1753563" cy="504055"/>
          </a:xfrm>
        </p:spPr>
        <p:txBody>
          <a:bodyPr/>
          <a:lstStyle/>
          <a:p>
            <a:r>
              <a:rPr lang="en-US" altLang="zh-CN" dirty="0"/>
              <a:t>Authors</a:t>
            </a:r>
            <a:endParaRPr lang="en-US" dirty="0"/>
          </a:p>
        </p:txBody>
      </p:sp>
      <p:pic>
        <p:nvPicPr>
          <p:cNvPr id="7" name="Picture 6">
            <a:extLst>
              <a:ext uri="{FF2B5EF4-FFF2-40B4-BE49-F238E27FC236}">
                <a16:creationId xmlns:a16="http://schemas.microsoft.com/office/drawing/2014/main" id="{4E5CA97D-07DB-4E5B-BAD5-C3E7708AA3EF}"/>
              </a:ext>
            </a:extLst>
          </p:cNvPr>
          <p:cNvPicPr>
            <a:picLocks noChangeAspect="1"/>
          </p:cNvPicPr>
          <p:nvPr/>
        </p:nvPicPr>
        <p:blipFill>
          <a:blip r:embed="rId3"/>
          <a:stretch>
            <a:fillRect/>
          </a:stretch>
        </p:blipFill>
        <p:spPr>
          <a:xfrm>
            <a:off x="1743248" y="964312"/>
            <a:ext cx="968959" cy="1180813"/>
          </a:xfrm>
          <a:prstGeom prst="rect">
            <a:avLst/>
          </a:prstGeom>
        </p:spPr>
      </p:pic>
      <p:pic>
        <p:nvPicPr>
          <p:cNvPr id="10" name="Picture 9">
            <a:extLst>
              <a:ext uri="{FF2B5EF4-FFF2-40B4-BE49-F238E27FC236}">
                <a16:creationId xmlns:a16="http://schemas.microsoft.com/office/drawing/2014/main" id="{9434DE1B-C9BE-42D1-A597-9BFE759C814D}"/>
              </a:ext>
            </a:extLst>
          </p:cNvPr>
          <p:cNvPicPr>
            <a:picLocks noChangeAspect="1"/>
          </p:cNvPicPr>
          <p:nvPr/>
        </p:nvPicPr>
        <p:blipFill>
          <a:blip r:embed="rId4"/>
          <a:stretch>
            <a:fillRect/>
          </a:stretch>
        </p:blipFill>
        <p:spPr>
          <a:xfrm>
            <a:off x="7963160" y="972646"/>
            <a:ext cx="975940" cy="1180813"/>
          </a:xfrm>
          <a:prstGeom prst="rect">
            <a:avLst/>
          </a:prstGeom>
        </p:spPr>
      </p:pic>
      <p:sp>
        <p:nvSpPr>
          <p:cNvPr id="12" name="TextBox 11">
            <a:extLst>
              <a:ext uri="{FF2B5EF4-FFF2-40B4-BE49-F238E27FC236}">
                <a16:creationId xmlns:a16="http://schemas.microsoft.com/office/drawing/2014/main" id="{A42955E5-7F60-40C5-B21A-DC6C760F18EB}"/>
              </a:ext>
            </a:extLst>
          </p:cNvPr>
          <p:cNvSpPr txBox="1"/>
          <p:nvPr/>
        </p:nvSpPr>
        <p:spPr>
          <a:xfrm>
            <a:off x="134470" y="2145126"/>
            <a:ext cx="4186517" cy="954107"/>
          </a:xfrm>
          <a:prstGeom prst="rect">
            <a:avLst/>
          </a:prstGeom>
          <a:noFill/>
        </p:spPr>
        <p:txBody>
          <a:bodyPr wrap="square" rtlCol="0">
            <a:spAutoFit/>
          </a:bodyPr>
          <a:lstStyle/>
          <a:p>
            <a:pPr algn="ctr"/>
            <a:r>
              <a:rPr lang="en-US" sz="1400" dirty="0"/>
              <a:t>Dr. Shuzhen Luo</a:t>
            </a:r>
          </a:p>
          <a:p>
            <a:pPr algn="ctr"/>
            <a:r>
              <a:rPr lang="en-US" sz="1400" dirty="0"/>
              <a:t>Assist. Prof </a:t>
            </a:r>
          </a:p>
          <a:p>
            <a:pPr algn="ctr"/>
            <a:r>
              <a:rPr lang="en-US" sz="1400" dirty="0"/>
              <a:t>Embry-Riddle Aeronautical University, Daytona Beach, FL</a:t>
            </a:r>
          </a:p>
        </p:txBody>
      </p:sp>
      <p:sp>
        <p:nvSpPr>
          <p:cNvPr id="13" name="TextBox 12">
            <a:extLst>
              <a:ext uri="{FF2B5EF4-FFF2-40B4-BE49-F238E27FC236}">
                <a16:creationId xmlns:a16="http://schemas.microsoft.com/office/drawing/2014/main" id="{CD77ACB4-A8B4-452C-8279-EA5DFDB70E89}"/>
              </a:ext>
            </a:extLst>
          </p:cNvPr>
          <p:cNvSpPr txBox="1"/>
          <p:nvPr/>
        </p:nvSpPr>
        <p:spPr>
          <a:xfrm>
            <a:off x="6435062" y="2145126"/>
            <a:ext cx="4186517" cy="954107"/>
          </a:xfrm>
          <a:prstGeom prst="rect">
            <a:avLst/>
          </a:prstGeom>
          <a:noFill/>
        </p:spPr>
        <p:txBody>
          <a:bodyPr wrap="square" rtlCol="0">
            <a:spAutoFit/>
          </a:bodyPr>
          <a:lstStyle/>
          <a:p>
            <a:pPr algn="ctr"/>
            <a:r>
              <a:rPr lang="en-US" sz="1400" dirty="0"/>
              <a:t>Dr. Hao Su*</a:t>
            </a:r>
          </a:p>
          <a:p>
            <a:pPr algn="ctr"/>
            <a:r>
              <a:rPr lang="en-US" sz="1400" dirty="0"/>
              <a:t>Assoc. Professor</a:t>
            </a:r>
          </a:p>
          <a:p>
            <a:pPr algn="ctr"/>
            <a:r>
              <a:rPr lang="en-US" sz="1400" dirty="0"/>
              <a:t>Department of Mechanical and Aerospace Engineering at the North Carolina State University. </a:t>
            </a:r>
          </a:p>
        </p:txBody>
      </p:sp>
      <p:pic>
        <p:nvPicPr>
          <p:cNvPr id="16" name="Picture 15">
            <a:extLst>
              <a:ext uri="{FF2B5EF4-FFF2-40B4-BE49-F238E27FC236}">
                <a16:creationId xmlns:a16="http://schemas.microsoft.com/office/drawing/2014/main" id="{4296FC70-611C-49F4-865E-484ECE3F72D2}"/>
              </a:ext>
            </a:extLst>
          </p:cNvPr>
          <p:cNvPicPr>
            <a:picLocks noChangeAspect="1"/>
          </p:cNvPicPr>
          <p:nvPr/>
        </p:nvPicPr>
        <p:blipFill>
          <a:blip r:embed="rId5"/>
          <a:stretch>
            <a:fillRect/>
          </a:stretch>
        </p:blipFill>
        <p:spPr>
          <a:xfrm>
            <a:off x="1246149" y="3687051"/>
            <a:ext cx="2251781" cy="1513716"/>
          </a:xfrm>
          <a:prstGeom prst="rect">
            <a:avLst/>
          </a:prstGeom>
        </p:spPr>
      </p:pic>
      <p:pic>
        <p:nvPicPr>
          <p:cNvPr id="18" name="Picture 17">
            <a:extLst>
              <a:ext uri="{FF2B5EF4-FFF2-40B4-BE49-F238E27FC236}">
                <a16:creationId xmlns:a16="http://schemas.microsoft.com/office/drawing/2014/main" id="{E93A08AD-A2B8-43CD-A1AE-1BF0826EC405}"/>
              </a:ext>
            </a:extLst>
          </p:cNvPr>
          <p:cNvPicPr>
            <a:picLocks noChangeAspect="1"/>
          </p:cNvPicPr>
          <p:nvPr/>
        </p:nvPicPr>
        <p:blipFill>
          <a:blip r:embed="rId6"/>
          <a:stretch>
            <a:fillRect/>
          </a:stretch>
        </p:blipFill>
        <p:spPr>
          <a:xfrm>
            <a:off x="1246150" y="5272567"/>
            <a:ext cx="2251781" cy="1513716"/>
          </a:xfrm>
          <a:prstGeom prst="rect">
            <a:avLst/>
          </a:prstGeom>
        </p:spPr>
      </p:pic>
      <p:pic>
        <p:nvPicPr>
          <p:cNvPr id="20" name="Picture 19">
            <a:extLst>
              <a:ext uri="{FF2B5EF4-FFF2-40B4-BE49-F238E27FC236}">
                <a16:creationId xmlns:a16="http://schemas.microsoft.com/office/drawing/2014/main" id="{15C24C46-2368-4583-BC88-EF366E65A66F}"/>
              </a:ext>
            </a:extLst>
          </p:cNvPr>
          <p:cNvPicPr>
            <a:picLocks noChangeAspect="1"/>
          </p:cNvPicPr>
          <p:nvPr/>
        </p:nvPicPr>
        <p:blipFill>
          <a:blip r:embed="rId7"/>
          <a:stretch>
            <a:fillRect/>
          </a:stretch>
        </p:blipFill>
        <p:spPr>
          <a:xfrm>
            <a:off x="6433273" y="5200767"/>
            <a:ext cx="4197271" cy="1510088"/>
          </a:xfrm>
          <a:prstGeom prst="rect">
            <a:avLst/>
          </a:prstGeom>
        </p:spPr>
      </p:pic>
      <p:pic>
        <p:nvPicPr>
          <p:cNvPr id="22" name="Picture 21">
            <a:extLst>
              <a:ext uri="{FF2B5EF4-FFF2-40B4-BE49-F238E27FC236}">
                <a16:creationId xmlns:a16="http://schemas.microsoft.com/office/drawing/2014/main" id="{0CB9B992-2C9C-4FE4-97A8-A2203BA485A3}"/>
              </a:ext>
            </a:extLst>
          </p:cNvPr>
          <p:cNvPicPr>
            <a:picLocks noChangeAspect="1"/>
          </p:cNvPicPr>
          <p:nvPr/>
        </p:nvPicPr>
        <p:blipFill>
          <a:blip r:embed="rId8"/>
          <a:stretch>
            <a:fillRect/>
          </a:stretch>
        </p:blipFill>
        <p:spPr>
          <a:xfrm>
            <a:off x="3583418" y="5172117"/>
            <a:ext cx="2764368" cy="1614166"/>
          </a:xfrm>
          <a:prstGeom prst="rect">
            <a:avLst/>
          </a:prstGeom>
        </p:spPr>
      </p:pic>
      <p:pic>
        <p:nvPicPr>
          <p:cNvPr id="24" name="Picture 23">
            <a:extLst>
              <a:ext uri="{FF2B5EF4-FFF2-40B4-BE49-F238E27FC236}">
                <a16:creationId xmlns:a16="http://schemas.microsoft.com/office/drawing/2014/main" id="{4B179C96-45A0-405E-BDD5-0FEED3969AF7}"/>
              </a:ext>
            </a:extLst>
          </p:cNvPr>
          <p:cNvPicPr>
            <a:picLocks noChangeAspect="1"/>
          </p:cNvPicPr>
          <p:nvPr/>
        </p:nvPicPr>
        <p:blipFill>
          <a:blip r:embed="rId9"/>
          <a:stretch>
            <a:fillRect/>
          </a:stretch>
        </p:blipFill>
        <p:spPr>
          <a:xfrm>
            <a:off x="3583418" y="3687051"/>
            <a:ext cx="2448374" cy="1475327"/>
          </a:xfrm>
          <a:prstGeom prst="rect">
            <a:avLst/>
          </a:prstGeom>
        </p:spPr>
      </p:pic>
      <p:pic>
        <p:nvPicPr>
          <p:cNvPr id="26" name="Picture 25">
            <a:extLst>
              <a:ext uri="{FF2B5EF4-FFF2-40B4-BE49-F238E27FC236}">
                <a16:creationId xmlns:a16="http://schemas.microsoft.com/office/drawing/2014/main" id="{D9FE497A-0744-4AFC-9236-1F980C83F7B9}"/>
              </a:ext>
            </a:extLst>
          </p:cNvPr>
          <p:cNvPicPr>
            <a:picLocks noChangeAspect="1"/>
          </p:cNvPicPr>
          <p:nvPr/>
        </p:nvPicPr>
        <p:blipFill>
          <a:blip r:embed="rId10"/>
          <a:stretch>
            <a:fillRect/>
          </a:stretch>
        </p:blipFill>
        <p:spPr>
          <a:xfrm>
            <a:off x="6433274" y="3604170"/>
            <a:ext cx="3889394" cy="1519075"/>
          </a:xfrm>
          <a:prstGeom prst="rect">
            <a:avLst/>
          </a:prstGeom>
        </p:spPr>
      </p:pic>
      <p:sp>
        <p:nvSpPr>
          <p:cNvPr id="27" name="TextBox 26">
            <a:extLst>
              <a:ext uri="{FF2B5EF4-FFF2-40B4-BE49-F238E27FC236}">
                <a16:creationId xmlns:a16="http://schemas.microsoft.com/office/drawing/2014/main" id="{06290F68-2ECD-44A9-A0B3-EC65FAC7953A}"/>
              </a:ext>
            </a:extLst>
          </p:cNvPr>
          <p:cNvSpPr txBox="1"/>
          <p:nvPr/>
        </p:nvSpPr>
        <p:spPr>
          <a:xfrm>
            <a:off x="309529" y="3379697"/>
            <a:ext cx="3218329" cy="369332"/>
          </a:xfrm>
          <a:prstGeom prst="rect">
            <a:avLst/>
          </a:prstGeom>
          <a:noFill/>
        </p:spPr>
        <p:txBody>
          <a:bodyPr wrap="square" rtlCol="0">
            <a:spAutoFit/>
          </a:bodyPr>
          <a:lstStyle/>
          <a:p>
            <a:r>
              <a:rPr lang="en-US" dirty="0"/>
              <a:t>Great attention attracted</a:t>
            </a:r>
          </a:p>
        </p:txBody>
      </p:sp>
      <p:pic>
        <p:nvPicPr>
          <p:cNvPr id="28" name="Picture 27">
            <a:extLst>
              <a:ext uri="{FF2B5EF4-FFF2-40B4-BE49-F238E27FC236}">
                <a16:creationId xmlns:a16="http://schemas.microsoft.com/office/drawing/2014/main" id="{35367B98-5A8F-4B3E-863D-EEA906F6A6AC}"/>
              </a:ext>
            </a:extLst>
          </p:cNvPr>
          <p:cNvPicPr>
            <a:picLocks noChangeAspect="1"/>
          </p:cNvPicPr>
          <p:nvPr/>
        </p:nvPicPr>
        <p:blipFill>
          <a:blip r:embed="rId11"/>
          <a:stretch>
            <a:fillRect/>
          </a:stretch>
        </p:blipFill>
        <p:spPr>
          <a:xfrm>
            <a:off x="4541151" y="1305675"/>
            <a:ext cx="1892122" cy="545542"/>
          </a:xfrm>
          <a:prstGeom prst="rect">
            <a:avLst/>
          </a:prstGeom>
        </p:spPr>
      </p:pic>
    </p:spTree>
    <p:extLst>
      <p:ext uri="{BB962C8B-B14F-4D97-AF65-F5344CB8AC3E}">
        <p14:creationId xmlns:p14="http://schemas.microsoft.com/office/powerpoint/2010/main" val="352406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DE645C-5300-4590-8AE0-0977BCB4A2D0}"/>
              </a:ext>
            </a:extLst>
          </p:cNvPr>
          <p:cNvSpPr>
            <a:spLocks noGrp="1"/>
          </p:cNvSpPr>
          <p:nvPr>
            <p:ph type="ctrTitle"/>
          </p:nvPr>
        </p:nvSpPr>
        <p:spPr>
          <a:xfrm>
            <a:off x="9689760" y="272377"/>
            <a:ext cx="2354198" cy="504055"/>
          </a:xfrm>
        </p:spPr>
        <p:txBody>
          <a:bodyPr/>
          <a:lstStyle/>
          <a:p>
            <a:r>
              <a:rPr lang="en-US" dirty="0"/>
              <a:t>Introduction</a:t>
            </a:r>
          </a:p>
        </p:txBody>
      </p:sp>
      <p:sp>
        <p:nvSpPr>
          <p:cNvPr id="8" name="Content Placeholder 7">
            <a:extLst>
              <a:ext uri="{FF2B5EF4-FFF2-40B4-BE49-F238E27FC236}">
                <a16:creationId xmlns:a16="http://schemas.microsoft.com/office/drawing/2014/main" id="{2221E2F5-7046-4308-BD81-1587CB762910}"/>
              </a:ext>
            </a:extLst>
          </p:cNvPr>
          <p:cNvSpPr>
            <a:spLocks noGrp="1"/>
          </p:cNvSpPr>
          <p:nvPr>
            <p:ph sz="quarter" idx="13"/>
          </p:nvPr>
        </p:nvSpPr>
        <p:spPr>
          <a:xfrm>
            <a:off x="263352" y="1299882"/>
            <a:ext cx="5662319" cy="5369478"/>
          </a:xfrm>
        </p:spPr>
        <p:txBody>
          <a:bodyPr/>
          <a:lstStyle/>
          <a:p>
            <a:r>
              <a:rPr lang="en-US" altLang="zh-CN" sz="2400" dirty="0"/>
              <a:t>Exoskeleton strategies typically uses predefined assistance profile or hours long human tests for each participant.</a:t>
            </a:r>
          </a:p>
          <a:p>
            <a:r>
              <a:rPr lang="en-US" sz="2400" dirty="0"/>
              <a:t>Formidable cost on applying the controller to another participant.</a:t>
            </a:r>
          </a:p>
          <a:p>
            <a:r>
              <a:rPr lang="en-US" sz="2400" dirty="0"/>
              <a:t>Simulation-based learning</a:t>
            </a:r>
          </a:p>
          <a:p>
            <a:endParaRPr lang="en-US" sz="2400" dirty="0"/>
          </a:p>
        </p:txBody>
      </p:sp>
      <p:sp>
        <p:nvSpPr>
          <p:cNvPr id="6" name="Slide Number Placeholder 5">
            <a:extLst>
              <a:ext uri="{FF2B5EF4-FFF2-40B4-BE49-F238E27FC236}">
                <a16:creationId xmlns:a16="http://schemas.microsoft.com/office/drawing/2014/main" id="{2CA41B75-A034-4C8C-AD3E-342E013F69EE}"/>
              </a:ext>
            </a:extLst>
          </p:cNvPr>
          <p:cNvSpPr>
            <a:spLocks noGrp="1"/>
          </p:cNvSpPr>
          <p:nvPr>
            <p:ph type="sldNum" sz="quarter" idx="14"/>
          </p:nvPr>
        </p:nvSpPr>
        <p:spPr/>
        <p:txBody>
          <a:bodyPr/>
          <a:lstStyle/>
          <a:p>
            <a:fld id="{EE00F0DF-33EF-44AA-A705-087FFAD5005A}" type="slidenum">
              <a:rPr lang="zh-CN" altLang="en-US" smtClean="0"/>
              <a:t>3</a:t>
            </a:fld>
            <a:endParaRPr lang="zh-CN" altLang="en-US"/>
          </a:p>
        </p:txBody>
      </p:sp>
      <p:pic>
        <p:nvPicPr>
          <p:cNvPr id="10" name="Picture 9">
            <a:extLst>
              <a:ext uri="{FF2B5EF4-FFF2-40B4-BE49-F238E27FC236}">
                <a16:creationId xmlns:a16="http://schemas.microsoft.com/office/drawing/2014/main" id="{6B7D8108-FB11-430C-BE81-4059E1717876}"/>
              </a:ext>
            </a:extLst>
          </p:cNvPr>
          <p:cNvPicPr>
            <a:picLocks noChangeAspect="1"/>
          </p:cNvPicPr>
          <p:nvPr/>
        </p:nvPicPr>
        <p:blipFill>
          <a:blip r:embed="rId3"/>
          <a:stretch>
            <a:fillRect/>
          </a:stretch>
        </p:blipFill>
        <p:spPr>
          <a:xfrm>
            <a:off x="6003831" y="1192514"/>
            <a:ext cx="5722095" cy="5149203"/>
          </a:xfrm>
          <a:prstGeom prst="rect">
            <a:avLst/>
          </a:prstGeom>
        </p:spPr>
      </p:pic>
    </p:spTree>
    <p:extLst>
      <p:ext uri="{BB962C8B-B14F-4D97-AF65-F5344CB8AC3E}">
        <p14:creationId xmlns:p14="http://schemas.microsoft.com/office/powerpoint/2010/main" val="260637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DE645C-5300-4590-8AE0-0977BCB4A2D0}"/>
              </a:ext>
            </a:extLst>
          </p:cNvPr>
          <p:cNvSpPr>
            <a:spLocks noGrp="1"/>
          </p:cNvSpPr>
          <p:nvPr>
            <p:ph type="ctrTitle"/>
          </p:nvPr>
        </p:nvSpPr>
        <p:spPr>
          <a:xfrm>
            <a:off x="9689760" y="272377"/>
            <a:ext cx="2354198" cy="504055"/>
          </a:xfrm>
        </p:spPr>
        <p:txBody>
          <a:bodyPr/>
          <a:lstStyle/>
          <a:p>
            <a:r>
              <a:rPr lang="en-US" dirty="0"/>
              <a:t>Framework</a:t>
            </a:r>
          </a:p>
        </p:txBody>
      </p:sp>
      <p:sp>
        <p:nvSpPr>
          <p:cNvPr id="6" name="Slide Number Placeholder 5">
            <a:extLst>
              <a:ext uri="{FF2B5EF4-FFF2-40B4-BE49-F238E27FC236}">
                <a16:creationId xmlns:a16="http://schemas.microsoft.com/office/drawing/2014/main" id="{2CA41B75-A034-4C8C-AD3E-342E013F69EE}"/>
              </a:ext>
            </a:extLst>
          </p:cNvPr>
          <p:cNvSpPr>
            <a:spLocks noGrp="1"/>
          </p:cNvSpPr>
          <p:nvPr>
            <p:ph type="sldNum" sz="quarter" idx="14"/>
          </p:nvPr>
        </p:nvSpPr>
        <p:spPr/>
        <p:txBody>
          <a:bodyPr/>
          <a:lstStyle/>
          <a:p>
            <a:fld id="{EE00F0DF-33EF-44AA-A705-087FFAD5005A}" type="slidenum">
              <a:rPr lang="zh-CN" altLang="en-US" smtClean="0"/>
              <a:t>4</a:t>
            </a:fld>
            <a:endParaRPr lang="zh-CN" altLang="en-US"/>
          </a:p>
        </p:txBody>
      </p:sp>
      <p:pic>
        <p:nvPicPr>
          <p:cNvPr id="3" name="Picture 2">
            <a:extLst>
              <a:ext uri="{FF2B5EF4-FFF2-40B4-BE49-F238E27FC236}">
                <a16:creationId xmlns:a16="http://schemas.microsoft.com/office/drawing/2014/main" id="{3D512504-F286-4860-8CE8-C7FBD2F91EC4}"/>
              </a:ext>
            </a:extLst>
          </p:cNvPr>
          <p:cNvPicPr>
            <a:picLocks noChangeAspect="1"/>
          </p:cNvPicPr>
          <p:nvPr/>
        </p:nvPicPr>
        <p:blipFill>
          <a:blip r:embed="rId3"/>
          <a:stretch>
            <a:fillRect/>
          </a:stretch>
        </p:blipFill>
        <p:spPr>
          <a:xfrm>
            <a:off x="827482" y="926187"/>
            <a:ext cx="10537035" cy="5659436"/>
          </a:xfrm>
          <a:prstGeom prst="rect">
            <a:avLst/>
          </a:prstGeom>
        </p:spPr>
      </p:pic>
    </p:spTree>
    <p:extLst>
      <p:ext uri="{BB962C8B-B14F-4D97-AF65-F5344CB8AC3E}">
        <p14:creationId xmlns:p14="http://schemas.microsoft.com/office/powerpoint/2010/main" val="281697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DE645C-5300-4590-8AE0-0977BCB4A2D0}"/>
              </a:ext>
            </a:extLst>
          </p:cNvPr>
          <p:cNvSpPr>
            <a:spLocks noGrp="1"/>
          </p:cNvSpPr>
          <p:nvPr>
            <p:ph type="ctrTitle"/>
          </p:nvPr>
        </p:nvSpPr>
        <p:spPr>
          <a:xfrm>
            <a:off x="9689760" y="272377"/>
            <a:ext cx="2354198" cy="504055"/>
          </a:xfrm>
        </p:spPr>
        <p:txBody>
          <a:bodyPr/>
          <a:lstStyle/>
          <a:p>
            <a:r>
              <a:rPr lang="en-US" dirty="0"/>
              <a:t>Methods</a:t>
            </a:r>
          </a:p>
        </p:txBody>
      </p:sp>
      <p:sp>
        <p:nvSpPr>
          <p:cNvPr id="6" name="Slide Number Placeholder 5">
            <a:extLst>
              <a:ext uri="{FF2B5EF4-FFF2-40B4-BE49-F238E27FC236}">
                <a16:creationId xmlns:a16="http://schemas.microsoft.com/office/drawing/2014/main" id="{2CA41B75-A034-4C8C-AD3E-342E013F69EE}"/>
              </a:ext>
            </a:extLst>
          </p:cNvPr>
          <p:cNvSpPr>
            <a:spLocks noGrp="1"/>
          </p:cNvSpPr>
          <p:nvPr>
            <p:ph type="sldNum" sz="quarter" idx="14"/>
          </p:nvPr>
        </p:nvSpPr>
        <p:spPr/>
        <p:txBody>
          <a:bodyPr/>
          <a:lstStyle/>
          <a:p>
            <a:fld id="{EE00F0DF-33EF-44AA-A705-087FFAD5005A}" type="slidenum">
              <a:rPr lang="zh-CN" altLang="en-US" smtClean="0"/>
              <a:t>5</a:t>
            </a:fld>
            <a:endParaRPr lang="zh-CN" altLang="en-US"/>
          </a:p>
        </p:txBody>
      </p:sp>
      <p:pic>
        <p:nvPicPr>
          <p:cNvPr id="3" name="Picture 2">
            <a:extLst>
              <a:ext uri="{FF2B5EF4-FFF2-40B4-BE49-F238E27FC236}">
                <a16:creationId xmlns:a16="http://schemas.microsoft.com/office/drawing/2014/main" id="{CDDC7098-93CD-4E7D-895F-141CA36365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74737" y="1144721"/>
            <a:ext cx="7442526" cy="2591453"/>
          </a:xfrm>
          <a:prstGeom prst="rect">
            <a:avLst/>
          </a:prstGeom>
        </p:spPr>
      </p:pic>
      <p:pic>
        <p:nvPicPr>
          <p:cNvPr id="9" name="Picture 8">
            <a:extLst>
              <a:ext uri="{FF2B5EF4-FFF2-40B4-BE49-F238E27FC236}">
                <a16:creationId xmlns:a16="http://schemas.microsoft.com/office/drawing/2014/main" id="{B07452B4-61BB-4DAE-A185-68DBB7736581}"/>
              </a:ext>
            </a:extLst>
          </p:cNvPr>
          <p:cNvPicPr>
            <a:picLocks noChangeAspect="1"/>
          </p:cNvPicPr>
          <p:nvPr/>
        </p:nvPicPr>
        <p:blipFill>
          <a:blip r:embed="rId4"/>
          <a:stretch>
            <a:fillRect/>
          </a:stretch>
        </p:blipFill>
        <p:spPr>
          <a:xfrm>
            <a:off x="3435530" y="3941390"/>
            <a:ext cx="5003146" cy="2765452"/>
          </a:xfrm>
          <a:prstGeom prst="rect">
            <a:avLst/>
          </a:prstGeom>
        </p:spPr>
      </p:pic>
    </p:spTree>
    <p:extLst>
      <p:ext uri="{BB962C8B-B14F-4D97-AF65-F5344CB8AC3E}">
        <p14:creationId xmlns:p14="http://schemas.microsoft.com/office/powerpoint/2010/main" val="263010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DE645C-5300-4590-8AE0-0977BCB4A2D0}"/>
              </a:ext>
            </a:extLst>
          </p:cNvPr>
          <p:cNvSpPr>
            <a:spLocks noGrp="1"/>
          </p:cNvSpPr>
          <p:nvPr>
            <p:ph type="ctrTitle"/>
          </p:nvPr>
        </p:nvSpPr>
        <p:spPr>
          <a:xfrm>
            <a:off x="9689760" y="272377"/>
            <a:ext cx="2354198" cy="504055"/>
          </a:xfrm>
        </p:spPr>
        <p:txBody>
          <a:bodyPr/>
          <a:lstStyle/>
          <a:p>
            <a:r>
              <a:rPr lang="en-US" dirty="0"/>
              <a:t>Experiment</a:t>
            </a:r>
          </a:p>
        </p:txBody>
      </p:sp>
      <p:sp>
        <p:nvSpPr>
          <p:cNvPr id="6" name="Slide Number Placeholder 5">
            <a:extLst>
              <a:ext uri="{FF2B5EF4-FFF2-40B4-BE49-F238E27FC236}">
                <a16:creationId xmlns:a16="http://schemas.microsoft.com/office/drawing/2014/main" id="{2CA41B75-A034-4C8C-AD3E-342E013F69EE}"/>
              </a:ext>
            </a:extLst>
          </p:cNvPr>
          <p:cNvSpPr>
            <a:spLocks noGrp="1"/>
          </p:cNvSpPr>
          <p:nvPr>
            <p:ph type="sldNum" sz="quarter" idx="14"/>
          </p:nvPr>
        </p:nvSpPr>
        <p:spPr/>
        <p:txBody>
          <a:bodyPr/>
          <a:lstStyle/>
          <a:p>
            <a:fld id="{EE00F0DF-33EF-44AA-A705-087FFAD5005A}" type="slidenum">
              <a:rPr lang="zh-CN" altLang="en-US" smtClean="0"/>
              <a:t>6</a:t>
            </a:fld>
            <a:endParaRPr lang="zh-CN" altLang="en-US"/>
          </a:p>
        </p:txBody>
      </p:sp>
      <p:pic>
        <p:nvPicPr>
          <p:cNvPr id="4" name="Picture 3">
            <a:extLst>
              <a:ext uri="{FF2B5EF4-FFF2-40B4-BE49-F238E27FC236}">
                <a16:creationId xmlns:a16="http://schemas.microsoft.com/office/drawing/2014/main" id="{78992C12-FAD9-4CC7-ABC1-172D843D3EB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6869" y="916159"/>
            <a:ext cx="8239529" cy="2795229"/>
          </a:xfrm>
          <a:prstGeom prst="rect">
            <a:avLst/>
          </a:prstGeom>
        </p:spPr>
      </p:pic>
      <p:pic>
        <p:nvPicPr>
          <p:cNvPr id="8" name="Picture 7">
            <a:extLst>
              <a:ext uri="{FF2B5EF4-FFF2-40B4-BE49-F238E27FC236}">
                <a16:creationId xmlns:a16="http://schemas.microsoft.com/office/drawing/2014/main" id="{17C231A2-26CE-44B7-9641-9CF0BC0C3A98}"/>
              </a:ext>
            </a:extLst>
          </p:cNvPr>
          <p:cNvPicPr>
            <a:picLocks noChangeAspect="1"/>
          </p:cNvPicPr>
          <p:nvPr/>
        </p:nvPicPr>
        <p:blipFill>
          <a:blip r:embed="rId4"/>
          <a:stretch>
            <a:fillRect/>
          </a:stretch>
        </p:blipFill>
        <p:spPr>
          <a:xfrm>
            <a:off x="4584704" y="3711388"/>
            <a:ext cx="7055912" cy="3067171"/>
          </a:xfrm>
          <a:prstGeom prst="rect">
            <a:avLst/>
          </a:prstGeom>
        </p:spPr>
      </p:pic>
    </p:spTree>
    <p:extLst>
      <p:ext uri="{BB962C8B-B14F-4D97-AF65-F5344CB8AC3E}">
        <p14:creationId xmlns:p14="http://schemas.microsoft.com/office/powerpoint/2010/main" val="397450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DE645C-5300-4590-8AE0-0977BCB4A2D0}"/>
              </a:ext>
            </a:extLst>
          </p:cNvPr>
          <p:cNvSpPr>
            <a:spLocks noGrp="1"/>
          </p:cNvSpPr>
          <p:nvPr>
            <p:ph type="ctrTitle"/>
          </p:nvPr>
        </p:nvSpPr>
        <p:spPr>
          <a:xfrm>
            <a:off x="9689760" y="272377"/>
            <a:ext cx="2354198" cy="504055"/>
          </a:xfrm>
        </p:spPr>
        <p:txBody>
          <a:bodyPr/>
          <a:lstStyle/>
          <a:p>
            <a:r>
              <a:rPr lang="en-US" altLang="zh-CN" dirty="0"/>
              <a:t>Discussion</a:t>
            </a:r>
            <a:endParaRPr lang="en-US" dirty="0"/>
          </a:p>
        </p:txBody>
      </p:sp>
      <p:sp>
        <p:nvSpPr>
          <p:cNvPr id="6" name="Slide Number Placeholder 5">
            <a:extLst>
              <a:ext uri="{FF2B5EF4-FFF2-40B4-BE49-F238E27FC236}">
                <a16:creationId xmlns:a16="http://schemas.microsoft.com/office/drawing/2014/main" id="{2CA41B75-A034-4C8C-AD3E-342E013F69EE}"/>
              </a:ext>
            </a:extLst>
          </p:cNvPr>
          <p:cNvSpPr>
            <a:spLocks noGrp="1"/>
          </p:cNvSpPr>
          <p:nvPr>
            <p:ph type="sldNum" sz="quarter" idx="14"/>
          </p:nvPr>
        </p:nvSpPr>
        <p:spPr/>
        <p:txBody>
          <a:bodyPr/>
          <a:lstStyle/>
          <a:p>
            <a:fld id="{EE00F0DF-33EF-44AA-A705-087FFAD5005A}" type="slidenum">
              <a:rPr lang="zh-CN" altLang="en-US" smtClean="0"/>
              <a:t>7</a:t>
            </a:fld>
            <a:endParaRPr lang="zh-CN" altLang="en-US"/>
          </a:p>
        </p:txBody>
      </p:sp>
      <p:sp>
        <p:nvSpPr>
          <p:cNvPr id="9" name="Content Placeholder 7">
            <a:extLst>
              <a:ext uri="{FF2B5EF4-FFF2-40B4-BE49-F238E27FC236}">
                <a16:creationId xmlns:a16="http://schemas.microsoft.com/office/drawing/2014/main" id="{D47A5CC1-5BF0-4F67-A0CA-2EB2B39E3C22}"/>
              </a:ext>
            </a:extLst>
          </p:cNvPr>
          <p:cNvSpPr>
            <a:spLocks noGrp="1"/>
          </p:cNvSpPr>
          <p:nvPr>
            <p:ph sz="quarter" idx="13"/>
          </p:nvPr>
        </p:nvSpPr>
        <p:spPr>
          <a:xfrm>
            <a:off x="528917" y="1518714"/>
            <a:ext cx="6146413" cy="2707342"/>
          </a:xfrm>
        </p:spPr>
        <p:txBody>
          <a:bodyPr/>
          <a:lstStyle/>
          <a:p>
            <a:r>
              <a:rPr lang="en-US" altLang="zh-CN" sz="2400" dirty="0"/>
              <a:t>Challenging Sim2Real transfer when considering the interaction between human and robot</a:t>
            </a:r>
          </a:p>
          <a:p>
            <a:r>
              <a:rPr lang="en-US" altLang="zh-CN" sz="2400" dirty="0"/>
              <a:t>Gap between trained controller and deployment on physical robots</a:t>
            </a:r>
          </a:p>
          <a:p>
            <a:r>
              <a:rPr lang="en-US" altLang="zh-CN" sz="2400" dirty="0"/>
              <a:t>Hard to define reward functions</a:t>
            </a:r>
          </a:p>
          <a:p>
            <a:endParaRPr lang="en-US" sz="2400" dirty="0"/>
          </a:p>
        </p:txBody>
      </p:sp>
      <p:pic>
        <p:nvPicPr>
          <p:cNvPr id="5" name="Picture 4">
            <a:extLst>
              <a:ext uri="{FF2B5EF4-FFF2-40B4-BE49-F238E27FC236}">
                <a16:creationId xmlns:a16="http://schemas.microsoft.com/office/drawing/2014/main" id="{2A2A964F-8E62-42E4-886B-43292A92FD69}"/>
              </a:ext>
            </a:extLst>
          </p:cNvPr>
          <p:cNvPicPr>
            <a:picLocks noChangeAspect="1"/>
          </p:cNvPicPr>
          <p:nvPr/>
        </p:nvPicPr>
        <p:blipFill>
          <a:blip r:embed="rId3"/>
          <a:stretch>
            <a:fillRect/>
          </a:stretch>
        </p:blipFill>
        <p:spPr>
          <a:xfrm>
            <a:off x="7356764" y="944486"/>
            <a:ext cx="3468681" cy="5762356"/>
          </a:xfrm>
          <a:prstGeom prst="rect">
            <a:avLst/>
          </a:prstGeom>
        </p:spPr>
      </p:pic>
      <p:sp>
        <p:nvSpPr>
          <p:cNvPr id="10" name="Content Placeholder 7">
            <a:extLst>
              <a:ext uri="{FF2B5EF4-FFF2-40B4-BE49-F238E27FC236}">
                <a16:creationId xmlns:a16="http://schemas.microsoft.com/office/drawing/2014/main" id="{CF69BEAA-6F92-41DF-AADD-D7600C777A8D}"/>
              </a:ext>
            </a:extLst>
          </p:cNvPr>
          <p:cNvSpPr txBox="1">
            <a:spLocks/>
          </p:cNvSpPr>
          <p:nvPr/>
        </p:nvSpPr>
        <p:spPr>
          <a:xfrm>
            <a:off x="528917" y="4460131"/>
            <a:ext cx="6146413" cy="5369478"/>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Continuous profile transition without any experimental tuning or handcrafted control laws</a:t>
            </a:r>
          </a:p>
          <a:p>
            <a:r>
              <a:rPr lang="en-US" sz="2400" dirty="0"/>
              <a:t>Low dimensional sensory input (1 IMU per leg)</a:t>
            </a:r>
          </a:p>
          <a:p>
            <a:endParaRPr lang="en-US" sz="2400" dirty="0"/>
          </a:p>
        </p:txBody>
      </p:sp>
      <p:sp>
        <p:nvSpPr>
          <p:cNvPr id="11" name="TextBox 10">
            <a:extLst>
              <a:ext uri="{FF2B5EF4-FFF2-40B4-BE49-F238E27FC236}">
                <a16:creationId xmlns:a16="http://schemas.microsoft.com/office/drawing/2014/main" id="{8E1B3DC0-B03E-4FCC-B119-C72CD081A11B}"/>
              </a:ext>
            </a:extLst>
          </p:cNvPr>
          <p:cNvSpPr txBox="1"/>
          <p:nvPr/>
        </p:nvSpPr>
        <p:spPr>
          <a:xfrm>
            <a:off x="528917" y="930550"/>
            <a:ext cx="2079811" cy="461665"/>
          </a:xfrm>
          <a:prstGeom prst="rect">
            <a:avLst/>
          </a:prstGeom>
          <a:noFill/>
        </p:spPr>
        <p:txBody>
          <a:bodyPr wrap="square" rtlCol="0">
            <a:spAutoFit/>
          </a:bodyPr>
          <a:lstStyle/>
          <a:p>
            <a:r>
              <a:rPr lang="en-US" sz="2400" b="1" dirty="0"/>
              <a:t>Challenges:</a:t>
            </a:r>
          </a:p>
        </p:txBody>
      </p:sp>
      <p:sp>
        <p:nvSpPr>
          <p:cNvPr id="12" name="TextBox 11">
            <a:extLst>
              <a:ext uri="{FF2B5EF4-FFF2-40B4-BE49-F238E27FC236}">
                <a16:creationId xmlns:a16="http://schemas.microsoft.com/office/drawing/2014/main" id="{DD379064-F4F0-4EBB-AFA9-77040C4B5CBA}"/>
              </a:ext>
            </a:extLst>
          </p:cNvPr>
          <p:cNvSpPr txBox="1"/>
          <p:nvPr/>
        </p:nvSpPr>
        <p:spPr>
          <a:xfrm>
            <a:off x="528917" y="3998466"/>
            <a:ext cx="2375648" cy="461665"/>
          </a:xfrm>
          <a:prstGeom prst="rect">
            <a:avLst/>
          </a:prstGeom>
          <a:noFill/>
        </p:spPr>
        <p:txBody>
          <a:bodyPr wrap="square" rtlCol="0">
            <a:spAutoFit/>
          </a:bodyPr>
          <a:lstStyle/>
          <a:p>
            <a:r>
              <a:rPr lang="en-US" sz="2400" b="1" dirty="0"/>
              <a:t>Contributions:</a:t>
            </a:r>
          </a:p>
        </p:txBody>
      </p:sp>
    </p:spTree>
    <p:extLst>
      <p:ext uri="{BB962C8B-B14F-4D97-AF65-F5344CB8AC3E}">
        <p14:creationId xmlns:p14="http://schemas.microsoft.com/office/powerpoint/2010/main" val="132138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DE645C-5300-4590-8AE0-0977BCB4A2D0}"/>
              </a:ext>
            </a:extLst>
          </p:cNvPr>
          <p:cNvSpPr>
            <a:spLocks noGrp="1"/>
          </p:cNvSpPr>
          <p:nvPr>
            <p:ph type="ctrTitle"/>
          </p:nvPr>
        </p:nvSpPr>
        <p:spPr>
          <a:xfrm>
            <a:off x="9689760" y="272377"/>
            <a:ext cx="2354198" cy="504055"/>
          </a:xfrm>
        </p:spPr>
        <p:txBody>
          <a:bodyPr/>
          <a:lstStyle/>
          <a:p>
            <a:r>
              <a:rPr lang="en-US" altLang="zh-CN" dirty="0"/>
              <a:t>Conclusion</a:t>
            </a:r>
            <a:endParaRPr lang="en-US" dirty="0"/>
          </a:p>
        </p:txBody>
      </p:sp>
      <p:sp>
        <p:nvSpPr>
          <p:cNvPr id="6" name="Slide Number Placeholder 5">
            <a:extLst>
              <a:ext uri="{FF2B5EF4-FFF2-40B4-BE49-F238E27FC236}">
                <a16:creationId xmlns:a16="http://schemas.microsoft.com/office/drawing/2014/main" id="{2CA41B75-A034-4C8C-AD3E-342E013F69EE}"/>
              </a:ext>
            </a:extLst>
          </p:cNvPr>
          <p:cNvSpPr>
            <a:spLocks noGrp="1"/>
          </p:cNvSpPr>
          <p:nvPr>
            <p:ph type="sldNum" sz="quarter" idx="14"/>
          </p:nvPr>
        </p:nvSpPr>
        <p:spPr/>
        <p:txBody>
          <a:bodyPr/>
          <a:lstStyle/>
          <a:p>
            <a:fld id="{EE00F0DF-33EF-44AA-A705-087FFAD5005A}" type="slidenum">
              <a:rPr lang="zh-CN" altLang="en-US" smtClean="0"/>
              <a:t>8</a:t>
            </a:fld>
            <a:endParaRPr lang="zh-CN" altLang="en-US"/>
          </a:p>
        </p:txBody>
      </p:sp>
      <p:sp>
        <p:nvSpPr>
          <p:cNvPr id="9" name="Content Placeholder 7">
            <a:extLst>
              <a:ext uri="{FF2B5EF4-FFF2-40B4-BE49-F238E27FC236}">
                <a16:creationId xmlns:a16="http://schemas.microsoft.com/office/drawing/2014/main" id="{D47A5CC1-5BF0-4F67-A0CA-2EB2B39E3C22}"/>
              </a:ext>
            </a:extLst>
          </p:cNvPr>
          <p:cNvSpPr>
            <a:spLocks noGrp="1"/>
          </p:cNvSpPr>
          <p:nvPr>
            <p:ph sz="quarter" idx="13"/>
          </p:nvPr>
        </p:nvSpPr>
        <p:spPr>
          <a:xfrm>
            <a:off x="528917" y="1518714"/>
            <a:ext cx="11275156" cy="2707342"/>
          </a:xfrm>
        </p:spPr>
        <p:txBody>
          <a:bodyPr/>
          <a:lstStyle/>
          <a:p>
            <a:r>
              <a:rPr lang="en-US" altLang="zh-CN" sz="2400" dirty="0"/>
              <a:t>Greatly reduce time consumption on training exoskeleton systems, paves the way for the widespread of exoskeleton usage.</a:t>
            </a:r>
          </a:p>
          <a:p>
            <a:r>
              <a:rPr lang="en-US" altLang="zh-CN" sz="2400" dirty="0"/>
              <a:t>More personalized and robust exoskeleton systems applications in rehabilitation scenarios.</a:t>
            </a:r>
          </a:p>
          <a:p>
            <a:r>
              <a:rPr lang="en-US" altLang="zh-CN" sz="2400" dirty="0"/>
              <a:t>Easier to transfer control policy to different types of exoskeletons (ankle, knee,..)</a:t>
            </a:r>
          </a:p>
          <a:p>
            <a:endParaRPr lang="en-US" sz="2400" dirty="0"/>
          </a:p>
        </p:txBody>
      </p:sp>
      <p:sp>
        <p:nvSpPr>
          <p:cNvPr id="11" name="TextBox 10">
            <a:extLst>
              <a:ext uri="{FF2B5EF4-FFF2-40B4-BE49-F238E27FC236}">
                <a16:creationId xmlns:a16="http://schemas.microsoft.com/office/drawing/2014/main" id="{8E1B3DC0-B03E-4FCC-B119-C72CD081A11B}"/>
              </a:ext>
            </a:extLst>
          </p:cNvPr>
          <p:cNvSpPr txBox="1"/>
          <p:nvPr/>
        </p:nvSpPr>
        <p:spPr>
          <a:xfrm>
            <a:off x="528917" y="930550"/>
            <a:ext cx="3550714" cy="461665"/>
          </a:xfrm>
          <a:prstGeom prst="rect">
            <a:avLst/>
          </a:prstGeom>
          <a:noFill/>
        </p:spPr>
        <p:txBody>
          <a:bodyPr wrap="square" rtlCol="0">
            <a:spAutoFit/>
          </a:bodyPr>
          <a:lstStyle/>
          <a:p>
            <a:r>
              <a:rPr lang="en-US" sz="2400" b="1" dirty="0"/>
              <a:t>Take</a:t>
            </a:r>
            <a:r>
              <a:rPr lang="zh-CN" altLang="en-US" sz="2400" b="1" dirty="0"/>
              <a:t> </a:t>
            </a:r>
            <a:r>
              <a:rPr lang="en-US" altLang="zh-CN" sz="2400" b="1" dirty="0"/>
              <a:t>Home</a:t>
            </a:r>
            <a:r>
              <a:rPr lang="zh-CN" altLang="en-US" sz="2400" b="1" dirty="0"/>
              <a:t> </a:t>
            </a:r>
            <a:r>
              <a:rPr lang="en-US" altLang="zh-CN" sz="2400" b="1" dirty="0"/>
              <a:t>Message</a:t>
            </a:r>
            <a:r>
              <a:rPr lang="en-US" sz="2400" b="1" dirty="0"/>
              <a:t>:</a:t>
            </a:r>
          </a:p>
        </p:txBody>
      </p:sp>
      <p:sp>
        <p:nvSpPr>
          <p:cNvPr id="2" name="TextBox 1">
            <a:extLst>
              <a:ext uri="{FF2B5EF4-FFF2-40B4-BE49-F238E27FC236}">
                <a16:creationId xmlns:a16="http://schemas.microsoft.com/office/drawing/2014/main" id="{ACA74DFF-7F27-968E-6907-4D1196D32931}"/>
              </a:ext>
            </a:extLst>
          </p:cNvPr>
          <p:cNvSpPr txBox="1"/>
          <p:nvPr/>
        </p:nvSpPr>
        <p:spPr>
          <a:xfrm>
            <a:off x="528917" y="3764391"/>
            <a:ext cx="4095038" cy="461665"/>
          </a:xfrm>
          <a:prstGeom prst="rect">
            <a:avLst/>
          </a:prstGeom>
          <a:noFill/>
        </p:spPr>
        <p:txBody>
          <a:bodyPr wrap="square" rtlCol="0">
            <a:spAutoFit/>
          </a:bodyPr>
          <a:lstStyle/>
          <a:p>
            <a:r>
              <a:rPr lang="en-US" sz="2400" b="1" dirty="0"/>
              <a:t>Possible improvements:</a:t>
            </a:r>
          </a:p>
        </p:txBody>
      </p:sp>
      <p:sp>
        <p:nvSpPr>
          <p:cNvPr id="3" name="Content Placeholder 7">
            <a:extLst>
              <a:ext uri="{FF2B5EF4-FFF2-40B4-BE49-F238E27FC236}">
                <a16:creationId xmlns:a16="http://schemas.microsoft.com/office/drawing/2014/main" id="{987EA264-0146-36C3-2139-416928B1D9BF}"/>
              </a:ext>
            </a:extLst>
          </p:cNvPr>
          <p:cNvSpPr txBox="1">
            <a:spLocks/>
          </p:cNvSpPr>
          <p:nvPr/>
        </p:nvSpPr>
        <p:spPr>
          <a:xfrm>
            <a:off x="567131" y="4352555"/>
            <a:ext cx="11275156" cy="2354287"/>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Safety constraints and safe Bayesian optimization in training control policy</a:t>
            </a:r>
          </a:p>
          <a:p>
            <a:r>
              <a:rPr lang="en-US" altLang="zh-CN" sz="2400" dirty="0"/>
              <a:t>Applications on movement disorder patients</a:t>
            </a:r>
          </a:p>
          <a:p>
            <a:r>
              <a:rPr lang="en-US" altLang="zh-CN" sz="2400" dirty="0"/>
              <a:t>Biological feedback into the systems (such as cardiac)</a:t>
            </a:r>
          </a:p>
          <a:p>
            <a:endParaRPr lang="en-US" sz="2400" dirty="0"/>
          </a:p>
        </p:txBody>
      </p:sp>
    </p:spTree>
    <p:extLst>
      <p:ext uri="{BB962C8B-B14F-4D97-AF65-F5344CB8AC3E}">
        <p14:creationId xmlns:p14="http://schemas.microsoft.com/office/powerpoint/2010/main" val="107307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CA41B75-A034-4C8C-AD3E-342E013F69EE}"/>
              </a:ext>
            </a:extLst>
          </p:cNvPr>
          <p:cNvSpPr>
            <a:spLocks noGrp="1"/>
          </p:cNvSpPr>
          <p:nvPr>
            <p:ph type="sldNum" sz="quarter" idx="14"/>
          </p:nvPr>
        </p:nvSpPr>
        <p:spPr/>
        <p:txBody>
          <a:bodyPr/>
          <a:lstStyle/>
          <a:p>
            <a:fld id="{EE00F0DF-33EF-44AA-A705-087FFAD5005A}" type="slidenum">
              <a:rPr lang="zh-CN" altLang="en-US" smtClean="0"/>
              <a:t>9</a:t>
            </a:fld>
            <a:endParaRPr lang="zh-CN" altLang="en-US"/>
          </a:p>
        </p:txBody>
      </p:sp>
      <p:sp>
        <p:nvSpPr>
          <p:cNvPr id="5" name="Title 4">
            <a:extLst>
              <a:ext uri="{FF2B5EF4-FFF2-40B4-BE49-F238E27FC236}">
                <a16:creationId xmlns:a16="http://schemas.microsoft.com/office/drawing/2014/main" id="{7EA3EA12-DF3F-6B4F-84E4-930FEB9FE9AE}"/>
              </a:ext>
            </a:extLst>
          </p:cNvPr>
          <p:cNvSpPr>
            <a:spLocks noGrp="1"/>
          </p:cNvSpPr>
          <p:nvPr>
            <p:ph type="ctrTitle"/>
          </p:nvPr>
        </p:nvSpPr>
        <p:spPr>
          <a:xfrm>
            <a:off x="2533708" y="3082045"/>
            <a:ext cx="7124584" cy="504055"/>
          </a:xfrm>
        </p:spPr>
        <p:txBody>
          <a:bodyPr/>
          <a:lstStyle/>
          <a:p>
            <a:r>
              <a:rPr lang="zh-CN" altLang="en-US" dirty="0">
                <a:latin typeface="kaiti" panose="02010609060101010101" pitchFamily="49" charset="-122"/>
                <a:ea typeface="kaiti" panose="02010609060101010101" pitchFamily="49" charset="-122"/>
              </a:rPr>
              <a:t>为建设世界一流研究中心而努力奋斗！</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664575142"/>
      </p:ext>
    </p:extLst>
  </p:cSld>
  <p:clrMapOvr>
    <a:masterClrMapping/>
  </p:clrMapOvr>
</p:sld>
</file>

<file path=ppt/theme/theme1.xml><?xml version="1.0" encoding="utf-8"?>
<a:theme xmlns:a="http://schemas.openxmlformats.org/drawingml/2006/main" name="首页">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上方图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1729</Words>
  <Application>Microsoft Macintosh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-apple-system</vt:lpstr>
      <vt:lpstr>等线</vt:lpstr>
      <vt:lpstr>kaiti</vt:lpstr>
      <vt:lpstr>黑体</vt:lpstr>
      <vt:lpstr>Arial</vt:lpstr>
      <vt:lpstr>Times New Roman</vt:lpstr>
      <vt:lpstr>首页</vt:lpstr>
      <vt:lpstr>上方图标</vt:lpstr>
      <vt:lpstr>PowerPoint Presentation</vt:lpstr>
      <vt:lpstr>Authors</vt:lpstr>
      <vt:lpstr>Introduction</vt:lpstr>
      <vt:lpstr>Framework</vt:lpstr>
      <vt:lpstr>Methods</vt:lpstr>
      <vt:lpstr>Experiment</vt:lpstr>
      <vt:lpstr>Discussion</vt:lpstr>
      <vt:lpstr>Conclusion</vt:lpstr>
      <vt:lpstr>为建设世界一流研究中心而努力奋斗！</vt:lpstr>
      <vt:lpstr>Experiment-free exoskeleton assistance via learning in simulation Luo et al. , Nature 2024 ----------------------- 报告人：林峻弘 日期    ：2024/12/2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ahmat elyar</dc:creator>
  <cp:lastModifiedBy>Allen Lim</cp:lastModifiedBy>
  <cp:revision>56</cp:revision>
  <dcterms:created xsi:type="dcterms:W3CDTF">2024-01-22T06:48:22Z</dcterms:created>
  <dcterms:modified xsi:type="dcterms:W3CDTF">2024-12-01T06:18:49Z</dcterms:modified>
</cp:coreProperties>
</file>