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3" r:id="rId2"/>
    <p:sldMasterId id="2147483655" r:id="rId3"/>
    <p:sldMasterId id="2147483657" r:id="rId4"/>
    <p:sldMasterId id="2147483684" r:id="rId5"/>
  </p:sldMasterIdLst>
  <p:notesMasterIdLst>
    <p:notesMasterId r:id="rId18"/>
  </p:notesMasterIdLst>
  <p:handoutMasterIdLst>
    <p:handoutMasterId r:id="rId19"/>
  </p:handoutMasterIdLst>
  <p:sldIdLst>
    <p:sldId id="328" r:id="rId6"/>
    <p:sldId id="327" r:id="rId7"/>
    <p:sldId id="387" r:id="rId8"/>
    <p:sldId id="388" r:id="rId9"/>
    <p:sldId id="389" r:id="rId10"/>
    <p:sldId id="390" r:id="rId11"/>
    <p:sldId id="391" r:id="rId12"/>
    <p:sldId id="393" r:id="rId13"/>
    <p:sldId id="392" r:id="rId14"/>
    <p:sldId id="395" r:id="rId15"/>
    <p:sldId id="394" r:id="rId16"/>
    <p:sldId id="38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67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lingxiao guan" initials="lg" lastIdx="1" clrIdx="1">
    <p:extLst>
      <p:ext uri="{19B8F6BF-5375-455C-9EA6-DF929625EA0E}">
        <p15:presenceInfo xmlns:p15="http://schemas.microsoft.com/office/powerpoint/2012/main" userId="b98b5bdf12377f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481"/>
    <a:srgbClr val="7030A0"/>
    <a:srgbClr val="8D8D8D"/>
    <a:srgbClr val="763783"/>
    <a:srgbClr val="E8F5FD"/>
    <a:srgbClr val="AED7EB"/>
    <a:srgbClr val="CAD6E6"/>
    <a:srgbClr val="57201F"/>
    <a:srgbClr val="3B4A1E"/>
    <a:srgbClr val="FFE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2231" autoAdjust="0"/>
  </p:normalViewPr>
  <p:slideViewPr>
    <p:cSldViewPr snapToObjects="1">
      <p:cViewPr varScale="1">
        <p:scale>
          <a:sx n="60" d="100"/>
          <a:sy n="60" d="100"/>
        </p:scale>
        <p:origin x="368" y="40"/>
      </p:cViewPr>
      <p:guideLst>
        <p:guide orient="horz" pos="1026"/>
        <p:guide pos="6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2400" y="-91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A446-D50D-4DD3-A818-E1DB3145FA2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F63C2-87C6-475C-AFB7-8ED385FFE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10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DBC6-D7C9-4F61-9CE4-A7601DBC593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9976-EF84-49C4-A00A-CD1250C470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9976-EF84-49C4-A00A-CD1250C470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737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17ED7-7598-0366-82AF-548EA9B41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94DA5E-76F8-9C4F-0797-9D373A522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DD2F918-C58A-494A-99C0-55C4F89B2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126F88-56F1-2E5E-F0F8-6E2DB76D4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9976-EF84-49C4-A00A-CD1250C470F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159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9E427-2583-D7DD-7BB8-8C3F2D99A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FAADC0E-4B64-9C86-BB62-BBE72A259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1E9EDA9-09FF-2549-B1AE-769DB9622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922E46-C1C7-4BCE-4B05-F97D17761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9976-EF84-49C4-A00A-CD1250C470F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78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9976-EF84-49C4-A00A-CD1250C470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94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9976-EF84-49C4-A00A-CD1250C470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79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3F3A7-D696-2A5D-2FF7-97E3597DD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41B7335-EF68-8B79-1625-EF2DB7F41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18A4694-54B7-9DB1-8147-727CE6A06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7E1549-C3D8-2A8D-AD0C-6367ACB90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9976-EF84-49C4-A00A-CD1250C470F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6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BF7EB-5B29-47AC-3315-79426747B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216499-3134-1FB1-A2C7-6EF3AFBD1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A7A2248-E358-634E-DC7F-2CB0BDEEB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ADF417-4FF0-D526-3C50-65F3F90A1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9976-EF84-49C4-A00A-CD1250C470F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0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8E167-DF20-40F2-0778-531D3D277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F399E8-156E-38E8-0B38-A9BE225B0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D97410-251A-CAE1-6FD5-1BB725F44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43A62C-AB27-F37D-C888-6FBF8E013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9976-EF84-49C4-A00A-CD1250C470F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577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85009-E2E5-7947-4415-95B488B43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E5B6D0-884F-9765-B5A4-5C3A4B52C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19615F0-E9FF-C1DB-C21F-75632717B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D3FB2E-5C45-352B-6330-17D8245FF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9976-EF84-49C4-A00A-CD1250C470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2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5FC44-F4FD-3381-B8D7-90C1A9F48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AFC37A-75AC-823E-ED73-3E359B76B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B3149D-6715-BAE6-156B-3F6DD9504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267C4E-6207-8F63-F906-EF217E820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9976-EF84-49C4-A00A-CD1250C470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81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E7D15-504C-752D-A81B-8CDFB150F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63F0BB-2C1F-5F00-9F4E-A7D3E913C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DBF6D8C-3990-6922-52F3-5D3BE7328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294E10-665E-D0E8-3C39-26E9A5552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9976-EF84-49C4-A00A-CD1250C470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22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35361" y="2348880"/>
            <a:ext cx="9120153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200" kern="1200" dirty="0">
                <a:solidFill>
                  <a:schemeClr val="tx1"/>
                </a:solidFill>
                <a:effectLst/>
                <a:latin typeface="Times New Roman" pitchFamily="18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1" hasCustomPrompt="1"/>
          </p:nvPr>
        </p:nvSpPr>
        <p:spPr>
          <a:xfrm>
            <a:off x="8181048" y="4840705"/>
            <a:ext cx="278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zh-CN" altLang="en-US" sz="2400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lvl="0" algn="r"/>
            <a:r>
              <a:rPr lang="zh-CN" altLang="en-US" dirty="0"/>
              <a:t>姓名</a:t>
            </a:r>
            <a:endParaRPr lang="en-US" altLang="zh-CN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2" hasCustomPrompt="1"/>
          </p:nvPr>
        </p:nvSpPr>
        <p:spPr>
          <a:xfrm>
            <a:off x="8181048" y="5344696"/>
            <a:ext cx="2785533" cy="38856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buNone/>
              <a:defRPr lang="zh-CN" altLang="en-US" sz="1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17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41DD182-0D54-49D8-BF24-ADA7BC7443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E85859-7579-452C-9234-C60BEA68D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1" y="944730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13">
            <a:extLst>
              <a:ext uri="{FF2B5EF4-FFF2-40B4-BE49-F238E27FC236}">
                <a16:creationId xmlns:a16="http://schemas.microsoft.com/office/drawing/2014/main" id="{00F57893-6C0D-4EC4-8372-CCBE091C55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352" y="1556792"/>
            <a:ext cx="11665296" cy="5112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94931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623392" y="1700810"/>
            <a:ext cx="6816757" cy="4176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800" b="0" kern="1200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  <a:lvl2pPr marL="742950" indent="-285750">
              <a:defRPr lang="zh-CN" altLang="en-US" sz="2400" b="0" kern="1200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2pPr>
            <a:lvl3pPr>
              <a:defRPr lang="zh-CN" altLang="en-US" sz="2400" b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>
              <a:defRPr b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b="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1"/>
          </p:nvPr>
        </p:nvSpPr>
        <p:spPr>
          <a:xfrm>
            <a:off x="445989" y="980728"/>
            <a:ext cx="6994160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200" kern="1200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637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109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272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526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0339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5387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8978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6425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841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623392" y="1700810"/>
            <a:ext cx="6816757" cy="4176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800" b="0" kern="1200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  <a:lvl2pPr marL="742950" indent="-285750">
              <a:defRPr lang="zh-CN" altLang="en-US" sz="2400" b="0" kern="1200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2pPr>
            <a:lvl3pPr>
              <a:defRPr lang="zh-CN" altLang="en-US" sz="2400" b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>
              <a:defRPr b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b="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1"/>
          </p:nvPr>
        </p:nvSpPr>
        <p:spPr>
          <a:xfrm>
            <a:off x="445989" y="980728"/>
            <a:ext cx="6994160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200" kern="1200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427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3256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1219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6412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35361" y="2348880"/>
            <a:ext cx="9120153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200" kern="1200" dirty="0">
                <a:solidFill>
                  <a:schemeClr val="tx1"/>
                </a:solidFill>
                <a:effectLst/>
                <a:latin typeface="Times New Roman" pitchFamily="18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1" hasCustomPrompt="1"/>
          </p:nvPr>
        </p:nvSpPr>
        <p:spPr>
          <a:xfrm>
            <a:off x="8181048" y="4840705"/>
            <a:ext cx="278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zh-CN" altLang="en-US" sz="2400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lvl="0" algn="r"/>
            <a:r>
              <a:rPr lang="zh-CN" altLang="en-US" dirty="0"/>
              <a:t>姓名</a:t>
            </a:r>
            <a:endParaRPr lang="en-US" altLang="zh-CN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2" hasCustomPrompt="1"/>
          </p:nvPr>
        </p:nvSpPr>
        <p:spPr>
          <a:xfrm>
            <a:off x="8181048" y="5344696"/>
            <a:ext cx="2785533" cy="38856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buNone/>
              <a:defRPr lang="zh-CN" altLang="en-US" sz="1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06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136560" y="6453336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FC347E70-5063-45A7-B788-FBC427A989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623392" y="1700810"/>
            <a:ext cx="6816757" cy="4176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800" b="0" kern="1200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  <a:lvl2pPr marL="742950" indent="-285750">
              <a:defRPr lang="zh-CN" altLang="en-US" sz="2400" b="0" kern="1200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2pPr>
            <a:lvl3pPr>
              <a:defRPr lang="zh-CN" altLang="en-US" sz="2400" b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>
              <a:defRPr b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b="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1"/>
          </p:nvPr>
        </p:nvSpPr>
        <p:spPr>
          <a:xfrm>
            <a:off x="445989" y="980728"/>
            <a:ext cx="6994160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200" kern="1200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09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136560" y="6453336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FC347E70-5063-45A7-B788-FBC427A989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5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623392" y="1700810"/>
            <a:ext cx="6816757" cy="4176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800" b="0" kern="1200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  <a:lvl2pPr marL="742950" indent="-285750">
              <a:defRPr lang="zh-CN" altLang="en-US" sz="2400" b="0" kern="1200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2pPr>
            <a:lvl3pPr>
              <a:defRPr lang="zh-CN" altLang="en-US" sz="2400" b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>
              <a:defRPr b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b="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1"/>
          </p:nvPr>
        </p:nvSpPr>
        <p:spPr>
          <a:xfrm>
            <a:off x="445989" y="980728"/>
            <a:ext cx="6994160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200" kern="1200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92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136560" y="6453336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FC347E70-5063-45A7-B788-FBC427A989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0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35361" y="2348880"/>
            <a:ext cx="9120153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200" kern="1200" dirty="0">
                <a:solidFill>
                  <a:schemeClr val="tx1"/>
                </a:solidFill>
                <a:effectLst/>
                <a:latin typeface="Times New Roman" pitchFamily="18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1" hasCustomPrompt="1"/>
          </p:nvPr>
        </p:nvSpPr>
        <p:spPr>
          <a:xfrm>
            <a:off x="8181048" y="4840705"/>
            <a:ext cx="278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zh-CN" altLang="en-US" sz="2400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lvl="0" algn="r"/>
            <a:r>
              <a:rPr lang="zh-CN" altLang="en-US" dirty="0"/>
              <a:t>姓名</a:t>
            </a:r>
            <a:endParaRPr lang="en-US" altLang="zh-CN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2" hasCustomPrompt="1"/>
          </p:nvPr>
        </p:nvSpPr>
        <p:spPr>
          <a:xfrm>
            <a:off x="8181048" y="5344696"/>
            <a:ext cx="2785533" cy="38856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buNone/>
              <a:defRPr lang="zh-CN" altLang="en-US" sz="1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623392" y="1700810"/>
            <a:ext cx="6816757" cy="4176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800" b="0" kern="1200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  <a:lvl2pPr marL="742950" indent="-285750">
              <a:defRPr lang="zh-CN" altLang="en-US" sz="2400" b="0" kern="1200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2pPr>
            <a:lvl3pPr>
              <a:defRPr lang="zh-CN" altLang="en-US" sz="2400" b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>
              <a:defRPr b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b="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1"/>
          </p:nvPr>
        </p:nvSpPr>
        <p:spPr>
          <a:xfrm>
            <a:off x="445989" y="980728"/>
            <a:ext cx="6994160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200" kern="1200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258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136560" y="6453336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FC347E70-5063-45A7-B788-FBC427A989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1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35361" y="2348880"/>
            <a:ext cx="9120153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200" kern="1200" dirty="0">
                <a:solidFill>
                  <a:schemeClr val="tx1"/>
                </a:solidFill>
                <a:effectLst/>
                <a:latin typeface="Times New Roman" pitchFamily="18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1" hasCustomPrompt="1"/>
          </p:nvPr>
        </p:nvSpPr>
        <p:spPr>
          <a:xfrm>
            <a:off x="8181048" y="4840705"/>
            <a:ext cx="278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zh-CN" altLang="en-US" sz="2400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lvl="0" algn="r"/>
            <a:r>
              <a:rPr lang="zh-CN" altLang="en-US" dirty="0"/>
              <a:t>姓名</a:t>
            </a:r>
            <a:endParaRPr lang="en-US" altLang="zh-CN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2" hasCustomPrompt="1"/>
          </p:nvPr>
        </p:nvSpPr>
        <p:spPr>
          <a:xfrm>
            <a:off x="8181048" y="5344696"/>
            <a:ext cx="2785533" cy="38856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buNone/>
              <a:defRPr lang="zh-CN" altLang="en-US" sz="1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32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94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6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26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28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4" r:id="rId3"/>
    <p:sldLayoutId id="214748370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9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050B-2D85-4B83-B23F-22C6C3CA2E68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CFAD-ABC3-4D2B-A9B2-31747CD4AD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55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webp"/><Relationship Id="rId4" Type="http://schemas.openxmlformats.org/officeDocument/2006/relationships/image" Target="../media/image6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335361" y="2276872"/>
            <a:ext cx="9721079" cy="1584176"/>
          </a:xfrm>
        </p:spPr>
        <p:txBody>
          <a:bodyPr>
            <a:normAutofit lnSpcReduction="10000"/>
          </a:bodyPr>
          <a:lstStyle/>
          <a:p>
            <a:r>
              <a:rPr lang="zh-CN" altLang="en-US" b="1" dirty="0"/>
              <a:t>文献分享：</a:t>
            </a:r>
            <a:endParaRPr lang="en-US" altLang="zh-CN" b="1" dirty="0"/>
          </a:p>
          <a:p>
            <a:r>
              <a:rPr lang="en-US" altLang="zh-CN" b="1" dirty="0"/>
              <a:t>Dynamic similarity and the peculiar</a:t>
            </a:r>
          </a:p>
          <a:p>
            <a:r>
              <a:rPr lang="en-US" altLang="zh-CN" b="1" dirty="0"/>
              <a:t>allometry of maximum running speed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8181048" y="4840705"/>
            <a:ext cx="2785533" cy="885371"/>
          </a:xfrm>
        </p:spPr>
        <p:txBody>
          <a:bodyPr/>
          <a:lstStyle/>
          <a:p>
            <a:r>
              <a:rPr lang="zh-CN" altLang="en-US" dirty="0"/>
              <a:t>李天骁</a:t>
            </a:r>
          </a:p>
          <a:p>
            <a:r>
              <a:rPr lang="en-US" altLang="zh-CN" dirty="0"/>
              <a:t>2024.12.23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670B30-C464-B924-516F-15A865826A5E}"/>
              </a:ext>
            </a:extLst>
          </p:cNvPr>
          <p:cNvSpPr txBox="1"/>
          <p:nvPr/>
        </p:nvSpPr>
        <p:spPr>
          <a:xfrm>
            <a:off x="551384" y="4293096"/>
            <a:ext cx="7704856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大量数据总结   理论推导   量纲分析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Nature Communications</a:t>
            </a:r>
            <a:endParaRPr lang="en-US" altLang="zh-CN" sz="20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8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C0E78-DE46-921F-6621-924382271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957826-4924-85EB-1A0C-38F0A64CF3FA}"/>
              </a:ext>
            </a:extLst>
          </p:cNvPr>
          <p:cNvSpPr txBox="1">
            <a:spLocks/>
          </p:cNvSpPr>
          <p:nvPr/>
        </p:nvSpPr>
        <p:spPr>
          <a:xfrm>
            <a:off x="232126" y="697283"/>
            <a:ext cx="11665296" cy="50405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改进：从基本公式入手，统一两种理论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华文楷体" panose="0201060004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9F2787D-7B80-66B5-2A0C-13802D8D155C}"/>
                  </a:ext>
                </a:extLst>
              </p:cNvPr>
              <p:cNvSpPr txBox="1"/>
              <p:nvPr/>
            </p:nvSpPr>
            <p:spPr>
              <a:xfrm>
                <a:off x="407369" y="1137566"/>
                <a:ext cx="11665296" cy="5705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怎么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从改进的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Hill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式出发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，统一两种理论？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从两种理论的交界点，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跃迁质量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出发，为表示在同一式子中，想到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Hill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Borelli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数的比值（的平方）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i="1"/>
                      <m:t>𝛤</m:t>
                    </m:r>
                    <m:r>
                      <a:rPr lang="en-US" altLang="zh-CN"/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 i="1"/>
                          <m:t>𝐵</m:t>
                        </m:r>
                        <m:sSup>
                          <m:sSupPr>
                            <m:ctrlPr>
                              <a:rPr lang="zh-CN" altLang="zh-CN" i="1"/>
                            </m:ctrlPr>
                          </m:sSupPr>
                          <m:e>
                            <m:r>
                              <a:rPr lang="en-US" altLang="zh-CN" i="1"/>
                              <m:t>𝑜</m:t>
                            </m:r>
                          </m:e>
                          <m:sup>
                            <m:r>
                              <a:rPr lang="en-US" altLang="zh-CN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/>
                          <m:t>𝐻</m:t>
                        </m:r>
                        <m:sSup>
                          <m:sSupPr>
                            <m:ctrlPr>
                              <a:rPr lang="zh-CN" altLang="zh-CN" i="1"/>
                            </m:ctrlPr>
                          </m:sSupPr>
                          <m:e>
                            <m:r>
                              <a:rPr lang="en-US" altLang="zh-CN" i="1"/>
                              <m:t>𝑖</m:t>
                            </m:r>
                          </m:e>
                          <m:sup>
                            <m:r>
                              <a:rPr lang="en-US" altLang="zh-CN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/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 i="1"/>
                          <m:t>1</m:t>
                        </m:r>
                      </m:num>
                      <m:den>
                        <m:r>
                          <a:rPr lang="en-US" altLang="zh-CN" i="1"/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i="1"/>
                        </m:ctrlPr>
                      </m:dPr>
                      <m:e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zh-CN" altLang="zh-CN" i="1"/>
                                </m:ctrlPr>
                              </m:sSubSupPr>
                              <m:e>
                                <m:r>
                                  <a:rPr lang="en-US" altLang="zh-CN" i="1"/>
                                  <m:t>𝑙</m:t>
                                </m:r>
                              </m:e>
                              <m:sub>
                                <m:r>
                                  <a:rPr lang="en-US" altLang="zh-CN" i="1"/>
                                  <m:t>𝑚</m:t>
                                </m:r>
                              </m:sub>
                              <m:sup>
                                <m:r>
                                  <a:rPr lang="en-US" altLang="zh-CN" i="1"/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zh-CN" altLang="zh-CN" i="1"/>
                                </m:ctrlPr>
                              </m:sSupPr>
                              <m:e>
                                <m:r>
                                  <a:rPr lang="en-US" altLang="zh-CN" i="1"/>
                                  <m:t>𝐺</m:t>
                                </m:r>
                              </m:e>
                              <m:sup>
                                <m:r>
                                  <a:rPr lang="en-US" altLang="zh-CN" i="1"/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CN" altLang="zh-CN" i="1"/>
                        </m:ctrlPr>
                      </m:dPr>
                      <m:e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zh-CN" altLang="zh-CN" i="1"/>
                                </m:ctrlPr>
                              </m:sSubSupPr>
                              <m:e>
                                <m:r>
                                  <a:rPr lang="en-US" altLang="zh-CN" i="1"/>
                                  <m:t>𝜖</m:t>
                                </m:r>
                              </m:e>
                              <m:sub>
                                <m:r>
                                  <a:rPr lang="en-US" altLang="zh-CN" i="1"/>
                                  <m:t>𝑚𝑎𝑥</m:t>
                                </m:r>
                              </m:sub>
                              <m:sup>
                                <m:r>
                                  <a:rPr lang="en-US" altLang="zh-CN" i="1"/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zh-CN" altLang="zh-CN" i="1"/>
                                </m:ctrlPr>
                              </m:sSubSupPr>
                              <m:e>
                                <m:r>
                                  <a:rPr lang="en-US" altLang="zh-CN" i="1"/>
                                  <m:t>𝑊</m:t>
                                </m:r>
                              </m:e>
                              <m:sub>
                                <m:r>
                                  <a:rPr lang="en-US" altLang="zh-CN" i="1"/>
                                  <m:t>𝜌</m:t>
                                </m:r>
                              </m:sub>
                              <m:sup>
                                <m:r>
                                  <a:rPr lang="en-US" altLang="zh-CN" i="1"/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a:rPr lang="en-US" altLang="zh-CN" i="1"/>
                          <m:t>𝑚</m:t>
                        </m:r>
                      </m:e>
                      <m:sub>
                        <m:r>
                          <a:rPr lang="en-US" altLang="zh-CN" i="1"/>
                          <m:t>𝑓</m:t>
                        </m:r>
                      </m:sub>
                    </m:sSub>
                    <m:r>
                      <a:rPr lang="en-US" altLang="zh-CN"/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sSub>
                          <m:sSubPr>
                            <m:ctrlPr>
                              <a:rPr lang="zh-CN" altLang="zh-CN" i="1"/>
                            </m:ctrlPr>
                          </m:sSubPr>
                          <m:e>
                            <m:r>
                              <a:rPr lang="en-US" altLang="zh-CN" i="1"/>
                              <m:t>𝐸</m:t>
                            </m:r>
                          </m:e>
                          <m:sub>
                            <m:r>
                              <a:rPr lang="en-US" altLang="zh-CN" i="1"/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/>
                            </m:ctrlPr>
                          </m:sSubPr>
                          <m:e>
                            <m:r>
                              <a:rPr lang="en-US" altLang="zh-CN" i="1"/>
                              <m:t>𝑊</m:t>
                            </m:r>
                          </m:e>
                          <m:sub>
                            <m:r>
                              <a:rPr lang="en-US" altLang="zh-CN" i="1"/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000" dirty="0">
                  <a:effectLst/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𝛤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意义：量化了肌肉功输出受最大动能容量（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Emax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）或功密度（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Wmax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）限制的程度。</a:t>
                </a:r>
                <a:r>
                  <a:rPr lang="en-US" altLang="zh-CN" sz="20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2000" i="1" dirty="0"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=1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表示达到临界质量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用能量守恒等，最终变换得到统一两种理论：</a:t>
                </a:r>
                <a:endParaRPr lang="zh-CN" altLang="zh-CN" sz="2000" dirty="0">
                  <a:effectLst/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𝐻𝑖</m:t>
                        </m:r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𝐵𝑜</m:t>
                        </m:r>
                      </m:sub>
                    </m:sSub>
                    <m:r>
                      <a:rPr lang="en-US" altLang="zh-CN" sz="1800" b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𝐻𝑖</m:t>
                        </m:r>
                      </m:sub>
                    </m:sSub>
                    <m:d>
                      <m:dPr>
                        <m:ctrlPr>
                          <a:rPr lang="zh-CN" altLang="zh-C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zh-CN" sz="18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CN" altLang="zh-C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1800" b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en-US" altLang="zh-CN" sz="1800" b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zh-CN" altLang="zh-CN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−1−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b="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b="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b="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𝛤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zh-CN" altLang="zh-CN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zh-CN" altLang="zh-CN" sz="1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altLang="zh-CN" sz="1800" b="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zh-CN" altLang="zh-CN" sz="1800" dirty="0">
                  <a:effectLst/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→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时，小动物，</a:t>
                </a:r>
                <a:r>
                  <a:rPr lang="en-US" altLang="zh-CN" sz="20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𝛤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&lt;&lt;1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𝐵𝑜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𝐻𝑖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2000" dirty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增加时，</a:t>
                </a:r>
                <a:r>
                  <a:rPr lang="en-US" altLang="zh-CN" sz="20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𝛤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逐渐等于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、大于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𝐵𝑜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近似保持恒定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sSub>
                      <m:sSub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→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时，体型增加，动物逐渐无法负担体重，</a:t>
                </a:r>
                <a:r>
                  <a:rPr lang="zh-CN" altLang="zh-CN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𝐵𝑜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减少到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9F2787D-7B80-66B5-2A0C-13802D8D1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9" y="1137566"/>
                <a:ext cx="11665296" cy="5705665"/>
              </a:xfrm>
              <a:prstGeom prst="rect">
                <a:avLst/>
              </a:prstGeom>
              <a:blipFill>
                <a:blip r:embed="rId3"/>
                <a:stretch>
                  <a:fillRect l="-470" r="-2143" b="-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BADAEED7-2468-BBF0-57FB-1E9D14E3DF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8213"/>
          <a:stretch/>
        </p:blipFill>
        <p:spPr>
          <a:xfrm>
            <a:off x="8359175" y="3429000"/>
            <a:ext cx="3785497" cy="3419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6C7CD1-13F4-6E18-635B-1506BEAB39C0}"/>
                  </a:ext>
                </a:extLst>
              </p:cNvPr>
              <p:cNvSpPr txBox="1"/>
              <p:nvPr/>
            </p:nvSpPr>
            <p:spPr>
              <a:xfrm>
                <a:off x="8472264" y="830815"/>
                <a:ext cx="2687960" cy="613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altLang="zh-CN" sz="180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6C7CD1-13F4-6E18-635B-1506BEAB3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830815"/>
                <a:ext cx="2687960" cy="613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9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81D3A-0965-4FA3-BC8A-A6D14953C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41F843-BF61-2651-CEB7-8B8F6CA15BEC}"/>
              </a:ext>
            </a:extLst>
          </p:cNvPr>
          <p:cNvSpPr txBox="1">
            <a:spLocks/>
          </p:cNvSpPr>
          <p:nvPr/>
        </p:nvSpPr>
        <p:spPr>
          <a:xfrm>
            <a:off x="232126" y="697283"/>
            <a:ext cx="11665296" cy="50405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总结 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&amp;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 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思考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3FD4BF-0976-569B-0032-96A2DBB5D70B}"/>
              </a:ext>
            </a:extLst>
          </p:cNvPr>
          <p:cNvSpPr txBox="1"/>
          <p:nvPr/>
        </p:nvSpPr>
        <p:spPr>
          <a:xfrm>
            <a:off x="263353" y="1124744"/>
            <a:ext cx="10801199" cy="390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获取大量数据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数据分析、拟合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分析现有理论缺陷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数学推导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较好地统一了不同理论，且与数据相符合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对基础公式的质疑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并不需要新的数据支持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理论推导，明确每个式子的物理意义</a:t>
            </a:r>
            <a:endParaRPr lang="en-US" altLang="zh-CN" sz="2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假设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数学变换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和寻找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物理意义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的良好结合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5DEA691-BE4E-42A7-B987-08D8365888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>
                <a:cs typeface="+mn-ea"/>
                <a:sym typeface="+mn-lt"/>
              </a:rPr>
              <a:t>12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38FB6EA-3818-27F8-6E57-FEB27F6057B4}"/>
              </a:ext>
            </a:extLst>
          </p:cNvPr>
          <p:cNvSpPr txBox="1">
            <a:spLocks/>
          </p:cNvSpPr>
          <p:nvPr/>
        </p:nvSpPr>
        <p:spPr>
          <a:xfrm>
            <a:off x="1307468" y="2564904"/>
            <a:ext cx="9577064" cy="1944215"/>
          </a:xfrm>
          <a:prstGeom prst="rect">
            <a:avLst/>
          </a:prstGeom>
        </p:spPr>
        <p:txBody>
          <a:bodyPr anchor="b"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为建设世界一流研究中心努力奋斗！</a:t>
            </a:r>
            <a:endParaRPr lang="en-US" altLang="zh-CN" sz="4400" b="1" dirty="0">
              <a:solidFill>
                <a:srgbClr val="74348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ctr"/>
            <a:endParaRPr lang="en-US" altLang="zh-CN" sz="4400" b="1" dirty="0">
              <a:solidFill>
                <a:srgbClr val="74348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zh-CN" altLang="en-US" sz="4400" b="1" dirty="0">
                <a:solidFill>
                  <a:srgbClr val="7434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请各位老师同学批评指正！</a:t>
            </a:r>
            <a:endParaRPr lang="en-US" altLang="zh-CN" dirty="0">
              <a:solidFill>
                <a:srgbClr val="74348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036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C0C4B1C-B853-1DAE-6DC6-4B04826ED5C6}"/>
              </a:ext>
            </a:extLst>
          </p:cNvPr>
          <p:cNvGrpSpPr/>
          <p:nvPr/>
        </p:nvGrpSpPr>
        <p:grpSpPr>
          <a:xfrm>
            <a:off x="597213" y="1749585"/>
            <a:ext cx="5394423" cy="2430842"/>
            <a:chOff x="620946" y="2671735"/>
            <a:chExt cx="5394422" cy="243083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7958203-04E7-CAA0-3938-2F30B4473213}"/>
                </a:ext>
              </a:extLst>
            </p:cNvPr>
            <p:cNvSpPr txBox="1"/>
            <p:nvPr/>
          </p:nvSpPr>
          <p:spPr>
            <a:xfrm>
              <a:off x="620946" y="3240088"/>
              <a:ext cx="312339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C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D8D8D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ONT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ENTS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BF29801-1042-A991-C774-B511A49B24A8}"/>
                </a:ext>
              </a:extLst>
            </p:cNvPr>
            <p:cNvSpPr txBox="1"/>
            <p:nvPr/>
          </p:nvSpPr>
          <p:spPr>
            <a:xfrm>
              <a:off x="2145734" y="2671735"/>
              <a:ext cx="110799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C307D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目录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4DD8E36-536F-F3FC-74EB-DC09F26815DF}"/>
                </a:ext>
              </a:extLst>
            </p:cNvPr>
            <p:cNvSpPr txBox="1"/>
            <p:nvPr/>
          </p:nvSpPr>
          <p:spPr>
            <a:xfrm>
              <a:off x="3525600" y="2903397"/>
              <a:ext cx="377026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C307D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C307D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B89D7D3-7F21-039D-88BB-64CD896693CC}"/>
                </a:ext>
              </a:extLst>
            </p:cNvPr>
            <p:cNvSpPr txBox="1"/>
            <p:nvPr/>
          </p:nvSpPr>
          <p:spPr>
            <a:xfrm>
              <a:off x="3984043" y="2970124"/>
              <a:ext cx="80021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/>
                  <a:ea typeface="华文楷体" panose="02010600040101010101" pitchFamily="2" charset="-122"/>
                </a:rPr>
                <a:t>引入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华文楷体" panose="02010600040101010101" pitchFamily="2" charset="-122"/>
                <a:cs typeface="+mn-cs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98BA399-12DB-1CF4-690E-2A75BFB884D6}"/>
                </a:ext>
              </a:extLst>
            </p:cNvPr>
            <p:cNvCxnSpPr/>
            <p:nvPr/>
          </p:nvCxnSpPr>
          <p:spPr>
            <a:xfrm flipH="1">
              <a:off x="3785048" y="3083032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8DF241F-E175-D01F-853A-F8F9DECEF916}"/>
                </a:ext>
              </a:extLst>
            </p:cNvPr>
            <p:cNvSpPr txBox="1"/>
            <p:nvPr/>
          </p:nvSpPr>
          <p:spPr>
            <a:xfrm>
              <a:off x="3525600" y="3482780"/>
              <a:ext cx="37702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srgbClr val="5C307D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C307D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B4A2C89-BBE1-8471-79F1-F51B045C1F0A}"/>
                </a:ext>
              </a:extLst>
            </p:cNvPr>
            <p:cNvSpPr txBox="1"/>
            <p:nvPr/>
          </p:nvSpPr>
          <p:spPr>
            <a:xfrm>
              <a:off x="3984043" y="3549507"/>
              <a:ext cx="141577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/>
                  <a:ea typeface="华文楷体" panose="02010600040101010101" pitchFamily="2" charset="-122"/>
                </a:rPr>
                <a:t>背景介绍</a:t>
              </a:r>
              <a:endPara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074C759-8993-173F-3E07-5201B7B3D4E8}"/>
                </a:ext>
              </a:extLst>
            </p:cNvPr>
            <p:cNvCxnSpPr/>
            <p:nvPr/>
          </p:nvCxnSpPr>
          <p:spPr>
            <a:xfrm flipH="1">
              <a:off x="3785048" y="3662414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622070E-C61D-30E9-6C37-1EC2CDDD7BC5}"/>
                </a:ext>
              </a:extLst>
            </p:cNvPr>
            <p:cNvSpPr txBox="1"/>
            <p:nvPr/>
          </p:nvSpPr>
          <p:spPr>
            <a:xfrm>
              <a:off x="3525600" y="4056524"/>
              <a:ext cx="37702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srgbClr val="5C307D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C307D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B7559EF-77DE-5C63-A2FE-E464981BE31A}"/>
                </a:ext>
              </a:extLst>
            </p:cNvPr>
            <p:cNvSpPr txBox="1"/>
            <p:nvPr/>
          </p:nvSpPr>
          <p:spPr>
            <a:xfrm>
              <a:off x="3984043" y="4123249"/>
              <a:ext cx="2031325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/>
                  <a:ea typeface="华文楷体" panose="02010600040101010101" pitchFamily="2" charset="-122"/>
                </a:rPr>
                <a:t>几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华文楷体" panose="02010600040101010101" pitchFamily="2" charset="-122"/>
                  <a:cs typeface="+mn-cs"/>
                </a:rPr>
                <a:t>种传统解释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37CDD7F-82FD-FFBE-1DCE-ACEEE9D97B61}"/>
                </a:ext>
              </a:extLst>
            </p:cNvPr>
            <p:cNvCxnSpPr/>
            <p:nvPr/>
          </p:nvCxnSpPr>
          <p:spPr>
            <a:xfrm flipH="1">
              <a:off x="3785048" y="4236157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2D8046D-BF5D-736B-1454-227E051E622A}"/>
                </a:ext>
              </a:extLst>
            </p:cNvPr>
            <p:cNvCxnSpPr>
              <a:cxnSpLocks/>
            </p:cNvCxnSpPr>
            <p:nvPr/>
          </p:nvCxnSpPr>
          <p:spPr>
            <a:xfrm>
              <a:off x="3278460" y="2994901"/>
              <a:ext cx="8707" cy="210767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E3389CC-83FD-C962-0B7E-E94340F4BB7F}"/>
              </a:ext>
            </a:extLst>
          </p:cNvPr>
          <p:cNvSpPr txBox="1"/>
          <p:nvPr/>
        </p:nvSpPr>
        <p:spPr>
          <a:xfrm>
            <a:off x="3501868" y="3741560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C307D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C307D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7DCD513-B7C6-B50E-4978-2143909FDB34}"/>
              </a:ext>
            </a:extLst>
          </p:cNvPr>
          <p:cNvSpPr txBox="1"/>
          <p:nvPr/>
        </p:nvSpPr>
        <p:spPr>
          <a:xfrm>
            <a:off x="3960310" y="3808287"/>
            <a:ext cx="530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华文楷体" panose="02010600040101010101" pitchFamily="2" charset="-122"/>
                <a:cs typeface="+mn-cs"/>
              </a:rPr>
              <a:t>改进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84EDAAE-A360-E205-C599-B2A13BFDE687}"/>
              </a:ext>
            </a:extLst>
          </p:cNvPr>
          <p:cNvCxnSpPr/>
          <p:nvPr/>
        </p:nvCxnSpPr>
        <p:spPr>
          <a:xfrm flipH="1">
            <a:off x="3761316" y="3921196"/>
            <a:ext cx="246456" cy="246456"/>
          </a:xfrm>
          <a:prstGeom prst="line">
            <a:avLst/>
          </a:prstGeom>
          <a:ln>
            <a:solidFill>
              <a:srgbClr val="5C3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12F11E07-A53F-4979-2A03-C4D4B3307445}"/>
              </a:ext>
            </a:extLst>
          </p:cNvPr>
          <p:cNvSpPr txBox="1"/>
          <p:nvPr/>
        </p:nvSpPr>
        <p:spPr>
          <a:xfrm>
            <a:off x="3501868" y="4350027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C307D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5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C307D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582F7F5-B6D5-D4AA-4149-6680E2F2C603}"/>
              </a:ext>
            </a:extLst>
          </p:cNvPr>
          <p:cNvSpPr txBox="1"/>
          <p:nvPr/>
        </p:nvSpPr>
        <p:spPr>
          <a:xfrm>
            <a:off x="3955940" y="4422058"/>
            <a:ext cx="428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华文楷体" panose="02010600040101010101" pitchFamily="2" charset="-122"/>
                <a:cs typeface="+mn-cs"/>
              </a:rPr>
              <a:t>总结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华文楷体" panose="02010600040101010101" pitchFamily="2" charset="-122"/>
                <a:cs typeface="+mn-cs"/>
              </a:rPr>
              <a:t>&amp;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华文楷体" panose="02010600040101010101" pitchFamily="2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华文楷体" panose="02010600040101010101" pitchFamily="2" charset="-122"/>
                <a:cs typeface="+mn-cs"/>
              </a:rPr>
              <a:t>思考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华文楷体" panose="02010600040101010101" pitchFamily="2" charset="-122"/>
              <a:cs typeface="+mn-cs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03F6597-3C0A-BAC7-D781-1AD4BB8715E1}"/>
              </a:ext>
            </a:extLst>
          </p:cNvPr>
          <p:cNvCxnSpPr/>
          <p:nvPr/>
        </p:nvCxnSpPr>
        <p:spPr>
          <a:xfrm flipH="1">
            <a:off x="3761316" y="4529663"/>
            <a:ext cx="246456" cy="246456"/>
          </a:xfrm>
          <a:prstGeom prst="line">
            <a:avLst/>
          </a:prstGeom>
          <a:ln>
            <a:solidFill>
              <a:srgbClr val="5C3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0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EAB031-A7F0-8749-820A-4E802AE94086}"/>
              </a:ext>
            </a:extLst>
          </p:cNvPr>
          <p:cNvSpPr txBox="1">
            <a:spLocks/>
          </p:cNvSpPr>
          <p:nvPr/>
        </p:nvSpPr>
        <p:spPr>
          <a:xfrm>
            <a:off x="197997" y="692696"/>
            <a:ext cx="11665296" cy="50405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引入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89E24C-B764-828E-F937-F1CE239C6EF3}"/>
              </a:ext>
            </a:extLst>
          </p:cNvPr>
          <p:cNvSpPr txBox="1"/>
          <p:nvPr/>
        </p:nvSpPr>
        <p:spPr>
          <a:xfrm>
            <a:off x="197997" y="1124744"/>
            <a:ext cx="8850331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同等体型下，谁最厉害？</a:t>
            </a:r>
            <a:endParaRPr lang="en-US" altLang="zh-CN" sz="20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638521C-0F1C-F0B5-6247-9A4029EE8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23" y="1516058"/>
            <a:ext cx="1914591" cy="2553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CD75F8-85BE-9287-CBC9-F8F2149CE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22" y="1524279"/>
            <a:ext cx="1914591" cy="25535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ADE793A-A6A0-A7AA-7DDA-CCA584F6B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04" y="1233388"/>
            <a:ext cx="4286424" cy="285761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7A18110-EA04-971F-9A8B-BD3E82DAC3D8}"/>
              </a:ext>
            </a:extLst>
          </p:cNvPr>
          <p:cNvSpPr txBox="1"/>
          <p:nvPr/>
        </p:nvSpPr>
        <p:spPr>
          <a:xfrm>
            <a:off x="1638156" y="4651993"/>
            <a:ext cx="309634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重力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∝ 体积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∝ 尺寸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l³</a:t>
            </a:r>
            <a:endParaRPr lang="en-US" altLang="zh-CN" sz="20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0E1A57-8D42-8450-58C0-D4AD3774746A}"/>
              </a:ext>
            </a:extLst>
          </p:cNvPr>
          <p:cNvSpPr txBox="1"/>
          <p:nvPr/>
        </p:nvSpPr>
        <p:spPr>
          <a:xfrm>
            <a:off x="1634830" y="5159836"/>
            <a:ext cx="4464496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肌肉力量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∝ 肌肉横截面积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∝ 尺寸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l²</a:t>
            </a:r>
            <a:endParaRPr lang="en-US" altLang="zh-CN" sz="20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63A934B-72A9-961C-4FC6-9015E351C14E}"/>
              </a:ext>
            </a:extLst>
          </p:cNvPr>
          <p:cNvSpPr txBox="1"/>
          <p:nvPr/>
        </p:nvSpPr>
        <p:spPr>
          <a:xfrm>
            <a:off x="1634830" y="5690899"/>
            <a:ext cx="540060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其它：材料强度、呼吸速度、神经传导速度等</a:t>
            </a:r>
            <a:endParaRPr lang="en-US" altLang="zh-CN" sz="20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FC8F20-2165-4CB1-A5CF-405A4AEEFDB8}"/>
                  </a:ext>
                </a:extLst>
              </p:cNvPr>
              <p:cNvSpPr txBox="1"/>
              <p:nvPr/>
            </p:nvSpPr>
            <p:spPr>
              <a:xfrm>
                <a:off x="7320136" y="4952546"/>
                <a:ext cx="3744416" cy="99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尺寸增加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倍，肌肉半径增加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31.62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倍！</a:t>
                </a:r>
                <a:endParaRPr lang="en-US" altLang="zh-CN" sz="20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FC8F20-2165-4CB1-A5CF-405A4AEEF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4952546"/>
                <a:ext cx="3744416" cy="993221"/>
              </a:xfrm>
              <a:prstGeom prst="rect">
                <a:avLst/>
              </a:prstGeom>
              <a:blipFill>
                <a:blip r:embed="rId6"/>
                <a:stretch>
                  <a:fillRect l="-1792" b="-10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95522FEE-8895-940C-3A44-59133464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781525"/>
            <a:ext cx="1872978" cy="12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76027-CA1E-0B82-125A-56A987A65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398537D-1E8E-DCDA-7E18-E94B57043C6A}"/>
              </a:ext>
            </a:extLst>
          </p:cNvPr>
          <p:cNvSpPr txBox="1"/>
          <p:nvPr/>
        </p:nvSpPr>
        <p:spPr>
          <a:xfrm>
            <a:off x="870108" y="3698524"/>
            <a:ext cx="3673285" cy="1320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Dr. </a:t>
            </a:r>
            <a:r>
              <a:rPr lang="en-US" altLang="zh-CN" sz="20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David Labonte</a:t>
            </a:r>
          </a:p>
          <a:p>
            <a:pPr>
              <a:lnSpc>
                <a:spcPct val="150000"/>
              </a:lnSpc>
            </a:pPr>
            <a:r>
              <a:rPr lang="en-US" altLang="zh-CN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Imperial College London Department of Bioengineering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4B1FB2-F763-2B19-F7BF-4DD1486CC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41" y="1900847"/>
            <a:ext cx="1714500" cy="17145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66FFB2A-B3E4-B3EC-51CF-4EA1AE74AD91}"/>
              </a:ext>
            </a:extLst>
          </p:cNvPr>
          <p:cNvSpPr txBox="1"/>
          <p:nvPr/>
        </p:nvSpPr>
        <p:spPr>
          <a:xfrm>
            <a:off x="8574035" y="4955315"/>
            <a:ext cx="3168352" cy="879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0" dirty="0">
                <a:solidFill>
                  <a:srgbClr val="FF0000"/>
                </a:solidFill>
                <a:effectLst/>
                <a:latin typeface="proxima-nova"/>
              </a:rPr>
              <a:t>Nature Communications</a:t>
            </a:r>
          </a:p>
          <a:p>
            <a:pPr>
              <a:lnSpc>
                <a:spcPct val="150000"/>
              </a:lnSpc>
            </a:pPr>
            <a:r>
              <a:rPr lang="en-US" altLang="zh-CN" sz="16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Journal Impact Factor: </a:t>
            </a:r>
            <a:r>
              <a:rPr lang="en-US" altLang="zh-CN" sz="1600" b="1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14.7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81D1BA-AFE1-8B68-53B8-92BAF7673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480" y="1825521"/>
            <a:ext cx="2820704" cy="3331671"/>
          </a:xfrm>
          <a:prstGeom prst="rect">
            <a:avLst/>
          </a:prstGeom>
        </p:spPr>
      </p:pic>
      <p:sp>
        <p:nvSpPr>
          <p:cNvPr id="8" name="内容占位符 1">
            <a:extLst>
              <a:ext uri="{FF2B5EF4-FFF2-40B4-BE49-F238E27FC236}">
                <a16:creationId xmlns:a16="http://schemas.microsoft.com/office/drawing/2014/main" id="{BEB2042C-2AC9-91D7-A43F-E9DE3937DA72}"/>
              </a:ext>
            </a:extLst>
          </p:cNvPr>
          <p:cNvSpPr txBox="1">
            <a:spLocks/>
          </p:cNvSpPr>
          <p:nvPr/>
        </p:nvSpPr>
        <p:spPr>
          <a:xfrm>
            <a:off x="870108" y="599449"/>
            <a:ext cx="10873208" cy="9573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 dirty="0"/>
              <a:t>Dynamic similarity and the peculiar allometry of maximum running speed</a:t>
            </a:r>
          </a:p>
          <a:p>
            <a:pPr marL="0" indent="0">
              <a:buNone/>
            </a:pPr>
            <a:r>
              <a:rPr lang="zh-CN" altLang="en-US" sz="2400" b="1" dirty="0"/>
              <a:t>（动态相似性和最大奔跑速度的异速增长） </a:t>
            </a:r>
            <a:r>
              <a:rPr lang="en-US" altLang="zh-CN" sz="2400" b="1" dirty="0"/>
              <a:t>2024.5.11</a:t>
            </a:r>
            <a:endParaRPr lang="zh-CN" altLang="en-US" sz="24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CDD85B-1801-D9F6-F49F-BF7A6311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067" y="1484784"/>
            <a:ext cx="2511864" cy="33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8110BAA-100A-C44C-54A5-8EC7097D0179}"/>
              </a:ext>
            </a:extLst>
          </p:cNvPr>
          <p:cNvSpPr txBox="1"/>
          <p:nvPr/>
        </p:nvSpPr>
        <p:spPr>
          <a:xfrm>
            <a:off x="633577" y="5157192"/>
            <a:ext cx="4814351" cy="114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how physical constraints shape biological systems and evolutionary processes</a:t>
            </a:r>
            <a:br>
              <a:rPr lang="en-US" altLang="zh-CN" sz="1600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1600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（物理约束如何塑造生物系统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和进化过程</a:t>
            </a:r>
            <a:r>
              <a:rPr lang="zh-CN" altLang="en-US" sz="1600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1600" i="0" dirty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6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69942-4616-F1C6-CB71-066A8539F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7B792D5-A5B2-1367-9F3F-A3E31C92E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987887"/>
            <a:ext cx="11527933" cy="493565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91A44D9-F53C-02B0-A5A3-D99451184E8C}"/>
              </a:ext>
            </a:extLst>
          </p:cNvPr>
          <p:cNvSpPr txBox="1"/>
          <p:nvPr/>
        </p:nvSpPr>
        <p:spPr>
          <a:xfrm>
            <a:off x="2383529" y="574380"/>
            <a:ext cx="936104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蛛形纲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349ACA-251A-53A5-59B7-31516CCF1942}"/>
              </a:ext>
            </a:extLst>
          </p:cNvPr>
          <p:cNvSpPr txBox="1"/>
          <p:nvPr/>
        </p:nvSpPr>
        <p:spPr>
          <a:xfrm>
            <a:off x="4079776" y="569697"/>
            <a:ext cx="936104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昆虫纲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B9D30D-7FB2-A58A-B9A6-7C067DAA2E7F}"/>
              </a:ext>
            </a:extLst>
          </p:cNvPr>
          <p:cNvSpPr txBox="1"/>
          <p:nvPr/>
        </p:nvSpPr>
        <p:spPr>
          <a:xfrm>
            <a:off x="5231904" y="569698"/>
            <a:ext cx="1444833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唇足纲（蜈蚣）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B047FC-E1CD-3BBB-57DA-4515B2D50794}"/>
              </a:ext>
            </a:extLst>
          </p:cNvPr>
          <p:cNvSpPr txBox="1"/>
          <p:nvPr/>
        </p:nvSpPr>
        <p:spPr>
          <a:xfrm>
            <a:off x="6997522" y="570868"/>
            <a:ext cx="1063599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爬行动物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95B638-9F72-79ED-9B55-1FAF11F05EA3}"/>
              </a:ext>
            </a:extLst>
          </p:cNvPr>
          <p:cNvSpPr txBox="1"/>
          <p:nvPr/>
        </p:nvSpPr>
        <p:spPr>
          <a:xfrm>
            <a:off x="8606278" y="574380"/>
            <a:ext cx="648072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鸟类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6D4243-DAA6-6D84-838B-4B2ED57D567D}"/>
              </a:ext>
            </a:extLst>
          </p:cNvPr>
          <p:cNvSpPr txBox="1"/>
          <p:nvPr/>
        </p:nvSpPr>
        <p:spPr>
          <a:xfrm>
            <a:off x="9973392" y="570868"/>
            <a:ext cx="1063599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哺乳动物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9A51395-1790-88C3-00A1-855280BBDB21}"/>
              </a:ext>
            </a:extLst>
          </p:cNvPr>
          <p:cNvSpPr txBox="1"/>
          <p:nvPr/>
        </p:nvSpPr>
        <p:spPr>
          <a:xfrm>
            <a:off x="5303912" y="-14738"/>
            <a:ext cx="2016224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谁跑得最快？</a:t>
            </a:r>
            <a:endParaRPr lang="en-US" altLang="zh-CN" sz="2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77FE13-2E4E-A7B0-3FE7-F7BCF9342D6D}"/>
              </a:ext>
            </a:extLst>
          </p:cNvPr>
          <p:cNvSpPr txBox="1"/>
          <p:nvPr/>
        </p:nvSpPr>
        <p:spPr>
          <a:xfrm>
            <a:off x="1415480" y="5941528"/>
            <a:ext cx="9793088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Allometry</a:t>
            </a:r>
            <a:r>
              <a:rPr lang="zh-CN" altLang="en-US" sz="20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（异速增长）：</a:t>
            </a:r>
            <a:r>
              <a:rPr lang="zh-CN" altLang="en-US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身体大小与形状、解剖学、生理学和行为之间关系的研究</a:t>
            </a:r>
            <a:endParaRPr lang="en-US" altLang="zh-CN" sz="2000" b="1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87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67A72-106B-F946-D513-BDD3A91A3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110323-553C-7C8F-46C7-1B1DF0229913}"/>
              </a:ext>
            </a:extLst>
          </p:cNvPr>
          <p:cNvSpPr txBox="1">
            <a:spLocks/>
          </p:cNvSpPr>
          <p:nvPr/>
        </p:nvSpPr>
        <p:spPr>
          <a:xfrm>
            <a:off x="232126" y="697283"/>
            <a:ext cx="11665296" cy="50405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几种传统解释：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Froude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数和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Strouhal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数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华文楷体" panose="0201060004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3DFCDC7-78EF-BBDA-659A-5C9CD948E5F6}"/>
                  </a:ext>
                </a:extLst>
              </p:cNvPr>
              <p:cNvSpPr txBox="1"/>
              <p:nvPr/>
            </p:nvSpPr>
            <p:spPr>
              <a:xfrm>
                <a:off x="263352" y="1124744"/>
                <a:ext cx="11442619" cy="1227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异速增长、尺度关系机制的普遍分析方法：计算出</a:t>
                </a:r>
                <a:r>
                  <a:rPr lang="zh-CN" altLang="en-US" sz="2000" b="1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特征无量纲数</a:t>
                </a:r>
                <a:endParaRPr lang="en-US" altLang="zh-CN" sz="2000" b="1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例如：表征运动的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𝛱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zh-CN" altLang="en-US" sz="2000" b="0" i="1">
                        <a:latin typeface="Cambria Math" panose="02040503050406030204" pitchFamily="18" charset="0"/>
                      </a:rPr>
                      <m:t>𝛱</m:t>
                    </m:r>
                    <m:r>
                      <a:rPr lang="zh-CN" altLang="en-US" sz="2000" b="0" i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b="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zh-CN" altLang="en-US" sz="20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000" b="0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W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代表某任务做的功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3DFCDC7-78EF-BBDA-659A-5C9CD948E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24744"/>
                <a:ext cx="11442619" cy="1227516"/>
              </a:xfrm>
              <a:prstGeom prst="rect">
                <a:avLst/>
              </a:prstGeom>
              <a:blipFill>
                <a:blip r:embed="rId3"/>
                <a:stretch>
                  <a:fillRect l="-479"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6D763DC-E8C4-A676-3F43-C8F2CFDEB238}"/>
                  </a:ext>
                </a:extLst>
              </p:cNvPr>
              <p:cNvSpPr txBox="1"/>
              <p:nvPr/>
            </p:nvSpPr>
            <p:spPr>
              <a:xfrm>
                <a:off x="263352" y="2564904"/>
                <a:ext cx="4968552" cy="3695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在两侧</a:t>
                </a:r>
                <a:r>
                  <a:rPr lang="zh-CN" altLang="en-US" sz="2000" b="1" i="0" dirty="0">
                    <a:solidFill>
                      <a:srgbClr val="FF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不同频</a:t>
                </a:r>
                <a:r>
                  <a:rPr lang="zh-CN" altLang="en-US" sz="20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zh-CN" altLang="en-US" sz="2000" b="1" i="0" dirty="0">
                    <a:solidFill>
                      <a:srgbClr val="FF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行走</a:t>
                </a:r>
                <a:r>
                  <a:rPr lang="zh-CN" altLang="en-US" sz="200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动作</a:t>
                </a:r>
                <a:r>
                  <a:rPr lang="zh-CN" altLang="en-US" sz="20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中，重力势能和动能循环地进行交换，</a:t>
                </a:r>
                <a:r>
                  <a:rPr lang="en-US" altLang="zh-CN" sz="2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表示动物每一步向前“摔倒”时，质心下降距离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/>
                        </m:ctrlPr>
                      </m:sSubPr>
                      <m:e>
                        <m:r>
                          <a:rPr lang="en-US" altLang="zh-CN" sz="2000" i="1"/>
                          <m:t>𝛱</m:t>
                        </m:r>
                      </m:e>
                      <m:sub>
                        <m:r>
                          <a:rPr lang="en-US" altLang="zh-CN" sz="2000" i="1"/>
                          <m:t>𝐹𝑟</m:t>
                        </m:r>
                      </m:sub>
                    </m:sSub>
                    <m:r>
                      <a:rPr lang="en-US" altLang="zh-CN" sz="2000"/>
                      <m:t>∝</m:t>
                    </m:r>
                    <m:f>
                      <m:fPr>
                        <m:ctrlPr>
                          <a:rPr lang="zh-CN" altLang="zh-CN" sz="2000" i="1"/>
                        </m:ctrlPr>
                      </m:fPr>
                      <m:num>
                        <m:sSup>
                          <m:sSupPr>
                            <m:ctrlPr>
                              <a:rPr lang="zh-CN" altLang="zh-CN" sz="2000" i="1"/>
                            </m:ctrlPr>
                          </m:sSupPr>
                          <m:e>
                            <m:r>
                              <a:rPr lang="en-US" altLang="zh-CN" sz="2000" i="1"/>
                              <m:t>𝑣</m:t>
                            </m:r>
                          </m:e>
                          <m:sup>
                            <m:r>
                              <a:rPr lang="en-US" altLang="zh-CN" sz="20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/>
                          <m:t>𝑔</m:t>
                        </m:r>
                        <m:r>
                          <a:rPr lang="en-US" altLang="zh-CN" sz="2000" i="1"/>
                          <m:t>𝛥</m:t>
                        </m:r>
                        <m:r>
                          <a:rPr lang="en-US" altLang="zh-CN" sz="2000" i="1"/>
                          <m:t>𝐿</m:t>
                        </m:r>
                      </m:den>
                    </m:f>
                    <m:r>
                      <a:rPr lang="en-US" altLang="zh-CN" sz="2000"/>
                      <m:t>=</m:t>
                    </m:r>
                    <m:r>
                      <a:rPr lang="en-US" altLang="zh-CN" sz="2000" i="1"/>
                      <m:t>𝐹𝑟</m:t>
                    </m:r>
                    <m:r>
                      <a:rPr lang="en-US" altLang="zh-CN" sz="2000"/>
                      <m:t>²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，定义为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Froude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</a:t>
                </a:r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尺度变化时，有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zh-CN" altLang="zh-CN" sz="2000" dirty="0">
                  <a:effectLst/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𝐹𝑟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不变，计算得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𝑓𝑟</m:t>
                        </m:r>
                      </m:sub>
                    </m:sSub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6D763DC-E8C4-A676-3F43-C8F2CFDEB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564904"/>
                <a:ext cx="4968552" cy="3695884"/>
              </a:xfrm>
              <a:prstGeom prst="rect">
                <a:avLst/>
              </a:prstGeom>
              <a:blipFill>
                <a:blip r:embed="rId4"/>
                <a:stretch>
                  <a:fillRect l="-1104" r="-6380" b="-13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5DA9B2C-309B-9E82-576D-C7B57F479F09}"/>
                  </a:ext>
                </a:extLst>
              </p:cNvPr>
              <p:cNvSpPr txBox="1"/>
              <p:nvPr/>
            </p:nvSpPr>
            <p:spPr>
              <a:xfrm>
                <a:off x="6168008" y="2559119"/>
                <a:ext cx="5616624" cy="2707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在两侧</a:t>
                </a:r>
                <a:r>
                  <a:rPr lang="zh-CN" altLang="en-US" sz="2000" b="1" i="0" dirty="0">
                    <a:solidFill>
                      <a:srgbClr val="FF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同频</a:t>
                </a:r>
                <a:r>
                  <a:rPr lang="zh-CN" altLang="en-US" sz="20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zh-CN" altLang="en-US" sz="2000" b="1" i="0" dirty="0">
                    <a:solidFill>
                      <a:srgbClr val="FF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跳跃</a:t>
                </a:r>
                <a:r>
                  <a:rPr lang="zh-CN" altLang="en-US" sz="20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动作中，双腿近似于弹簧，</a:t>
                </a:r>
                <a14:m>
                  <m:oMath xmlns:m="http://schemas.openxmlformats.org/officeDocument/2006/math">
                    <m:r>
                      <a:rPr lang="en-US" altLang="zh-CN" sz="2000" i="1"/>
                      <m:t>𝑊</m:t>
                    </m:r>
                    <m:r>
                      <a:rPr lang="en-US" altLang="zh-CN" sz="2000"/>
                      <m:t>∝</m:t>
                    </m:r>
                    <m:r>
                      <a:rPr lang="en-US" altLang="zh-CN" sz="2000" i="1"/>
                      <m:t>𝑘</m:t>
                    </m:r>
                    <m:r>
                      <a:rPr lang="en-US" altLang="zh-CN" sz="2000" i="1"/>
                      <m:t>𝛥</m:t>
                    </m:r>
                    <m:sSup>
                      <m:sSupPr>
                        <m:ctrlPr>
                          <a:rPr lang="zh-CN" altLang="zh-CN" sz="2000" i="1"/>
                        </m:ctrlPr>
                      </m:sSupPr>
                      <m:e>
                        <m:r>
                          <a:rPr lang="en-US" altLang="zh-CN" sz="2000" i="1"/>
                          <m:t>𝐿</m:t>
                        </m:r>
                      </m:e>
                      <m:sup>
                        <m:r>
                          <a:rPr lang="en-US" altLang="zh-CN" sz="2000" i="1"/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，此时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只和下蹲距离有关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𝛱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𝑆𝑡</m:t>
                        </m:r>
                      </m:sub>
                    </m:sSub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f>
                      <m:f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𝛥</m:t>
                        </m:r>
                        <m:sSup>
                          <m:sSup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𝑆</m:t>
                    </m:r>
                    <m:sSup>
                      <m:sSup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Cambria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定义为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Strouhal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</a:t>
                </a:r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尺度变化时，质量弹簧的弹性系数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𝛱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𝑆𝑡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不变，计算得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/>
                        </m:ctrlPr>
                      </m:sSubPr>
                      <m:e>
                        <m:r>
                          <a:rPr lang="en-US" altLang="zh-CN" sz="2000" i="1"/>
                          <m:t>𝑣</m:t>
                        </m:r>
                      </m:e>
                      <m:sub>
                        <m:r>
                          <a:rPr lang="en-US" altLang="zh-CN" sz="2000" i="1"/>
                          <m:t>𝑆𝑡</m:t>
                        </m:r>
                      </m:sub>
                    </m:sSub>
                    <m:r>
                      <a:rPr lang="en-US" altLang="zh-CN" sz="2000"/>
                      <m:t>∝</m:t>
                    </m:r>
                    <m:rad>
                      <m:radPr>
                        <m:degHide m:val="on"/>
                        <m:ctrlPr>
                          <a:rPr lang="zh-CN" altLang="zh-CN" sz="2000" i="1"/>
                        </m:ctrlPr>
                      </m:radPr>
                      <m:deg/>
                      <m:e>
                        <m:r>
                          <a:rPr lang="en-US" altLang="zh-CN" sz="2000" i="1"/>
                          <m:t>𝑘</m:t>
                        </m:r>
                        <m:r>
                          <a:rPr lang="en-US" altLang="zh-CN" sz="2000"/>
                          <m:t>/</m:t>
                        </m:r>
                        <m:r>
                          <a:rPr lang="en-US" altLang="zh-CN" sz="2000" i="1"/>
                          <m:t>𝑚</m:t>
                        </m:r>
                      </m:e>
                    </m:rad>
                    <m:r>
                      <a:rPr lang="en-US" altLang="zh-CN" sz="2000" i="1"/>
                      <m:t>𝛥</m:t>
                    </m:r>
                    <m:r>
                      <a:rPr lang="en-US" altLang="zh-CN" sz="2000" i="1"/>
                      <m:t>𝐿</m:t>
                    </m:r>
                    <m:r>
                      <a:rPr lang="en-US" altLang="zh-CN" sz="2000"/>
                      <m:t>∝</m:t>
                    </m:r>
                    <m:sSup>
                      <m:sSupPr>
                        <m:ctrlPr>
                          <a:rPr lang="zh-CN" altLang="zh-CN" sz="2000" i="1"/>
                        </m:ctrlPr>
                      </m:sSupPr>
                      <m:e>
                        <m:r>
                          <a:rPr lang="en-US" altLang="zh-CN" sz="2000" i="1"/>
                          <m:t>𝑚</m:t>
                        </m:r>
                      </m:e>
                      <m:sup>
                        <m:r>
                          <a:rPr lang="en-US" altLang="zh-CN" sz="2000" i="1"/>
                          <m:t>0</m:t>
                        </m:r>
                      </m:sup>
                    </m:sSup>
                  </m:oMath>
                </a14:m>
                <a:endParaRPr lang="zh-CN" altLang="zh-CN" sz="20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5DA9B2C-309B-9E82-576D-C7B57F479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2559119"/>
                <a:ext cx="5616624" cy="2707280"/>
              </a:xfrm>
              <a:prstGeom prst="rect">
                <a:avLst/>
              </a:prstGeom>
              <a:blipFill>
                <a:blip r:embed="rId5"/>
                <a:stretch>
                  <a:fillRect l="-977" r="-1086" b="-2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C38AED05-745A-5F41-0C1E-EAE395EF5DF7}"/>
              </a:ext>
            </a:extLst>
          </p:cNvPr>
          <p:cNvSpPr txBox="1"/>
          <p:nvPr/>
        </p:nvSpPr>
        <p:spPr>
          <a:xfrm>
            <a:off x="5375920" y="5517232"/>
            <a:ext cx="468052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不足：没考虑肌肉本身的性质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13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9969F-D843-2C16-787D-770EF3B18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DC5B7-3585-8CC0-ADE4-268A2E52F700}"/>
              </a:ext>
            </a:extLst>
          </p:cNvPr>
          <p:cNvSpPr txBox="1">
            <a:spLocks/>
          </p:cNvSpPr>
          <p:nvPr/>
        </p:nvSpPr>
        <p:spPr>
          <a:xfrm>
            <a:off x="232126" y="697283"/>
            <a:ext cx="11665296" cy="50405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几种传统解释：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Borelli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数和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Hill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数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华文楷体" panose="0201060004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7628E80-9768-4E26-EE19-DD065EB4FF4F}"/>
                  </a:ext>
                </a:extLst>
              </p:cNvPr>
              <p:cNvSpPr txBox="1"/>
              <p:nvPr/>
            </p:nvSpPr>
            <p:spPr>
              <a:xfrm>
                <a:off x="263353" y="1124744"/>
                <a:ext cx="5616623" cy="4190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什么限制了</a:t>
                </a: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肌肉驱动的运动的速度？</a:t>
                </a:r>
                <a:endParaRPr lang="en-US" altLang="zh-CN" sz="2000" b="0" i="0" dirty="0"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假设：每单位肌肉质量为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，它能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提供的功不超过一个定值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</a:rPr>
                          <m:t>𝑊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</a:rPr>
                          <m:t>𝜌</m:t>
                        </m:r>
                      </m:sub>
                    </m:sSub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假设：每单位肌肉质量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与它能驱动的质量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之比为常数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/>
                        </m:ctrlPr>
                      </m:sSubPr>
                      <m:e>
                        <m:r>
                          <a:rPr lang="en-US" altLang="zh-CN" sz="2000" i="1"/>
                          <m:t>𝑚</m:t>
                        </m:r>
                      </m:e>
                      <m:sub>
                        <m:r>
                          <a:rPr lang="en-US" altLang="zh-CN" sz="2000" i="1"/>
                          <m:t>𝑓</m:t>
                        </m:r>
                      </m:sub>
                    </m:sSub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代入</a:t>
                </a:r>
                <a14:m>
                  <m:oMath xmlns:m="http://schemas.openxmlformats.org/officeDocument/2006/math"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𝛱</m:t>
                    </m:r>
                    <m:r>
                      <a:rPr lang="zh-CN" altLang="en-US" sz="2000" b="0" i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b="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zh-CN" altLang="en-US" sz="20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000" b="0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/>
                        </m:ctrlPr>
                      </m:sSubPr>
                      <m:e>
                        <m:r>
                          <a:rPr lang="en-US" altLang="zh-CN" sz="2000" i="1"/>
                          <m:t>𝛱</m:t>
                        </m:r>
                      </m:e>
                      <m:sub>
                        <m:r>
                          <a:rPr lang="en-US" altLang="zh-CN" sz="2000" i="1"/>
                          <m:t>𝐵𝑜</m:t>
                        </m:r>
                      </m:sub>
                    </m:sSub>
                    <m:r>
                      <a:rPr lang="en-US" altLang="zh-CN" sz="2000"/>
                      <m:t>∝</m:t>
                    </m:r>
                    <m:sSup>
                      <m:sSupPr>
                        <m:ctrlPr>
                          <a:rPr lang="zh-CN" altLang="zh-CN" sz="2000" i="1"/>
                        </m:ctrlPr>
                      </m:sSupPr>
                      <m:e>
                        <m:r>
                          <a:rPr lang="en-US" altLang="zh-CN" sz="2000" i="1"/>
                          <m:t>𝑣</m:t>
                        </m:r>
                      </m:e>
                      <m:sup>
                        <m:r>
                          <a:rPr lang="en-US" altLang="zh-CN" sz="2000" i="1"/>
                          <m:t>2</m:t>
                        </m:r>
                      </m:sup>
                    </m:sSup>
                    <m:sSup>
                      <m:sSupPr>
                        <m:ctrlPr>
                          <a:rPr lang="zh-CN" altLang="zh-CN" sz="2000" i="1"/>
                        </m:ctrlPr>
                      </m:sSupPr>
                      <m:e>
                        <m:d>
                          <m:dPr>
                            <m:ctrlPr>
                              <a:rPr lang="zh-CN" altLang="zh-CN" sz="20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/>
                                </m:ctrlPr>
                              </m:sSubPr>
                              <m:e>
                                <m:r>
                                  <a:rPr lang="en-US" altLang="zh-CN" sz="2000" i="1"/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/>
                                  <m:t>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zh-CN" sz="2000" i="1"/>
                                </m:ctrlPr>
                              </m:sSubPr>
                              <m:e>
                                <m:r>
                                  <a:rPr lang="en-US" altLang="zh-CN" sz="2000" i="1"/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/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000" i="1"/>
                          <m:t>−1</m:t>
                        </m:r>
                      </m:sup>
                    </m:sSup>
                  </m:oMath>
                </a14:m>
                <a:endParaRPr lang="en-US" altLang="zh-CN" sz="2000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/>
                      <m:t>∝</m:t>
                    </m:r>
                    <m:r>
                      <a:rPr lang="en-US" altLang="zh-CN" sz="2000" i="1"/>
                      <m:t>𝐵</m:t>
                    </m:r>
                    <m:sSup>
                      <m:sSupPr>
                        <m:ctrlPr>
                          <a:rPr lang="zh-CN" altLang="zh-CN" sz="2000" i="1"/>
                        </m:ctrlPr>
                      </m:sSupPr>
                      <m:e>
                        <m:r>
                          <a:rPr lang="en-US" altLang="zh-CN" sz="2000" i="1"/>
                          <m:t>𝑜</m:t>
                        </m:r>
                      </m:e>
                      <m:sup>
                        <m:r>
                          <a:rPr lang="en-US" altLang="zh-CN" sz="2000" i="1"/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，定义为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Borelli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</a:t>
                </a:r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计算仍然有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𝐵𝑜</m:t>
                        </m:r>
                      </m:sub>
                    </m:sSub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e>
                    </m:rad>
                    <m:r>
                      <a:rPr lang="en-US" altLang="zh-CN" sz="20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zh-CN" sz="2000" dirty="0">
                  <a:effectLst/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7628E80-9768-4E26-EE19-DD065EB4F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3" y="1124744"/>
                <a:ext cx="5616623" cy="4190443"/>
              </a:xfrm>
              <a:prstGeom prst="rect">
                <a:avLst/>
              </a:prstGeom>
              <a:blipFill>
                <a:blip r:embed="rId3"/>
                <a:stretch>
                  <a:fillRect l="-976" b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53641B-4908-647A-6E8C-6AD0B4BFDE30}"/>
                  </a:ext>
                </a:extLst>
              </p:cNvPr>
              <p:cNvSpPr txBox="1"/>
              <p:nvPr/>
            </p:nvSpPr>
            <p:spPr>
              <a:xfrm>
                <a:off x="6064774" y="1124743"/>
                <a:ext cx="5647850" cy="4937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肌肉真能达到最大输出功吗（在尺度变化下）？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不能达到，因为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肌肉的收缩速率有上限</a:t>
                </a:r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假设：肌肉输出收到其“动能容量”约束。设最大特征应变率为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/>
                        </m:ctrlPr>
                      </m:sSubPr>
                      <m:e>
                        <m:r>
                          <a:rPr lang="en-US" altLang="zh-CN" sz="2000" i="1"/>
                          <m:t>𝜖</m:t>
                        </m:r>
                      </m:e>
                      <m:sub>
                        <m:r>
                          <a:rPr lang="en-US" altLang="zh-CN" sz="2000" i="1"/>
                          <m:t>𝑚𝑎𝑥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，肌肉骨骼系统传动比为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/>
                      <m:t>𝑊</m:t>
                    </m:r>
                    <m:r>
                      <a:rPr lang="en-US" altLang="zh-CN" sz="2000"/>
                      <m:t>∝</m:t>
                    </m:r>
                    <m:r>
                      <a:rPr lang="en-US" altLang="zh-CN" sz="2000" i="1"/>
                      <m:t>𝑚</m:t>
                    </m:r>
                    <m:sSubSup>
                      <m:sSubSupPr>
                        <m:ctrlPr>
                          <a:rPr lang="zh-CN" altLang="zh-CN" sz="2000" i="1"/>
                        </m:ctrlPr>
                      </m:sSubSupPr>
                      <m:e>
                        <m:r>
                          <a:rPr lang="en-US" altLang="zh-CN" sz="2000" i="1"/>
                          <m:t>𝑙</m:t>
                        </m:r>
                      </m:e>
                      <m:sub>
                        <m:r>
                          <a:rPr lang="en-US" altLang="zh-CN" sz="2000" i="1"/>
                          <m:t>𝑚</m:t>
                        </m:r>
                      </m:sub>
                      <m:sup>
                        <m:r>
                          <a:rPr lang="en-US" altLang="zh-CN" sz="2000" i="1"/>
                          <m:t>2</m:t>
                        </m:r>
                      </m:sup>
                    </m:sSubSup>
                    <m:sSubSup>
                      <m:sSubSupPr>
                        <m:ctrlPr>
                          <a:rPr lang="zh-CN" altLang="zh-CN" sz="2000" i="1"/>
                        </m:ctrlPr>
                      </m:sSubSupPr>
                      <m:e>
                        <m:r>
                          <a:rPr lang="en-US" altLang="zh-CN" sz="2000" i="1"/>
                          <m:t>𝜖</m:t>
                        </m:r>
                      </m:e>
                      <m:sub>
                        <m:r>
                          <a:rPr lang="en-US" altLang="zh-CN" sz="2000" i="1"/>
                          <m:t>𝑚𝑎𝑥</m:t>
                        </m:r>
                      </m:sub>
                      <m:sup>
                        <m:r>
                          <a:rPr lang="en-US" altLang="zh-CN" sz="2000" i="1"/>
                          <m:t>2</m:t>
                        </m:r>
                      </m:sup>
                    </m:sSubSup>
                    <m:sSup>
                      <m:sSupPr>
                        <m:ctrlPr>
                          <a:rPr lang="zh-CN" altLang="zh-CN" sz="2000" i="1"/>
                        </m:ctrlPr>
                      </m:sSupPr>
                      <m:e>
                        <m:r>
                          <a:rPr lang="en-US" altLang="zh-CN" sz="2000" i="1"/>
                          <m:t>𝐺</m:t>
                        </m:r>
                      </m:e>
                      <m:sup>
                        <m:r>
                          <a:rPr lang="en-US" altLang="zh-CN" sz="2000" i="1"/>
                          <m:t>−2</m:t>
                        </m:r>
                      </m:sup>
                    </m:sSup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代入</a:t>
                </a:r>
                <a14:m>
                  <m:oMath xmlns:m="http://schemas.openxmlformats.org/officeDocument/2006/math"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𝛱</m:t>
                    </m:r>
                    <m:r>
                      <a:rPr lang="zh-CN" altLang="en-US" sz="2000" b="0" i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b="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zh-CN" altLang="en-US" sz="20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000" b="0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/>
                        </m:ctrlPr>
                      </m:sSubPr>
                      <m:e>
                        <m:r>
                          <a:rPr lang="en-US" altLang="zh-CN" sz="2000" i="1"/>
                          <m:t>𝛱</m:t>
                        </m:r>
                      </m:e>
                      <m:sub>
                        <m:r>
                          <a:rPr lang="en-US" altLang="zh-CN" sz="2000" i="1"/>
                          <m:t>𝐻𝑖</m:t>
                        </m:r>
                      </m:sub>
                    </m:sSub>
                    <m:r>
                      <a:rPr lang="en-US" altLang="zh-CN" sz="2000"/>
                      <m:t>∝</m:t>
                    </m:r>
                    <m:sSup>
                      <m:sSupPr>
                        <m:ctrlPr>
                          <a:rPr lang="zh-CN" altLang="zh-CN" sz="2000" i="1"/>
                        </m:ctrlPr>
                      </m:sSupPr>
                      <m:e>
                        <m:d>
                          <m:dPr>
                            <m:ctrlPr>
                              <a:rPr lang="zh-CN" altLang="zh-CN" sz="2000" i="1"/>
                            </m:ctrlPr>
                          </m:dPr>
                          <m:e>
                            <m:r>
                              <a:rPr lang="en-US" altLang="zh-CN" sz="2000" i="1"/>
                              <m:t>𝐺𝑣</m:t>
                            </m:r>
                          </m:e>
                        </m:d>
                      </m:e>
                      <m:sup>
                        <m:r>
                          <a:rPr lang="en-US" altLang="zh-CN" sz="2000" i="1"/>
                          <m:t>2</m:t>
                        </m:r>
                      </m:sup>
                    </m:sSup>
                    <m:sSup>
                      <m:sSupPr>
                        <m:ctrlPr>
                          <a:rPr lang="zh-CN" altLang="zh-CN" sz="2000" i="1"/>
                        </m:ctrlPr>
                      </m:sSupPr>
                      <m:e>
                        <m:d>
                          <m:dPr>
                            <m:ctrlPr>
                              <a:rPr lang="zh-CN" altLang="zh-CN" sz="20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/>
                                </m:ctrlPr>
                              </m:sSubPr>
                              <m:e>
                                <m:r>
                                  <a:rPr lang="en-US" altLang="zh-CN" sz="2000" i="1"/>
                                  <m:t>𝑙</m:t>
                                </m:r>
                              </m:e>
                              <m:sub>
                                <m:r>
                                  <a:rPr lang="en-US" altLang="zh-CN" sz="2000" i="1"/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zh-CN" sz="2000" i="1"/>
                                </m:ctrlPr>
                              </m:sSubPr>
                              <m:e>
                                <m:r>
                                  <a:rPr lang="en-US" altLang="zh-CN" sz="2000" i="1"/>
                                  <m:t>𝜖</m:t>
                                </m:r>
                              </m:e>
                              <m:sub>
                                <m:r>
                                  <a:rPr lang="en-US" altLang="zh-CN" sz="2000" i="1"/>
                                  <m:t>𝑚𝑎𝑥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000" i="1"/>
                          <m:t>−2</m:t>
                        </m:r>
                      </m:sup>
                    </m:sSup>
                    <m:r>
                      <a:rPr lang="en-US" altLang="zh-CN" sz="2000"/>
                      <m:t>=</m:t>
                    </m:r>
                    <m:r>
                      <a:rPr lang="en-US" altLang="zh-CN" sz="2000" i="1"/>
                      <m:t>𝐻</m:t>
                    </m:r>
                    <m:sSup>
                      <m:sSupPr>
                        <m:ctrlPr>
                          <a:rPr lang="zh-CN" altLang="zh-CN" sz="2000" i="1"/>
                        </m:ctrlPr>
                      </m:sSupPr>
                      <m:e>
                        <m:r>
                          <a:rPr lang="en-US" altLang="zh-CN" sz="2000" i="1"/>
                          <m:t>𝑖</m:t>
                        </m:r>
                      </m:e>
                      <m:sup>
                        <m:r>
                          <a:rPr lang="en-US" altLang="zh-CN" sz="2000" i="1"/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，定义为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Hill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</a:t>
                </a:r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/>
                        </m:ctrlPr>
                      </m:sSubPr>
                      <m:e>
                        <m:r>
                          <a:rPr lang="en-US" altLang="zh-CN" sz="2000" i="1"/>
                          <m:t>𝑣</m:t>
                        </m:r>
                      </m:e>
                      <m:sub>
                        <m:r>
                          <a:rPr lang="en-US" altLang="zh-CN" sz="2000" i="1"/>
                          <m:t>𝐻𝑖</m:t>
                        </m:r>
                      </m:sub>
                    </m:sSub>
                    <m:r>
                      <a:rPr lang="en-US" altLang="zh-CN" sz="2000"/>
                      <m:t>∝</m:t>
                    </m:r>
                    <m:sSub>
                      <m:sSubPr>
                        <m:ctrlPr>
                          <a:rPr lang="zh-CN" altLang="zh-CN" sz="2000" i="1"/>
                        </m:ctrlPr>
                      </m:sSubPr>
                      <m:e>
                        <m:r>
                          <a:rPr lang="en-US" altLang="zh-CN" sz="2000" i="1"/>
                          <m:t>𝑙</m:t>
                        </m:r>
                      </m:e>
                      <m:sub>
                        <m:r>
                          <a:rPr lang="en-US" altLang="zh-CN" sz="2000" i="1"/>
                          <m:t>𝑚</m:t>
                        </m:r>
                      </m:sub>
                    </m:sSub>
                    <m:r>
                      <a:rPr lang="en-US" altLang="zh-CN" sz="2000"/>
                      <m:t>∝</m:t>
                    </m:r>
                    <m:sSup>
                      <m:sSupPr>
                        <m:ctrlPr>
                          <a:rPr lang="zh-CN" altLang="zh-CN" sz="2000" i="1"/>
                        </m:ctrlPr>
                      </m:sSupPr>
                      <m:e>
                        <m:r>
                          <a:rPr lang="en-US" altLang="zh-CN" sz="2000" i="1"/>
                          <m:t>𝑚</m:t>
                        </m:r>
                      </m:e>
                      <m:sup>
                        <m:r>
                          <a:rPr lang="en-US" altLang="zh-CN" sz="2000" i="1"/>
                          <m:t>1</m:t>
                        </m:r>
                        <m:r>
                          <a:rPr lang="en-US" altLang="zh-CN" sz="2000"/>
                          <m:t>/</m:t>
                        </m:r>
                        <m:r>
                          <a:rPr lang="en-US" altLang="zh-CN" sz="2000" i="1"/>
                          <m:t>3</m:t>
                        </m:r>
                      </m:sup>
                    </m:sSup>
                  </m:oMath>
                </a14:m>
                <a:endParaRPr lang="zh-CN" altLang="zh-CN" sz="20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zh-CN" altLang="zh-CN" sz="2000" dirty="0">
                  <a:effectLst/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53641B-4908-647A-6E8C-6AD0B4BFD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74" y="1124743"/>
                <a:ext cx="5647850" cy="4937890"/>
              </a:xfrm>
              <a:prstGeom prst="rect">
                <a:avLst/>
              </a:prstGeom>
              <a:blipFill>
                <a:blip r:embed="rId4"/>
                <a:stretch>
                  <a:fillRect l="-972" r="-5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FCAF9D31-9446-6DF5-8E8D-B584DBAF9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663" y="3068960"/>
            <a:ext cx="1661337" cy="248205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950F161-B79A-A43B-A24C-86859CBEF2B5}"/>
              </a:ext>
            </a:extLst>
          </p:cNvPr>
          <p:cNvSpPr txBox="1"/>
          <p:nvPr/>
        </p:nvSpPr>
        <p:spPr>
          <a:xfrm>
            <a:off x="2639616" y="5603142"/>
            <a:ext cx="7804035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小体重动物单位肌肉输出不够，适用</a:t>
            </a:r>
            <a:r>
              <a:rPr lang="en-US" altLang="zh-CN" sz="24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Hill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大体重动物达不到</a:t>
            </a:r>
            <a:r>
              <a:rPr lang="zh-CN" altLang="en-US" sz="2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收缩速率上限</a:t>
            </a:r>
            <a:r>
              <a:rPr lang="zh-CN" altLang="en-US" sz="24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，适用</a:t>
            </a:r>
            <a:r>
              <a:rPr lang="en-US" altLang="zh-CN" sz="2400" i="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Borell</a:t>
            </a:r>
            <a:r>
              <a:rPr lang="zh-CN" altLang="en-US" sz="24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3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4F987-8D95-6A1E-5DAE-109162579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981619-CC33-3531-F6E1-44F8F1941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987887"/>
            <a:ext cx="11527933" cy="493565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875515-B8AE-D8A0-CDDF-4E5DFF7F7799}"/>
              </a:ext>
            </a:extLst>
          </p:cNvPr>
          <p:cNvSpPr txBox="1"/>
          <p:nvPr/>
        </p:nvSpPr>
        <p:spPr>
          <a:xfrm>
            <a:off x="2383529" y="574380"/>
            <a:ext cx="936104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蛛形纲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051168-BFAF-5AB3-698A-6C0A9D36FB14}"/>
              </a:ext>
            </a:extLst>
          </p:cNvPr>
          <p:cNvSpPr txBox="1"/>
          <p:nvPr/>
        </p:nvSpPr>
        <p:spPr>
          <a:xfrm>
            <a:off x="4079776" y="569697"/>
            <a:ext cx="936104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昆虫纲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398C58-B737-0B80-659A-CC771C0B5930}"/>
              </a:ext>
            </a:extLst>
          </p:cNvPr>
          <p:cNvSpPr txBox="1"/>
          <p:nvPr/>
        </p:nvSpPr>
        <p:spPr>
          <a:xfrm>
            <a:off x="5231904" y="569698"/>
            <a:ext cx="1444833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唇足纲（蜈蚣）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AEB798-7C1B-2969-1C63-3A21223FE072}"/>
              </a:ext>
            </a:extLst>
          </p:cNvPr>
          <p:cNvSpPr txBox="1"/>
          <p:nvPr/>
        </p:nvSpPr>
        <p:spPr>
          <a:xfrm>
            <a:off x="6997522" y="570868"/>
            <a:ext cx="1063599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爬行动物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777434-3774-FF56-68F7-4528FB4BE2E4}"/>
              </a:ext>
            </a:extLst>
          </p:cNvPr>
          <p:cNvSpPr txBox="1"/>
          <p:nvPr/>
        </p:nvSpPr>
        <p:spPr>
          <a:xfrm>
            <a:off x="8606278" y="574380"/>
            <a:ext cx="648072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鸟类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CAAD68-17F7-79B7-317A-7AC69067CD98}"/>
              </a:ext>
            </a:extLst>
          </p:cNvPr>
          <p:cNvSpPr txBox="1"/>
          <p:nvPr/>
        </p:nvSpPr>
        <p:spPr>
          <a:xfrm>
            <a:off x="9973392" y="570868"/>
            <a:ext cx="1063599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哺乳动物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92E5B1-BBA4-C3E3-A568-9F9F61ABC535}"/>
              </a:ext>
            </a:extLst>
          </p:cNvPr>
          <p:cNvSpPr txBox="1"/>
          <p:nvPr/>
        </p:nvSpPr>
        <p:spPr>
          <a:xfrm>
            <a:off x="5303912" y="-14738"/>
            <a:ext cx="2016224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未解释的问题</a:t>
            </a:r>
            <a:endParaRPr lang="en-US" altLang="zh-CN" sz="2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29F12DC-A28D-31D4-D4BB-CE614C40BD3A}"/>
              </a:ext>
            </a:extLst>
          </p:cNvPr>
          <p:cNvSpPr txBox="1"/>
          <p:nvPr/>
        </p:nvSpPr>
        <p:spPr>
          <a:xfrm>
            <a:off x="3884064" y="5923543"/>
            <a:ext cx="5812336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超重型速度下降；交点偏差；斜率奇异值</a:t>
            </a:r>
            <a:endParaRPr lang="en-US" altLang="zh-CN" sz="2400" b="1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38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8DBCA-3A50-D920-33DF-FAB838B60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CC4220A-C70F-5339-74AA-EB176C98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41" y="1527734"/>
            <a:ext cx="4854859" cy="207859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DF58EA3-336A-AC73-1175-96AAD1D0A8D7}"/>
              </a:ext>
            </a:extLst>
          </p:cNvPr>
          <p:cNvSpPr txBox="1">
            <a:spLocks/>
          </p:cNvSpPr>
          <p:nvPr/>
        </p:nvSpPr>
        <p:spPr>
          <a:xfrm>
            <a:off x="232126" y="697283"/>
            <a:ext cx="11665296" cy="50405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华文楷体" panose="02010600040101010101" pitchFamily="2" charset="-122"/>
                <a:cs typeface="+mn-cs"/>
              </a:rPr>
              <a:t>改进：从基本公式入手，统一两种理论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华文楷体" panose="0201060004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BCA077-C8FB-0F59-A449-B0B0AAEAAEB7}"/>
                  </a:ext>
                </a:extLst>
              </p:cNvPr>
              <p:cNvSpPr txBox="1"/>
              <p:nvPr/>
            </p:nvSpPr>
            <p:spPr>
              <a:xfrm>
                <a:off x="203742" y="1023679"/>
                <a:ext cx="9132618" cy="4969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基本公式：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𝛱</m:t>
                    </m:r>
                    <m:r>
                      <a:rPr lang="zh-CN" altLang="en-US" sz="2400" b="0" i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zh-CN" altLang="en-US" sz="24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，认为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全部是肌肉做的净功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实际上，肌肉做功时有阻碍，称为寄生力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𝛱</m:t>
                    </m:r>
                    <m:r>
                      <a:rPr lang="en-US" altLang="zh-CN" sz="24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f>
                      <m:f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zh-CN" sz="2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f>
                      <m:f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𝜅</m:t>
                        </m:r>
                      </m:den>
                    </m:f>
                  </m:oMath>
                </a14:m>
                <a:endParaRPr lang="zh-CN" altLang="zh-CN" sz="2400" dirty="0">
                  <a:effectLst/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提取出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𝜅</m:t>
                    </m:r>
                    <m:r>
                      <a:rPr lang="en-US" altLang="zh-CN" sz="2400" b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zh-CN" sz="2400" b="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𝐺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陆地生物，寄生力为重力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/>
                        </m:ctrlPr>
                      </m:sSubPr>
                      <m:e>
                        <m:r>
                          <a:rPr lang="en-US" altLang="zh-CN" sz="2400" i="1"/>
                          <m:t>𝜅</m:t>
                        </m:r>
                      </m:e>
                      <m:sub>
                        <m:r>
                          <a:rPr lang="en-US" altLang="zh-CN" sz="2400" i="1"/>
                          <m:t>𝑔</m:t>
                        </m:r>
                      </m:sub>
                    </m:sSub>
                    <m:r>
                      <a:rPr lang="en-US" altLang="zh-CN" sz="2400"/>
                      <m:t>=</m:t>
                    </m:r>
                    <m:f>
                      <m:fPr>
                        <m:ctrlPr>
                          <a:rPr lang="zh-CN" altLang="zh-CN" sz="2400" i="1"/>
                        </m:ctrlPr>
                      </m:fPr>
                      <m:num>
                        <m:r>
                          <a:rPr lang="en-US" altLang="zh-CN" sz="2400" i="1"/>
                          <m:t>𝑚𝑔</m:t>
                        </m:r>
                      </m:num>
                      <m:den>
                        <m:sSub>
                          <m:sSubPr>
                            <m:ctrlPr>
                              <a:rPr lang="zh-CN" altLang="zh-CN" sz="2400" i="1"/>
                            </m:ctrlPr>
                          </m:sSubPr>
                          <m:e>
                            <m:r>
                              <a:rPr lang="en-US" altLang="zh-CN" sz="2400" i="1"/>
                              <m:t>𝐹</m:t>
                            </m:r>
                          </m:e>
                          <m:sub>
                            <m:r>
                              <a:rPr lang="en-US" altLang="zh-CN" sz="2400" i="1"/>
                              <m:t>𝑚𝑎𝑥</m:t>
                            </m:r>
                          </m:sub>
                        </m:sSub>
                        <m:r>
                          <a:rPr lang="en-US" altLang="zh-CN" sz="2400" i="1"/>
                          <m:t>𝐺</m:t>
                        </m:r>
                      </m:den>
                    </m:f>
                    <m:r>
                      <a:rPr lang="en-US" altLang="zh-CN" sz="2400"/>
                      <m:t>∝</m:t>
                    </m:r>
                    <m:sSup>
                      <m:sSupPr>
                        <m:ctrlPr>
                          <a:rPr lang="zh-CN" altLang="zh-CN" sz="2400" i="1"/>
                        </m:ctrlPr>
                      </m:sSupPr>
                      <m:e>
                        <m:r>
                          <a:rPr lang="en-US" altLang="zh-CN" sz="2400" i="1"/>
                          <m:t>𝑚</m:t>
                        </m:r>
                      </m:e>
                      <m:sup>
                        <m:r>
                          <a:rPr lang="en-US" altLang="zh-CN" sz="2400" i="1"/>
                          <m:t>1</m:t>
                        </m:r>
                        <m:r>
                          <a:rPr lang="en-US" altLang="zh-CN" sz="2400"/>
                          <m:t>/</m:t>
                        </m:r>
                        <m:r>
                          <a:rPr lang="en-US" altLang="zh-CN" sz="2400" i="1"/>
                          <m:t>3</m:t>
                        </m:r>
                      </m:sup>
                    </m:sSup>
                  </m:oMath>
                </a14:m>
                <a:endParaRPr lang="zh-CN" altLang="zh-CN" sz="24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奇异值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1/6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：寻找文献支持→</a:t>
                </a:r>
                <a:r>
                  <a:rPr lang="zh-CN" altLang="en-US" sz="24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大型哺乳动物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的齿轮比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 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≈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0.16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！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于是对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Hill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理论，有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𝐻𝑖</m:t>
                        </m:r>
                      </m:sub>
                    </m:sSub>
                    <m:r>
                      <a:rPr lang="en-US" altLang="zh-CN" sz="24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sSup>
                      <m:s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−0.16</m:t>
                        </m:r>
                      </m:sup>
                    </m:sSup>
                    <m:r>
                      <a:rPr lang="en-US" altLang="zh-CN" sz="24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0.17</m:t>
                        </m:r>
                      </m:sup>
                    </m:sSup>
                  </m:oMath>
                </a14:m>
                <a:endParaRPr lang="en-US" altLang="zh-CN" sz="2400" dirty="0">
                  <a:effectLst/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</a:t>
                </a: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奇异值</a:t>
                </a: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1/6</a:t>
                </a: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统一到</a:t>
                </a: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Hill</a:t>
                </a: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理论中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！</a:t>
                </a:r>
                <a:endParaRPr lang="zh-CN" altLang="zh-CN" sz="2400" dirty="0">
                  <a:effectLst/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BCA077-C8FB-0F59-A449-B0B0AAEA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42" y="1023679"/>
                <a:ext cx="9132618" cy="4969437"/>
              </a:xfrm>
              <a:prstGeom prst="rect">
                <a:avLst/>
              </a:prstGeom>
              <a:blipFill>
                <a:blip r:embed="rId4"/>
                <a:stretch>
                  <a:fillRect l="-867" b="-1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3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b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b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b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b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b="1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lab-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b="1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65667</TotalTime>
  <Words>961</Words>
  <Application>Microsoft Office PowerPoint</Application>
  <PresentationFormat>宽屏</PresentationFormat>
  <Paragraphs>117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proxima-nova</vt:lpstr>
      <vt:lpstr>等线</vt:lpstr>
      <vt:lpstr>等线 Light</vt:lpstr>
      <vt:lpstr>黑体</vt:lpstr>
      <vt:lpstr>华文楷体</vt:lpstr>
      <vt:lpstr>宋体</vt:lpstr>
      <vt:lpstr>微软雅黑</vt:lpstr>
      <vt:lpstr>Arial</vt:lpstr>
      <vt:lpstr>Calibri</vt:lpstr>
      <vt:lpstr>Cambria</vt:lpstr>
      <vt:lpstr>Cambria Math</vt:lpstr>
      <vt:lpstr>Times New Roman</vt:lpstr>
      <vt:lpstr>Wingdings</vt:lpstr>
      <vt:lpstr>lab-1</vt:lpstr>
      <vt:lpstr>lab-2</vt:lpstr>
      <vt:lpstr>lab-3</vt:lpstr>
      <vt:lpstr>lab-4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tianxiao li</cp:lastModifiedBy>
  <cp:revision>2833</cp:revision>
  <dcterms:created xsi:type="dcterms:W3CDTF">2012-09-28T12:41:30Z</dcterms:created>
  <dcterms:modified xsi:type="dcterms:W3CDTF">2024-12-23T10:53:46Z</dcterms:modified>
</cp:coreProperties>
</file>