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55" r:id="rId3"/>
    <p:sldMasterId id="2147483657" r:id="rId4"/>
  </p:sldMasterIdLst>
  <p:notesMasterIdLst>
    <p:notesMasterId r:id="rId15"/>
  </p:notesMasterIdLst>
  <p:sldIdLst>
    <p:sldId id="273" r:id="rId5"/>
    <p:sldId id="274" r:id="rId6"/>
    <p:sldId id="338" r:id="rId7"/>
    <p:sldId id="288" r:id="rId8"/>
    <p:sldId id="339" r:id="rId9"/>
    <p:sldId id="340" r:id="rId10"/>
    <p:sldId id="272" r:id="rId11"/>
    <p:sldId id="341" r:id="rId12"/>
    <p:sldId id="304" r:id="rId13"/>
    <p:sldId id="270" r:id="rId14"/>
  </p:sldIdLst>
  <p:sldSz cx="9144000" cy="6858000" type="screen4x3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黑体" panose="02010609060101010101" pitchFamily="49" charset="-122"/>
      <p:regular r:id="rId18"/>
    </p:embeddedFont>
    <p:embeddedFont>
      <p:font typeface="华文楷体" panose="02010600040101010101" pitchFamily="2" charset="-122"/>
      <p:regular r:id="rId19"/>
    </p:embeddedFont>
  </p:embeddedFontLst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meriocallisFulva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7" autoAdjust="0"/>
    <p:restoredTop sz="81533" autoAdjust="0"/>
  </p:normalViewPr>
  <p:slideViewPr>
    <p:cSldViewPr snapToGrid="0">
      <p:cViewPr varScale="1">
        <p:scale>
          <a:sx n="94" d="100"/>
          <a:sy n="94" d="100"/>
        </p:scale>
        <p:origin x="12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8DC-0F35-4A7E-80C6-44AA1FD5644C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9A672-16D9-495D-9DCD-8ABC58D483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分割一切，</a:t>
            </a:r>
            <a:r>
              <a:rPr lang="en-US" altLang="zh-CN" dirty="0"/>
              <a:t>Meta AI</a:t>
            </a:r>
            <a:r>
              <a:rPr lang="zh-CN" altLang="en-US" dirty="0"/>
              <a:t>于</a:t>
            </a:r>
            <a:r>
              <a:rPr lang="en-US" altLang="zh-CN" dirty="0"/>
              <a:t>2023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月发布的根据提示进行分割的预训练大模型</a:t>
            </a: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单侧刺激：为了看到单个电极对单侧和对侧脑区的影响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672-16D9-495D-9DCD-8ABC58D483E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80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零样本泛化：在没有任何样本数据的情况下，通过学习从训练集中获取的属性和知识，将这些知识应用到未见过的类别或任务上。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672-16D9-495D-9DCD-8ABC58D483E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单侧刺激：为了看到单个电极对单侧和对侧脑区的影响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672-16D9-495D-9DCD-8ABC58D483E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965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单侧刺激：为了看到单个电极对单侧和对侧脑区的影响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672-16D9-495D-9DCD-8ABC58D483E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664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672-16D9-495D-9DCD-8ABC58D483E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672-16D9-495D-9DCD-8ABC58D483E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50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672-16D9-495D-9DCD-8ABC58D483E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题姓名日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6"/>
          <p:cNvSpPr>
            <a:spLocks noGrp="1"/>
          </p:cNvSpPr>
          <p:nvPr>
            <p:ph type="title"/>
          </p:nvPr>
        </p:nvSpPr>
        <p:spPr>
          <a:xfrm>
            <a:off x="649158" y="2056596"/>
            <a:ext cx="7531890" cy="8640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6452262" y="4088207"/>
            <a:ext cx="1728787" cy="58477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姓名</a:t>
            </a:r>
            <a:endParaRPr lang="zh-CN" altLang="en-US" dirty="0"/>
          </a:p>
        </p:txBody>
      </p:sp>
      <p:sp>
        <p:nvSpPr>
          <p:cNvPr id="14" name="文本占位符 12"/>
          <p:cNvSpPr>
            <a:spLocks noGrp="1"/>
          </p:cNvSpPr>
          <p:nvPr>
            <p:ph type="body" sz="quarter" idx="11" hasCustomPrompt="1"/>
          </p:nvPr>
        </p:nvSpPr>
        <p:spPr>
          <a:xfrm>
            <a:off x="6452261" y="4823067"/>
            <a:ext cx="1728787" cy="45665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sz="quarter" idx="10"/>
          </p:nvPr>
        </p:nvSpPr>
        <p:spPr>
          <a:xfrm>
            <a:off x="251525" y="2204864"/>
            <a:ext cx="6840115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36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4950042" y="4365110"/>
            <a:ext cx="327489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zh-CN" altLang="en-US" sz="24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lvl="0" algn="r"/>
            <a:r>
              <a:rPr lang="zh-CN" altLang="en-US" dirty="0"/>
              <a:t>姓名</a:t>
            </a:r>
            <a:endParaRPr lang="en-US" altLang="zh-CN" dirty="0"/>
          </a:p>
        </p:txBody>
      </p:sp>
      <p:sp>
        <p:nvSpPr>
          <p:cNvPr id="7" name="内容占位符 9"/>
          <p:cNvSpPr>
            <a:spLocks noGrp="1"/>
          </p:cNvSpPr>
          <p:nvPr>
            <p:ph sz="quarter" idx="12" hasCustomPrompt="1"/>
          </p:nvPr>
        </p:nvSpPr>
        <p:spPr>
          <a:xfrm>
            <a:off x="6135786" y="5150416"/>
            <a:ext cx="2089150" cy="38856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zh-CN" altLang="en-US" sz="21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263353" y="1661547"/>
            <a:ext cx="8582198" cy="4974203"/>
          </a:xfrm>
          <a:prstGeom prst="rect">
            <a:avLst/>
          </a:prstGeom>
        </p:spPr>
        <p:txBody>
          <a:bodyPr/>
          <a:lstStyle>
            <a:lvl1pPr marL="228600" indent="-228600">
              <a:defRPr kumimoji="0" lang="zh-CN" altLang="en-US" sz="28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单击此处编辑母版文本样式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二级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三级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四级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五级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263353" y="974727"/>
            <a:ext cx="8582198" cy="530225"/>
          </a:xfrm>
          <a:prstGeom prst="rect">
            <a:avLst/>
          </a:prstGeom>
        </p:spPr>
        <p:txBody>
          <a:bodyPr/>
          <a:lstStyle>
            <a:lvl1pPr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263353" y="974727"/>
            <a:ext cx="8582198" cy="530225"/>
          </a:xfrm>
          <a:prstGeom prst="rect">
            <a:avLst/>
          </a:prstGeom>
        </p:spPr>
        <p:txBody>
          <a:bodyPr/>
          <a:lstStyle>
            <a:lvl1pPr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>
            <p:ph sz="quarter" idx="10"/>
          </p:nvPr>
        </p:nvSpPr>
        <p:spPr>
          <a:xfrm>
            <a:off x="263353" y="872409"/>
            <a:ext cx="8582198" cy="5259083"/>
          </a:xfrm>
          <a:prstGeom prst="rect">
            <a:avLst/>
          </a:prstGeom>
        </p:spPr>
        <p:txBody>
          <a:bodyPr/>
          <a:lstStyle>
            <a:lvl1pPr marL="228600" indent="-228600">
              <a:defRPr kumimoji="0" lang="zh-CN" altLang="en-US" sz="28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单击此处编辑母版文本样式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二级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三级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四级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五级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263353" y="185585"/>
            <a:ext cx="8582198" cy="560592"/>
          </a:xfrm>
          <a:prstGeom prst="rect">
            <a:avLst/>
          </a:prstGeom>
        </p:spPr>
        <p:txBody>
          <a:bodyPr/>
          <a:lstStyle>
            <a:lvl1pPr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题姓名日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6"/>
          <p:cNvSpPr>
            <a:spLocks noGrp="1"/>
          </p:cNvSpPr>
          <p:nvPr>
            <p:ph type="title"/>
          </p:nvPr>
        </p:nvSpPr>
        <p:spPr>
          <a:xfrm>
            <a:off x="649158" y="2056596"/>
            <a:ext cx="7531890" cy="8640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6452262" y="4088207"/>
            <a:ext cx="1728787" cy="58477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姓名</a:t>
            </a:r>
            <a:endParaRPr lang="zh-CN" altLang="en-US" dirty="0"/>
          </a:p>
        </p:txBody>
      </p:sp>
      <p:sp>
        <p:nvSpPr>
          <p:cNvPr id="14" name="文本占位符 12"/>
          <p:cNvSpPr>
            <a:spLocks noGrp="1"/>
          </p:cNvSpPr>
          <p:nvPr>
            <p:ph type="body" sz="quarter" idx="11" hasCustomPrompt="1"/>
          </p:nvPr>
        </p:nvSpPr>
        <p:spPr>
          <a:xfrm>
            <a:off x="6452261" y="4823067"/>
            <a:ext cx="1728787" cy="45665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297137" y="125738"/>
            <a:ext cx="7651707" cy="1081652"/>
            <a:chOff x="94595" y="0"/>
            <a:chExt cx="6001405" cy="84836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" t="27855" r="66733" b="30349"/>
            <a:stretch>
              <a:fillRect/>
            </a:stretch>
          </p:blipFill>
          <p:spPr>
            <a:xfrm>
              <a:off x="94595" y="47476"/>
              <a:ext cx="759077" cy="75341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7" t="14469" r="18566" b="63632"/>
            <a:stretch>
              <a:fillRect/>
            </a:stretch>
          </p:blipFill>
          <p:spPr>
            <a:xfrm>
              <a:off x="2280745" y="0"/>
              <a:ext cx="3815255" cy="84836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8" t="27855" r="2323" b="30349"/>
            <a:stretch>
              <a:fillRect/>
            </a:stretch>
          </p:blipFill>
          <p:spPr>
            <a:xfrm>
              <a:off x="933205" y="131391"/>
              <a:ext cx="1140574" cy="58121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1" y="1323722"/>
            <a:ext cx="9104168" cy="109421"/>
            <a:chOff x="232" y="1628800"/>
            <a:chExt cx="12072664" cy="159133"/>
          </a:xfrm>
        </p:grpSpPr>
        <p:sp>
          <p:nvSpPr>
            <p:cNvPr id="8" name="矩形 7"/>
            <p:cNvSpPr/>
            <p:nvPr userDrawn="1"/>
          </p:nvSpPr>
          <p:spPr>
            <a:xfrm>
              <a:off x="232" y="1628800"/>
              <a:ext cx="12072664" cy="636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9" name="矩形 8"/>
            <p:cNvSpPr/>
            <p:nvPr userDrawn="1"/>
          </p:nvSpPr>
          <p:spPr>
            <a:xfrm flipV="1">
              <a:off x="232" y="1736827"/>
              <a:ext cx="12072664" cy="511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7"/>
          <a:srcRect t="692" r="746"/>
          <a:stretch>
            <a:fillRect/>
          </a:stretch>
        </p:blipFill>
        <p:spPr>
          <a:xfrm>
            <a:off x="1" y="5538978"/>
            <a:ext cx="9144000" cy="1319023"/>
          </a:xfrm>
          <a:prstGeom prst="rect">
            <a:avLst/>
          </a:prstGeom>
        </p:spPr>
      </p:pic>
      <p:grpSp>
        <p:nvGrpSpPr>
          <p:cNvPr id="24" name="组合 23"/>
          <p:cNvGrpSpPr/>
          <p:nvPr userDrawn="1"/>
        </p:nvGrpSpPr>
        <p:grpSpPr>
          <a:xfrm>
            <a:off x="1" y="3507949"/>
            <a:ext cx="9104168" cy="109421"/>
            <a:chOff x="232" y="1628800"/>
            <a:chExt cx="12072664" cy="159133"/>
          </a:xfrm>
        </p:grpSpPr>
        <p:sp>
          <p:nvSpPr>
            <p:cNvPr id="25" name="矩形 24"/>
            <p:cNvSpPr/>
            <p:nvPr userDrawn="1"/>
          </p:nvSpPr>
          <p:spPr>
            <a:xfrm>
              <a:off x="232" y="1628800"/>
              <a:ext cx="12072664" cy="636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26" name="矩形 25"/>
            <p:cNvSpPr/>
            <p:nvPr userDrawn="1"/>
          </p:nvSpPr>
          <p:spPr>
            <a:xfrm flipV="1">
              <a:off x="232" y="1736827"/>
              <a:ext cx="12072664" cy="511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729174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3"/>
          <p:cNvSpPr/>
          <p:nvPr userDrawn="1"/>
        </p:nvSpPr>
        <p:spPr>
          <a:xfrm flipV="1">
            <a:off x="0" y="801793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57927" y="6531"/>
            <a:ext cx="4985191" cy="704711"/>
            <a:chOff x="94595" y="0"/>
            <a:chExt cx="6001405" cy="84836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" t="27855" r="66733" b="30349"/>
            <a:stretch>
              <a:fillRect/>
            </a:stretch>
          </p:blipFill>
          <p:spPr>
            <a:xfrm>
              <a:off x="94595" y="47476"/>
              <a:ext cx="759077" cy="75341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7" t="14469" r="18566" b="63632"/>
            <a:stretch>
              <a:fillRect/>
            </a:stretch>
          </p:blipFill>
          <p:spPr>
            <a:xfrm>
              <a:off x="2280745" y="0"/>
              <a:ext cx="3815255" cy="84836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8" t="27855" r="2323" b="30349"/>
            <a:stretch>
              <a:fillRect/>
            </a:stretch>
          </p:blipFill>
          <p:spPr>
            <a:xfrm>
              <a:off x="933205" y="131391"/>
              <a:ext cx="1140574" cy="581211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6947478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1624-6C6D-4242-8B75-E0E7D6CB29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4035567" y="6146764"/>
            <a:ext cx="4985191" cy="704711"/>
            <a:chOff x="94595" y="0"/>
            <a:chExt cx="6001405" cy="84836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" t="27855" r="66733" b="30349"/>
            <a:stretch>
              <a:fillRect/>
            </a:stretch>
          </p:blipFill>
          <p:spPr>
            <a:xfrm>
              <a:off x="94595" y="47476"/>
              <a:ext cx="759077" cy="75341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7" t="14469" r="18566" b="63632"/>
            <a:stretch>
              <a:fillRect/>
            </a:stretch>
          </p:blipFill>
          <p:spPr>
            <a:xfrm>
              <a:off x="2280745" y="0"/>
              <a:ext cx="3815255" cy="84836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8" t="27855" r="2323" b="30349"/>
            <a:stretch>
              <a:fillRect/>
            </a:stretch>
          </p:blipFill>
          <p:spPr>
            <a:xfrm>
              <a:off x="933205" y="131391"/>
              <a:ext cx="1140574" cy="581211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297137" y="125738"/>
            <a:ext cx="7651707" cy="1081652"/>
            <a:chOff x="94595" y="0"/>
            <a:chExt cx="6001405" cy="84836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" t="27855" r="66733" b="30349"/>
            <a:stretch>
              <a:fillRect/>
            </a:stretch>
          </p:blipFill>
          <p:spPr>
            <a:xfrm>
              <a:off x="94595" y="47476"/>
              <a:ext cx="759077" cy="75341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7" t="14469" r="18566" b="63632"/>
            <a:stretch>
              <a:fillRect/>
            </a:stretch>
          </p:blipFill>
          <p:spPr>
            <a:xfrm>
              <a:off x="2280745" y="0"/>
              <a:ext cx="3815255" cy="84836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8" t="27855" r="2323" b="30349"/>
            <a:stretch>
              <a:fillRect/>
            </a:stretch>
          </p:blipFill>
          <p:spPr>
            <a:xfrm>
              <a:off x="933205" y="131391"/>
              <a:ext cx="1140574" cy="58121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1" y="1323722"/>
            <a:ext cx="9104168" cy="109421"/>
            <a:chOff x="232" y="1628800"/>
            <a:chExt cx="12072664" cy="159133"/>
          </a:xfrm>
        </p:grpSpPr>
        <p:sp>
          <p:nvSpPr>
            <p:cNvPr id="8" name="矩形 7"/>
            <p:cNvSpPr/>
            <p:nvPr userDrawn="1"/>
          </p:nvSpPr>
          <p:spPr>
            <a:xfrm>
              <a:off x="232" y="1628800"/>
              <a:ext cx="12072664" cy="636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9" name="矩形 8"/>
            <p:cNvSpPr/>
            <p:nvPr userDrawn="1"/>
          </p:nvSpPr>
          <p:spPr>
            <a:xfrm flipV="1">
              <a:off x="232" y="1736827"/>
              <a:ext cx="12072664" cy="511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6"/>
          <a:srcRect t="692" r="746"/>
          <a:stretch>
            <a:fillRect/>
          </a:stretch>
        </p:blipFill>
        <p:spPr>
          <a:xfrm>
            <a:off x="1" y="5538978"/>
            <a:ext cx="9144000" cy="13190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5.mp4"/><Relationship Id="rId13" Type="http://schemas.openxmlformats.org/officeDocument/2006/relationships/video" Target="../media/media7.mp4"/><Relationship Id="rId18" Type="http://schemas.openxmlformats.org/officeDocument/2006/relationships/image" Target="../media/image16.png"/><Relationship Id="rId3" Type="http://schemas.openxmlformats.org/officeDocument/2006/relationships/video" Target="../media/media2.mp4"/><Relationship Id="rId21" Type="http://schemas.openxmlformats.org/officeDocument/2006/relationships/image" Target="../media/image19.png"/><Relationship Id="rId7" Type="http://schemas.openxmlformats.org/officeDocument/2006/relationships/video" Target="../media/media4.mp4"/><Relationship Id="rId12" Type="http://schemas.microsoft.com/office/2007/relationships/media" Target="../media/media7.mp4"/><Relationship Id="rId17" Type="http://schemas.openxmlformats.org/officeDocument/2006/relationships/image" Target="../media/image15.png"/><Relationship Id="rId2" Type="http://schemas.microsoft.com/office/2007/relationships/media" Target="../media/media2.mp4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microsoft.com/office/2007/relationships/media" Target="../media/media4.mp4"/><Relationship Id="rId11" Type="http://schemas.openxmlformats.org/officeDocument/2006/relationships/video" Target="../media/media6.mp4"/><Relationship Id="rId5" Type="http://schemas.openxmlformats.org/officeDocument/2006/relationships/video" Target="../media/media3.mp4"/><Relationship Id="rId15" Type="http://schemas.openxmlformats.org/officeDocument/2006/relationships/notesSlide" Target="../notesSlides/notesSlide7.xml"/><Relationship Id="rId10" Type="http://schemas.microsoft.com/office/2007/relationships/media" Target="../media/media6.mp4"/><Relationship Id="rId19" Type="http://schemas.openxmlformats.org/officeDocument/2006/relationships/image" Target="../media/image17.png"/><Relationship Id="rId4" Type="http://schemas.microsoft.com/office/2007/relationships/media" Target="../media/media3.mp4"/><Relationship Id="rId9" Type="http://schemas.openxmlformats.org/officeDocument/2006/relationships/video" Target="../media/media5.mp4"/><Relationship Id="rId1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1"/>
          </p:nvPr>
        </p:nvSpPr>
        <p:spPr>
          <a:xfrm>
            <a:off x="4950042" y="4365112"/>
            <a:ext cx="3274894" cy="423545"/>
          </a:xfrm>
        </p:spPr>
        <p:txBody>
          <a:bodyPr/>
          <a:lstStyle/>
          <a:p>
            <a:r>
              <a:t>袁群然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zh-CN" dirty="0"/>
              <a:t>2024.05.06</a:t>
            </a:r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44654" y="2231849"/>
            <a:ext cx="8495030" cy="8642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b="1" dirty="0">
                <a:latin typeface="Times New Roman" panose="02020603050405020304" pitchFamily="18" charset="0"/>
              </a:rPr>
              <a:t>Segment Anything Model</a:t>
            </a:r>
            <a:r>
              <a:rPr lang="zh-CN" altLang="en-US" sz="2800" b="1" dirty="0">
                <a:latin typeface="Times New Roman" panose="02020603050405020304" pitchFamily="18" charset="0"/>
              </a:rPr>
              <a:t>（</a:t>
            </a:r>
            <a:r>
              <a:rPr lang="en-US" altLang="zh-CN" sz="2800" b="1" dirty="0">
                <a:latin typeface="Times New Roman" panose="02020603050405020304" pitchFamily="18" charset="0"/>
              </a:rPr>
              <a:t>SAM</a:t>
            </a:r>
            <a:r>
              <a:rPr lang="zh-CN" altLang="en-US" sz="2800" b="1" dirty="0">
                <a:latin typeface="Times New Roman" panose="02020603050405020304" pitchFamily="18" charset="0"/>
              </a:rPr>
              <a:t>）介绍</a:t>
            </a:r>
            <a:br>
              <a:rPr lang="en-US" altLang="zh-CN" sz="2800" b="1" dirty="0">
                <a:latin typeface="Times New Roman" panose="02020603050405020304" pitchFamily="18" charset="0"/>
              </a:rPr>
            </a:br>
            <a:endParaRPr lang="en-US" altLang="zh-CN" sz="2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49157" y="2564904"/>
            <a:ext cx="7531890" cy="864096"/>
          </a:xfrm>
        </p:spPr>
        <p:txBody>
          <a:bodyPr/>
          <a:lstStyle/>
          <a:p>
            <a:pPr algn="ctr"/>
            <a:r>
              <a:rPr lang="zh-CN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请老师、同学们批评指正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袁群然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6145532" y="4822827"/>
            <a:ext cx="2035175" cy="456565"/>
          </a:xfrm>
        </p:spPr>
        <p:txBody>
          <a:bodyPr/>
          <a:lstStyle/>
          <a:p>
            <a:r>
              <a:rPr lang="en-US" altLang="zh-CN" dirty="0"/>
              <a:t>2024.05.06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>
          <a:xfrm>
            <a:off x="8730464" y="5613538"/>
            <a:ext cx="302507" cy="273844"/>
          </a:xfrm>
        </p:spPr>
        <p:txBody>
          <a:bodyPr/>
          <a:lstStyle/>
          <a:p>
            <a:fld id="{EE00F0DF-33EF-44AA-A705-087FFAD5005A}" type="slidenum">
              <a:rPr lang="zh-CN" altLang="en-US" sz="1350"/>
              <a:t>2</a:t>
            </a:fld>
            <a:endParaRPr lang="zh-CN" altLang="en-US" sz="1350"/>
          </a:p>
        </p:txBody>
      </p:sp>
      <p:grpSp>
        <p:nvGrpSpPr>
          <p:cNvPr id="26" name="组合 25"/>
          <p:cNvGrpSpPr/>
          <p:nvPr/>
        </p:nvGrpSpPr>
        <p:grpSpPr>
          <a:xfrm>
            <a:off x="626365" y="2081174"/>
            <a:ext cx="4588752" cy="1500258"/>
            <a:chOff x="163773" y="2671735"/>
            <a:chExt cx="6118335" cy="2000341"/>
          </a:xfrm>
        </p:grpSpPr>
        <p:sp>
          <p:nvSpPr>
            <p:cNvPr id="50" name="文本框 49"/>
            <p:cNvSpPr txBox="1"/>
            <p:nvPr/>
          </p:nvSpPr>
          <p:spPr>
            <a:xfrm>
              <a:off x="163773" y="3083032"/>
              <a:ext cx="3123394" cy="675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bg1">
                      <a:lumMod val="6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C</a:t>
              </a:r>
              <a:r>
                <a:rPr lang="en-US" altLang="zh-CN" sz="2700" b="1" dirty="0">
                  <a:solidFill>
                    <a:srgbClr val="8D8D8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ONT</a:t>
              </a:r>
              <a:r>
                <a:rPr lang="en-US" altLang="zh-CN" sz="2700" b="1" dirty="0">
                  <a:solidFill>
                    <a:schemeClr val="bg1">
                      <a:lumMod val="6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ENTS</a:t>
              </a:r>
              <a:endParaRPr lang="zh-CN" altLang="en-US" sz="2700" b="1" dirty="0">
                <a:solidFill>
                  <a:schemeClr val="bg1">
                    <a:lumMod val="6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145734" y="2671735"/>
              <a:ext cx="1158240" cy="675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 dirty="0">
                  <a:solidFill>
                    <a:srgbClr val="5C307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目录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3494822" y="2903397"/>
              <a:ext cx="438581" cy="615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C307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</a:t>
              </a:r>
              <a:endParaRPr lang="zh-CN" altLang="en-US" sz="24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3984043" y="2970124"/>
              <a:ext cx="1528624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华文楷体" panose="02010600040101010101" pitchFamily="2" charset="-122"/>
                </a:rPr>
                <a:t>模型与实现</a:t>
              </a:r>
            </a:p>
          </p:txBody>
        </p:sp>
        <p:cxnSp>
          <p:nvCxnSpPr>
            <p:cNvPr id="54" name="直接连接符 53"/>
            <p:cNvCxnSpPr/>
            <p:nvPr/>
          </p:nvCxnSpPr>
          <p:spPr>
            <a:xfrm flipH="1">
              <a:off x="3785048" y="3083032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3494822" y="3482780"/>
              <a:ext cx="438581" cy="615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C307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2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3984043" y="3549507"/>
              <a:ext cx="1272142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华文楷体" panose="02010600040101010101" pitchFamily="2" charset="-122"/>
                </a:rPr>
                <a:t>功能介绍</a:t>
              </a:r>
            </a:p>
          </p:txBody>
        </p:sp>
        <p:cxnSp>
          <p:nvCxnSpPr>
            <p:cNvPr id="60" name="直接连接符 59"/>
            <p:cNvCxnSpPr/>
            <p:nvPr/>
          </p:nvCxnSpPr>
          <p:spPr>
            <a:xfrm flipH="1">
              <a:off x="3785048" y="3662414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3494822" y="4056524"/>
              <a:ext cx="438581" cy="615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C307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3</a:t>
              </a: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984043" y="4123249"/>
              <a:ext cx="2298065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华文楷体" panose="02010600040101010101" pitchFamily="2" charset="-122"/>
                </a:rPr>
                <a:t>医学图像领域应用</a:t>
              </a:r>
            </a:p>
          </p:txBody>
        </p:sp>
        <p:cxnSp>
          <p:nvCxnSpPr>
            <p:cNvPr id="66" name="直接连接符 65"/>
            <p:cNvCxnSpPr/>
            <p:nvPr/>
          </p:nvCxnSpPr>
          <p:spPr>
            <a:xfrm flipH="1">
              <a:off x="3785048" y="4236157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3278460" y="2994901"/>
              <a:ext cx="0" cy="1547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内容占位符 1"/>
          <p:cNvSpPr>
            <a:spLocks noGrp="1"/>
          </p:cNvSpPr>
          <p:nvPr/>
        </p:nvSpPr>
        <p:spPr>
          <a:xfrm>
            <a:off x="197515" y="5211202"/>
            <a:ext cx="3027878" cy="4857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3200" kern="1200" dirty="0">
                <a:solidFill>
                  <a:schemeClr val="accent2">
                    <a:lumMod val="50000"/>
                  </a:schemeClr>
                </a:solidFill>
                <a:effectLst>
                  <a:outerShdw blurRad="1143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2100" b="1" dirty="0">
                <a:solidFill>
                  <a:srgbClr val="5C307D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报告时间：</a:t>
            </a:r>
            <a:r>
              <a:rPr lang="en-US" altLang="zh-CN" sz="2100" b="1" dirty="0">
                <a:solidFill>
                  <a:srgbClr val="5C307D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10 min</a:t>
            </a:r>
            <a:endParaRPr lang="zh-CN" altLang="en-US" sz="2100" b="1" dirty="0">
              <a:solidFill>
                <a:srgbClr val="5C307D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开头1">
            <a:hlinkClick r:id="" action="ppaction://media"/>
            <a:extLst>
              <a:ext uri="{FF2B5EF4-FFF2-40B4-BE49-F238E27FC236}">
                <a16:creationId xmlns:a16="http://schemas.microsoft.com/office/drawing/2014/main" id="{288B0B42-6219-2823-F1DE-6C3763D85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1247775"/>
            <a:ext cx="9134475" cy="43624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05DE113-E8D9-49AF-9F75-1757A0DBD158}"/>
              </a:ext>
            </a:extLst>
          </p:cNvPr>
          <p:cNvSpPr txBox="1"/>
          <p:nvPr/>
        </p:nvSpPr>
        <p:spPr>
          <a:xfrm>
            <a:off x="5918200" y="5948680"/>
            <a:ext cx="295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肖像权使用已征得本人同意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F7B599-1398-1A08-D315-4304E358B5F0}"/>
              </a:ext>
            </a:extLst>
          </p:cNvPr>
          <p:cNvSpPr txBox="1"/>
          <p:nvPr/>
        </p:nvSpPr>
        <p:spPr>
          <a:xfrm>
            <a:off x="828040" y="598701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https://segment-anything.com/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99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0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352" y="894082"/>
            <a:ext cx="8582198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Times New Roman" panose="02020603050405020304" pitchFamily="18" charset="0"/>
              </a:rPr>
              <a:t>模型与实现</a:t>
            </a: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EF97B1A-823A-8CFB-B7F2-415909B6950D}"/>
              </a:ext>
            </a:extLst>
          </p:cNvPr>
          <p:cNvSpPr txBox="1"/>
          <p:nvPr/>
        </p:nvSpPr>
        <p:spPr>
          <a:xfrm>
            <a:off x="298450" y="1424305"/>
            <a:ext cx="7706360" cy="183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基础模型在图像分割领域需要解决的问题：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什么样的任务可以实现零样本泛化？                 </a:t>
            </a:r>
            <a:r>
              <a:rPr lang="zh-CN" altLang="en-US" b="1" dirty="0">
                <a:solidFill>
                  <a:srgbClr val="FF0000"/>
                </a:solidFill>
              </a:rPr>
              <a:t>任务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对应的模型框架是什么？                                   </a:t>
            </a:r>
            <a:r>
              <a:rPr lang="zh-CN" altLang="en-US" b="1" dirty="0">
                <a:solidFill>
                  <a:srgbClr val="FF0000"/>
                </a:solidFill>
              </a:rPr>
              <a:t>模型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什么数据可以支撑这项任务和模型？                 </a:t>
            </a:r>
            <a:r>
              <a:rPr lang="zh-CN" altLang="en-US" b="1" dirty="0">
                <a:solidFill>
                  <a:srgbClr val="FF0000"/>
                </a:solidFill>
              </a:rPr>
              <a:t>数据集（数据驱动）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4D29A1E-AEE5-7E5E-3BA2-2A17262CBB52}"/>
              </a:ext>
            </a:extLst>
          </p:cNvPr>
          <p:cNvCxnSpPr/>
          <p:nvPr/>
        </p:nvCxnSpPr>
        <p:spPr>
          <a:xfrm>
            <a:off x="4424680" y="2225040"/>
            <a:ext cx="8890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B6E5788-4514-96B3-EC77-D2334D23E6BF}"/>
              </a:ext>
            </a:extLst>
          </p:cNvPr>
          <p:cNvCxnSpPr/>
          <p:nvPr/>
        </p:nvCxnSpPr>
        <p:spPr>
          <a:xfrm>
            <a:off x="4424680" y="2651760"/>
            <a:ext cx="8890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11ACED9-677C-0F05-CFB9-B23C55054C5A}"/>
              </a:ext>
            </a:extLst>
          </p:cNvPr>
          <p:cNvCxnSpPr/>
          <p:nvPr/>
        </p:nvCxnSpPr>
        <p:spPr>
          <a:xfrm>
            <a:off x="4424680" y="3063240"/>
            <a:ext cx="8890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9F879C79-F19F-9EAF-4642-D640D7C05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0" y="3370174"/>
            <a:ext cx="3500463" cy="28051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2C121D-4D08-6088-959E-242A2939A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93" y="3474722"/>
            <a:ext cx="3567139" cy="276703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4DF3DEA-6715-AD7A-4090-E81550416B8C}"/>
              </a:ext>
            </a:extLst>
          </p:cNvPr>
          <p:cNvSpPr txBox="1"/>
          <p:nvPr/>
        </p:nvSpPr>
        <p:spPr>
          <a:xfrm>
            <a:off x="1056640" y="6097476"/>
            <a:ext cx="3215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任务：多种提示方法实现分割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83D783-50A5-8DB5-F50D-687425896420}"/>
              </a:ext>
            </a:extLst>
          </p:cNvPr>
          <p:cNvSpPr txBox="1"/>
          <p:nvPr/>
        </p:nvSpPr>
        <p:spPr>
          <a:xfrm>
            <a:off x="4470402" y="6114386"/>
            <a:ext cx="4375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模型：基于分割任务与实用目标约束的框架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0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352" y="894082"/>
            <a:ext cx="8582198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Times New Roman" panose="02020603050405020304" pitchFamily="18" charset="0"/>
              </a:rPr>
              <a:t>模型与实现</a:t>
            </a:r>
            <a:endParaRPr dirty="0">
              <a:latin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854F00-3180-DC90-0945-3A71167DF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5" y="3712455"/>
            <a:ext cx="7768880" cy="16807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B7AAE17-42D2-AC89-DC5A-DC80CD04E536}"/>
              </a:ext>
            </a:extLst>
          </p:cNvPr>
          <p:cNvSpPr txBox="1"/>
          <p:nvPr/>
        </p:nvSpPr>
        <p:spPr>
          <a:xfrm>
            <a:off x="604520" y="1333484"/>
            <a:ext cx="7498080" cy="2670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模型架构：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图像编码器：应用</a:t>
            </a:r>
            <a:r>
              <a:rPr lang="en-US" altLang="zh-CN" dirty="0"/>
              <a:t>MAE</a:t>
            </a:r>
            <a:r>
              <a:rPr lang="zh-CN" altLang="en-US" dirty="0"/>
              <a:t>自编码器（一种用于</a:t>
            </a:r>
            <a:r>
              <a:rPr lang="en-US" altLang="zh-CN" dirty="0"/>
              <a:t>CV</a:t>
            </a:r>
            <a:r>
              <a:rPr lang="zh-CN" altLang="en-US" dirty="0"/>
              <a:t>的自监督学习方法）。</a:t>
            </a:r>
            <a:endParaRPr lang="en-US" altLang="zh-CN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提示编码器：考虑两组提示：稀疏（点、框、文本）和密集（掩码）。稀疏提示通过</a:t>
            </a:r>
            <a:r>
              <a:rPr lang="zh-CN" altLang="en-US" dirty="0">
                <a:solidFill>
                  <a:srgbClr val="FF0000"/>
                </a:solidFill>
              </a:rPr>
              <a:t>位置编码表示点和框，并加上文本编码的自由形式文本</a:t>
            </a:r>
            <a:r>
              <a:rPr lang="zh-CN" altLang="en-US" dirty="0"/>
              <a:t>。密集提示使用</a:t>
            </a:r>
            <a:r>
              <a:rPr lang="zh-CN" altLang="en-US" dirty="0">
                <a:solidFill>
                  <a:srgbClr val="FF0000"/>
                </a:solidFill>
              </a:rPr>
              <a:t>卷积嵌入</a:t>
            </a:r>
            <a:r>
              <a:rPr lang="zh-CN" altLang="en-US" dirty="0"/>
              <a:t>，并与图像嵌入按元素求和。</a:t>
            </a:r>
            <a:endParaRPr lang="en-US" altLang="zh-CN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掩码解码器：</a:t>
            </a:r>
            <a:r>
              <a:rPr lang="en-US" altLang="zh-CN" dirty="0"/>
              <a:t>Transformer</a:t>
            </a:r>
            <a:r>
              <a:rPr lang="zh-CN" altLang="en-US" dirty="0"/>
              <a:t>解码器的修改。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812E23F-97DE-E7A2-6589-7C6EE2734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63" y="5298897"/>
            <a:ext cx="2493399" cy="1330049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441147B-2CA8-B538-C6DF-ACCAF4FBECCD}"/>
              </a:ext>
            </a:extLst>
          </p:cNvPr>
          <p:cNvCxnSpPr/>
          <p:nvPr/>
        </p:nvCxnSpPr>
        <p:spPr>
          <a:xfrm flipH="1">
            <a:off x="1610360" y="5049520"/>
            <a:ext cx="1071880" cy="914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40E0280-5E18-C898-5ADB-D2E5C162FFB8}"/>
              </a:ext>
            </a:extLst>
          </p:cNvPr>
          <p:cNvCxnSpPr>
            <a:cxnSpLocks/>
          </p:cNvCxnSpPr>
          <p:nvPr/>
        </p:nvCxnSpPr>
        <p:spPr>
          <a:xfrm>
            <a:off x="3764280" y="5049520"/>
            <a:ext cx="1112520" cy="9499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7E11F6B-D6E3-8A98-E7B0-773654C98590}"/>
              </a:ext>
            </a:extLst>
          </p:cNvPr>
          <p:cNvCxnSpPr/>
          <p:nvPr/>
        </p:nvCxnSpPr>
        <p:spPr>
          <a:xfrm flipH="1" flipV="1">
            <a:off x="2682240" y="2331720"/>
            <a:ext cx="914400" cy="1971040"/>
          </a:xfrm>
          <a:prstGeom prst="line">
            <a:avLst/>
          </a:prstGeom>
          <a:ln w="19050">
            <a:solidFill>
              <a:schemeClr val="accent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9204A20F-A70C-7249-C745-9727562C6605}"/>
              </a:ext>
            </a:extLst>
          </p:cNvPr>
          <p:cNvSpPr/>
          <p:nvPr/>
        </p:nvSpPr>
        <p:spPr>
          <a:xfrm>
            <a:off x="924560" y="1965962"/>
            <a:ext cx="6791960" cy="356757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CE5A91F-88C9-E973-95BE-23EC0DDF09C3}"/>
              </a:ext>
            </a:extLst>
          </p:cNvPr>
          <p:cNvCxnSpPr/>
          <p:nvPr/>
        </p:nvCxnSpPr>
        <p:spPr>
          <a:xfrm flipH="1" flipV="1">
            <a:off x="5516880" y="3550920"/>
            <a:ext cx="198120" cy="1117600"/>
          </a:xfrm>
          <a:prstGeom prst="line">
            <a:avLst/>
          </a:prstGeom>
          <a:ln w="19050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D5094146-7920-4923-9AA2-ADB0F72B92AB}"/>
              </a:ext>
            </a:extLst>
          </p:cNvPr>
          <p:cNvSpPr/>
          <p:nvPr/>
        </p:nvSpPr>
        <p:spPr>
          <a:xfrm>
            <a:off x="924560" y="2407920"/>
            <a:ext cx="7122160" cy="114300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DD59F3ED-D2A9-309B-28C6-770AC63C7CA0}"/>
              </a:ext>
            </a:extLst>
          </p:cNvPr>
          <p:cNvCxnSpPr/>
          <p:nvPr/>
        </p:nvCxnSpPr>
        <p:spPr>
          <a:xfrm flipH="1" flipV="1">
            <a:off x="5105400" y="3870960"/>
            <a:ext cx="1198880" cy="431800"/>
          </a:xfrm>
          <a:prstGeom prst="line">
            <a:avLst/>
          </a:prstGeom>
          <a:ln w="19050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83505408-0794-6807-EDBF-85348980D0E3}"/>
              </a:ext>
            </a:extLst>
          </p:cNvPr>
          <p:cNvSpPr/>
          <p:nvPr/>
        </p:nvSpPr>
        <p:spPr>
          <a:xfrm>
            <a:off x="924560" y="3636125"/>
            <a:ext cx="4145280" cy="316117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46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0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352" y="894082"/>
            <a:ext cx="8582198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Times New Roman" panose="02020603050405020304" pitchFamily="18" charset="0"/>
              </a:rPr>
              <a:t>模型与实现</a:t>
            </a: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EF97B1A-823A-8CFB-B7F2-415909B6950D}"/>
              </a:ext>
            </a:extLst>
          </p:cNvPr>
          <p:cNvSpPr txBox="1"/>
          <p:nvPr/>
        </p:nvSpPr>
        <p:spPr>
          <a:xfrm>
            <a:off x="298450" y="1424307"/>
            <a:ext cx="8154670" cy="3085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数据集获取：数据驱动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dirty="0"/>
              <a:t>第一阶段：辅助手工阶段。经典的交互式分割，专业注释者自由标注掩码，如一个掩码需要超过</a:t>
            </a:r>
            <a:r>
              <a:rPr lang="en-US" altLang="zh-CN" dirty="0"/>
              <a:t>30s</a:t>
            </a:r>
            <a:r>
              <a:rPr lang="zh-CN" altLang="en-US" dirty="0"/>
              <a:t>时继续到下一张。（</a:t>
            </a:r>
            <a:r>
              <a:rPr lang="en-US" altLang="zh-CN" dirty="0"/>
              <a:t>12</a:t>
            </a:r>
            <a:r>
              <a:rPr lang="zh-CN" altLang="en-US" dirty="0"/>
              <a:t>万张图像，</a:t>
            </a:r>
            <a:r>
              <a:rPr lang="en-US" altLang="zh-CN" dirty="0"/>
              <a:t>430</a:t>
            </a:r>
            <a:r>
              <a:rPr lang="zh-CN" altLang="en-US" dirty="0"/>
              <a:t>万个掩码）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第二阶段：半自动阶段，增加掩码多样性。在预填掩码模型基础上，注释者注释其他对象。（</a:t>
            </a:r>
            <a:r>
              <a:rPr lang="en-US" altLang="zh-CN" dirty="0"/>
              <a:t>18</a:t>
            </a:r>
            <a:r>
              <a:rPr lang="zh-CN" altLang="en-US" dirty="0"/>
              <a:t>万张图像，</a:t>
            </a:r>
            <a:r>
              <a:rPr lang="en-US" altLang="zh-CN" dirty="0"/>
              <a:t>590</a:t>
            </a:r>
            <a:r>
              <a:rPr lang="zh-CN" altLang="en-US" dirty="0"/>
              <a:t>万个掩码）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第三阶段：完全自动阶段。通过网格提示模型自动选择可信和稳定的掩码，并过滤重复项。（</a:t>
            </a:r>
            <a:r>
              <a:rPr lang="en-US" altLang="zh-CN" b="1" dirty="0">
                <a:solidFill>
                  <a:srgbClr val="FF0000"/>
                </a:solidFill>
              </a:rPr>
              <a:t>1100</a:t>
            </a:r>
            <a:r>
              <a:rPr lang="zh-CN" altLang="en-US" b="1" dirty="0">
                <a:solidFill>
                  <a:srgbClr val="FF0000"/>
                </a:solidFill>
              </a:rPr>
              <a:t>万</a:t>
            </a:r>
            <a:r>
              <a:rPr lang="zh-CN" altLang="en-US" dirty="0"/>
              <a:t>张多样化高分辨率许可图像和</a:t>
            </a:r>
            <a:r>
              <a:rPr lang="en-US" altLang="zh-CN" b="1" dirty="0">
                <a:solidFill>
                  <a:srgbClr val="FF0000"/>
                </a:solidFill>
              </a:rPr>
              <a:t>11</a:t>
            </a:r>
            <a:r>
              <a:rPr lang="zh-CN" altLang="en-US" b="1" dirty="0">
                <a:solidFill>
                  <a:srgbClr val="FF0000"/>
                </a:solidFill>
              </a:rPr>
              <a:t>亿</a:t>
            </a:r>
            <a:r>
              <a:rPr lang="zh-CN" altLang="en-US" dirty="0"/>
              <a:t>高质量分割掩码。）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DDAA6F-B2C5-4D07-D197-C0AD5DDB0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7" y="4564648"/>
            <a:ext cx="7793163" cy="167867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999812A-0D76-BE9E-D8D2-5B3F5E34F663}"/>
              </a:ext>
            </a:extLst>
          </p:cNvPr>
          <p:cNvSpPr txBox="1"/>
          <p:nvPr/>
        </p:nvSpPr>
        <p:spPr>
          <a:xfrm>
            <a:off x="2087880" y="6243320"/>
            <a:ext cx="473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数据集掩码质量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E4FC0E-D7DF-DB00-181A-2ACF69AE204A}"/>
              </a:ext>
            </a:extLst>
          </p:cNvPr>
          <p:cNvSpPr/>
          <p:nvPr/>
        </p:nvSpPr>
        <p:spPr>
          <a:xfrm>
            <a:off x="465227" y="5247640"/>
            <a:ext cx="2648815" cy="108204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694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352" y="974727"/>
            <a:ext cx="8582198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功能介绍</a:t>
            </a:r>
            <a:endParaRPr dirty="0">
              <a:latin typeface="Times New Roman" panose="02020603050405020304" pitchFamily="18" charset="0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点交互">
            <a:hlinkClick r:id="" action="ppaction://media"/>
            <a:extLst>
              <a:ext uri="{FF2B5EF4-FFF2-40B4-BE49-F238E27FC236}">
                <a16:creationId xmlns:a16="http://schemas.microsoft.com/office/drawing/2014/main" id="{A0A3A145-9BB6-5CE2-617B-1378DB5FDD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6754" y="1799275"/>
            <a:ext cx="2178367" cy="1524857"/>
          </a:xfrm>
          <a:prstGeom prst="rect">
            <a:avLst/>
          </a:prstGeom>
        </p:spPr>
      </p:pic>
      <p:pic>
        <p:nvPicPr>
          <p:cNvPr id="5" name="整体自动分割">
            <a:hlinkClick r:id="" action="ppaction://media"/>
            <a:extLst>
              <a:ext uri="{FF2B5EF4-FFF2-40B4-BE49-F238E27FC236}">
                <a16:creationId xmlns:a16="http://schemas.microsoft.com/office/drawing/2014/main" id="{C773D708-073A-85D0-5B9C-54692D23749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4842" y="1799275"/>
            <a:ext cx="2178367" cy="1524857"/>
          </a:xfrm>
          <a:prstGeom prst="rect">
            <a:avLst/>
          </a:prstGeom>
        </p:spPr>
      </p:pic>
      <p:pic>
        <p:nvPicPr>
          <p:cNvPr id="6" name="视频检测与追踪">
            <a:hlinkClick r:id="" action="ppaction://media"/>
            <a:extLst>
              <a:ext uri="{FF2B5EF4-FFF2-40B4-BE49-F238E27FC236}">
                <a16:creationId xmlns:a16="http://schemas.microsoft.com/office/drawing/2014/main" id="{99CD275C-4FE4-1A54-B805-FE7FB5222D29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6754" y="4206558"/>
            <a:ext cx="2178367" cy="1742694"/>
          </a:xfrm>
          <a:prstGeom prst="rect">
            <a:avLst/>
          </a:prstGeom>
        </p:spPr>
      </p:pic>
      <p:pic>
        <p:nvPicPr>
          <p:cNvPr id="7" name="文本生成检测">
            <a:hlinkClick r:id="" action="ppaction://media"/>
            <a:extLst>
              <a:ext uri="{FF2B5EF4-FFF2-40B4-BE49-F238E27FC236}">
                <a16:creationId xmlns:a16="http://schemas.microsoft.com/office/drawing/2014/main" id="{2F69AC6E-55E6-2AA3-E839-653728F53B0D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64840" y="4206558"/>
            <a:ext cx="2178368" cy="1742694"/>
          </a:xfrm>
          <a:prstGeom prst="rect">
            <a:avLst/>
          </a:prstGeom>
        </p:spPr>
      </p:pic>
      <p:pic>
        <p:nvPicPr>
          <p:cNvPr id="8" name="2Dto3D">
            <a:hlinkClick r:id="" action="ppaction://media"/>
            <a:extLst>
              <a:ext uri="{FF2B5EF4-FFF2-40B4-BE49-F238E27FC236}">
                <a16:creationId xmlns:a16="http://schemas.microsoft.com/office/drawing/2014/main" id="{29E7B591-AC7A-23B9-4CF0-364403497AA4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42928" y="1799274"/>
            <a:ext cx="2710054" cy="1524857"/>
          </a:xfrm>
          <a:prstGeom prst="rect">
            <a:avLst/>
          </a:prstGeom>
        </p:spPr>
      </p:pic>
      <p:pic>
        <p:nvPicPr>
          <p:cNvPr id="9" name="零射击分割">
            <a:hlinkClick r:id="" action="ppaction://media"/>
            <a:extLst>
              <a:ext uri="{FF2B5EF4-FFF2-40B4-BE49-F238E27FC236}">
                <a16:creationId xmlns:a16="http://schemas.microsoft.com/office/drawing/2014/main" id="{A60CE825-102A-8B70-BD50-C8A5ACE82246}"/>
              </a:ext>
            </a:extLst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42928" y="4206558"/>
            <a:ext cx="2710054" cy="174666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B5E66BA-A15E-48DB-69AC-B28FBFFC8FDD}"/>
              </a:ext>
            </a:extLst>
          </p:cNvPr>
          <p:cNvSpPr txBox="1"/>
          <p:nvPr/>
        </p:nvSpPr>
        <p:spPr>
          <a:xfrm>
            <a:off x="741680" y="3429000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点交互分割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1A8C03-11E9-F1CC-20B5-1BC89BF272F7}"/>
              </a:ext>
            </a:extLst>
          </p:cNvPr>
          <p:cNvSpPr txBox="1"/>
          <p:nvPr/>
        </p:nvSpPr>
        <p:spPr>
          <a:xfrm>
            <a:off x="3243103" y="3429000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整体自动分割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F75190-5376-8EFE-B130-C753813043F1}"/>
              </a:ext>
            </a:extLst>
          </p:cNvPr>
          <p:cNvSpPr txBox="1"/>
          <p:nvPr/>
        </p:nvSpPr>
        <p:spPr>
          <a:xfrm>
            <a:off x="5936558" y="3429000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2D</a:t>
            </a:r>
            <a:r>
              <a:rPr lang="zh-CN" altLang="en-US" dirty="0"/>
              <a:t>转</a:t>
            </a:r>
            <a:r>
              <a:rPr lang="en-US" altLang="zh-CN" dirty="0"/>
              <a:t>3D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ED3030B-AA0A-0FF1-B7B8-C7A1FFE4AC5A}"/>
              </a:ext>
            </a:extLst>
          </p:cNvPr>
          <p:cNvSpPr txBox="1"/>
          <p:nvPr/>
        </p:nvSpPr>
        <p:spPr>
          <a:xfrm>
            <a:off x="760723" y="5987018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视频检测与追踪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1648B88-0587-E7A4-BE55-65F4B3746D8A}"/>
              </a:ext>
            </a:extLst>
          </p:cNvPr>
          <p:cNvSpPr txBox="1"/>
          <p:nvPr/>
        </p:nvSpPr>
        <p:spPr>
          <a:xfrm>
            <a:off x="3245166" y="5987018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文本类任务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CFE6B4B-80D5-85AD-B368-206A7DA1BCE7}"/>
              </a:ext>
            </a:extLst>
          </p:cNvPr>
          <p:cNvSpPr txBox="1"/>
          <p:nvPr/>
        </p:nvSpPr>
        <p:spPr>
          <a:xfrm>
            <a:off x="5987035" y="5987018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零样本泛化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0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352" y="894082"/>
            <a:ext cx="8582198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Times New Roman" panose="02020603050405020304" pitchFamily="18" charset="0"/>
              </a:rPr>
              <a:t>医学图像领域应用</a:t>
            </a:r>
            <a:endParaRPr dirty="0">
              <a:latin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80F93F0-A01C-8E3A-1902-6F7EB219C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14" y="1045874"/>
            <a:ext cx="3257006" cy="238312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E294D53-030E-F46D-D302-58B105CE91A9}"/>
              </a:ext>
            </a:extLst>
          </p:cNvPr>
          <p:cNvSpPr txBox="1"/>
          <p:nvPr/>
        </p:nvSpPr>
        <p:spPr>
          <a:xfrm>
            <a:off x="4155440" y="3466685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Segment anything in medical images</a:t>
            </a:r>
            <a:r>
              <a:rPr lang="zh-CN" altLang="en-US" dirty="0"/>
              <a:t>，</a:t>
            </a:r>
            <a:r>
              <a:rPr lang="en-US" altLang="zh-CN" dirty="0"/>
              <a:t>2024.1</a:t>
            </a:r>
            <a:r>
              <a:rPr lang="zh-CN" altLang="en-US" dirty="0"/>
              <a:t>，</a:t>
            </a:r>
            <a:r>
              <a:rPr lang="en-US" altLang="zh-CN" dirty="0"/>
              <a:t>nature communications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2AFA474-9C38-A186-76BD-46084DA04A33}"/>
              </a:ext>
            </a:extLst>
          </p:cNvPr>
          <p:cNvSpPr txBox="1"/>
          <p:nvPr/>
        </p:nvSpPr>
        <p:spPr>
          <a:xfrm>
            <a:off x="477520" y="1671322"/>
            <a:ext cx="377444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数据集主要类型：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MRI</a:t>
            </a:r>
            <a:r>
              <a:rPr lang="zh-CN" altLang="en-US" dirty="0"/>
              <a:t>（</a:t>
            </a:r>
            <a:r>
              <a:rPr lang="en-US" altLang="zh-CN" dirty="0"/>
              <a:t>583519</a:t>
            </a:r>
            <a:r>
              <a:rPr lang="zh-CN" altLang="en-US" dirty="0"/>
              <a:t>张图像）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CT</a:t>
            </a:r>
            <a:r>
              <a:rPr lang="zh-CN" altLang="en-US" dirty="0"/>
              <a:t>（</a:t>
            </a:r>
            <a:r>
              <a:rPr lang="en-US" altLang="zh-CN" dirty="0"/>
              <a:t>560246</a:t>
            </a:r>
            <a:r>
              <a:rPr lang="zh-CN" altLang="en-US" dirty="0"/>
              <a:t>张图像）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结肠镜检查（</a:t>
            </a:r>
            <a:r>
              <a:rPr lang="en-US" altLang="zh-CN" dirty="0"/>
              <a:t>244569</a:t>
            </a:r>
            <a:r>
              <a:rPr lang="zh-CN" altLang="en-US" dirty="0"/>
              <a:t>张图像）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X</a:t>
            </a:r>
            <a:r>
              <a:rPr lang="zh-CN" altLang="en-US" dirty="0"/>
              <a:t>光等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0272419-EF74-AD14-17ED-B2607D054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51" y="4280906"/>
            <a:ext cx="2944580" cy="214847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467EBBF-5A2A-EA24-7F7C-7AA91E2CC003}"/>
              </a:ext>
            </a:extLst>
          </p:cNvPr>
          <p:cNvSpPr txBox="1"/>
          <p:nvPr/>
        </p:nvSpPr>
        <p:spPr>
          <a:xfrm>
            <a:off x="4779601" y="6412599"/>
            <a:ext cx="249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分割结果评价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6E46B66-BE94-1738-56BB-C8F62C5EC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31" y="5044781"/>
            <a:ext cx="1528774" cy="54769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C8B67DE-31BF-DC0C-DAFF-7FBCCACE7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9" y="4453959"/>
            <a:ext cx="3615863" cy="190239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44C084C-D316-CDF3-9633-5A720218E26F}"/>
              </a:ext>
            </a:extLst>
          </p:cNvPr>
          <p:cNvSpPr txBox="1"/>
          <p:nvPr/>
        </p:nvSpPr>
        <p:spPr>
          <a:xfrm>
            <a:off x="1196888" y="6412599"/>
            <a:ext cx="249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3D slicer</a:t>
            </a:r>
            <a:r>
              <a:rPr lang="zh-CN" altLang="en-US" dirty="0"/>
              <a:t>插件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3203D5-0299-E11F-6E1C-67DD4892026D}"/>
              </a:ext>
            </a:extLst>
          </p:cNvPr>
          <p:cNvSpPr txBox="1"/>
          <p:nvPr/>
        </p:nvSpPr>
        <p:spPr>
          <a:xfrm>
            <a:off x="543560" y="4142406"/>
            <a:ext cx="5931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https://github.com/bowang-lab/MedSAMSlicer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30DE09D-BB93-7E06-EC21-FC5513546EDF}"/>
              </a:ext>
            </a:extLst>
          </p:cNvPr>
          <p:cNvSpPr/>
          <p:nvPr/>
        </p:nvSpPr>
        <p:spPr>
          <a:xfrm>
            <a:off x="6817360" y="4511040"/>
            <a:ext cx="594360" cy="4572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616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0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352" y="974727"/>
            <a:ext cx="8582198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dirty="0"/>
              <a:t>讨论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EFD4262-CFA7-D2E0-584C-51E2E06BC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46" y="4023360"/>
            <a:ext cx="1342777" cy="19151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2F27EF-A038-5EFF-1080-1EA4F88F43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 t="20346" r="25275" b="5848"/>
          <a:stretch/>
        </p:blipFill>
        <p:spPr>
          <a:xfrm>
            <a:off x="4917442" y="4023360"/>
            <a:ext cx="1763523" cy="1915160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96C9464-9E71-670F-1B72-E396C32650E3}"/>
              </a:ext>
            </a:extLst>
          </p:cNvPr>
          <p:cNvCxnSpPr>
            <a:stCxn id="9" idx="3"/>
            <a:endCxn id="6" idx="1"/>
          </p:cNvCxnSpPr>
          <p:nvPr/>
        </p:nvCxnSpPr>
        <p:spPr>
          <a:xfrm>
            <a:off x="6680965" y="4980940"/>
            <a:ext cx="38398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DCB5AF87-4E68-BDA3-3165-51D09C0EFF27}"/>
              </a:ext>
            </a:extLst>
          </p:cNvPr>
          <p:cNvSpPr txBox="1"/>
          <p:nvPr/>
        </p:nvSpPr>
        <p:spPr>
          <a:xfrm>
            <a:off x="6521384" y="4414522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×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FD0642-E864-8E5F-2D23-90C56AD7DEAC}"/>
              </a:ext>
            </a:extLst>
          </p:cNvPr>
          <p:cNvSpPr txBox="1"/>
          <p:nvPr/>
        </p:nvSpPr>
        <p:spPr>
          <a:xfrm>
            <a:off x="386080" y="1706880"/>
            <a:ext cx="7848600" cy="433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贡献与展望：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作为基础模型能够在大规模上训练广泛数据并适用于各种下游任务。同时可根据特异性任务要求进行进一步训练开发。如针对性领域（医学）、针对性任务（</a:t>
            </a:r>
            <a:r>
              <a:rPr lang="en-US" altLang="zh-CN" dirty="0"/>
              <a:t>3D</a:t>
            </a:r>
            <a:r>
              <a:rPr lang="zh-CN" altLang="en-US" dirty="0"/>
              <a:t>重建）等</a:t>
            </a:r>
            <a:endParaRPr lang="en-US" altLang="zh-CN" dirty="0"/>
          </a:p>
          <a:p>
            <a:endParaRPr lang="en-US" altLang="zh-CN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限制：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SAM</a:t>
            </a:r>
            <a:r>
              <a:rPr lang="zh-CN" altLang="en-US" dirty="0"/>
              <a:t>可能会错过细小的结构，导致产生小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的不连续组件。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边界处理上无法做到和计算密集方法相同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的清晰度。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ecebf0f-e73a-4800-9fa6-9d0b1bdf0899"/>
  <p:tag name="COMMONDATA" val="eyJoZGlkIjoiMTVmMTdiMTkxMmU0MDIzZjQzNDYyMTUwZmViMjk2M2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黑体-Arial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上方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黑体-Arial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下方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黑体-Arial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黑体-Arial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1515</TotalTime>
  <Words>615</Words>
  <Application>Microsoft Office PowerPoint</Application>
  <PresentationFormat>全屏显示(4:3)</PresentationFormat>
  <Paragraphs>82</Paragraphs>
  <Slides>10</Slides>
  <Notes>10</Notes>
  <HiddenSlides>0</HiddenSlides>
  <MMClips>7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Times New Roman</vt:lpstr>
      <vt:lpstr>华文楷体</vt:lpstr>
      <vt:lpstr>Arial</vt:lpstr>
      <vt:lpstr>黑体</vt:lpstr>
      <vt:lpstr>等线</vt:lpstr>
      <vt:lpstr>Wingdings</vt:lpstr>
      <vt:lpstr>Office 主题​​</vt:lpstr>
      <vt:lpstr>上方图标</vt:lpstr>
      <vt:lpstr>下方图标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请老师、同学们批评指正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HemeriocallisFulva</dc:creator>
  <cp:lastModifiedBy>群然 袁</cp:lastModifiedBy>
  <cp:revision>204</cp:revision>
  <dcterms:created xsi:type="dcterms:W3CDTF">2022-03-19T13:14:00Z</dcterms:created>
  <dcterms:modified xsi:type="dcterms:W3CDTF">2024-05-06T10:51:48Z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68A7998ECC9741B8894F96CA31A76A50_13</vt:lpwstr>
  </property>
  <property fmtid="{D5CDD505-2E9C-101B-9397-08002B2CF9AE}" pid="3" name="KSOProductBuildVer">
    <vt:lpwstr>2052-11.1.0.14309</vt:lpwstr>
  </property>
</Properties>
</file>