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53" r:id="rId2"/>
    <p:sldMasterId id="2147483659" r:id="rId3"/>
    <p:sldMasterId id="2147483655" r:id="rId4"/>
    <p:sldMasterId id="2147483657" r:id="rId5"/>
    <p:sldMasterId id="2147483666" r:id="rId6"/>
  </p:sldMasterIdLst>
  <p:notesMasterIdLst>
    <p:notesMasterId r:id="rId25"/>
  </p:notesMasterIdLst>
  <p:handoutMasterIdLst>
    <p:handoutMasterId r:id="rId26"/>
  </p:handoutMasterIdLst>
  <p:sldIdLst>
    <p:sldId id="328" r:id="rId7"/>
    <p:sldId id="426" r:id="rId8"/>
    <p:sldId id="386" r:id="rId9"/>
    <p:sldId id="441" r:id="rId10"/>
    <p:sldId id="442" r:id="rId11"/>
    <p:sldId id="443" r:id="rId12"/>
    <p:sldId id="440" r:id="rId13"/>
    <p:sldId id="444" r:id="rId14"/>
    <p:sldId id="445" r:id="rId15"/>
    <p:sldId id="446" r:id="rId16"/>
    <p:sldId id="447" r:id="rId17"/>
    <p:sldId id="448" r:id="rId18"/>
    <p:sldId id="449" r:id="rId19"/>
    <p:sldId id="451" r:id="rId20"/>
    <p:sldId id="450" r:id="rId21"/>
    <p:sldId id="452" r:id="rId22"/>
    <p:sldId id="453" r:id="rId23"/>
    <p:sldId id="396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8FB013C-8A67-404F-A07D-AA21A0A0FF6D}">
          <p14:sldIdLst>
            <p14:sldId id="328"/>
            <p14:sldId id="426"/>
            <p14:sldId id="386"/>
            <p14:sldId id="441"/>
            <p14:sldId id="442"/>
            <p14:sldId id="443"/>
            <p14:sldId id="440"/>
            <p14:sldId id="444"/>
            <p14:sldId id="445"/>
            <p14:sldId id="446"/>
            <p14:sldId id="447"/>
            <p14:sldId id="448"/>
            <p14:sldId id="449"/>
            <p14:sldId id="451"/>
            <p14:sldId id="450"/>
            <p14:sldId id="452"/>
            <p14:sldId id="453"/>
            <p14:sldId id="3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67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  <p:cmAuthor id="2" name="杨 鑫" initials="杨" lastIdx="1" clrIdx="1">
    <p:extLst>
      <p:ext uri="{19B8F6BF-5375-455C-9EA6-DF929625EA0E}">
        <p15:presenceInfo xmlns:p15="http://schemas.microsoft.com/office/powerpoint/2012/main" userId="20bd4bd1a4be6a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CA61"/>
    <a:srgbClr val="437AD0"/>
    <a:srgbClr val="4BCD63"/>
    <a:srgbClr val="3B4A1E"/>
    <a:srgbClr val="AED7EB"/>
    <a:srgbClr val="CAD6E6"/>
    <a:srgbClr val="7F468C"/>
    <a:srgbClr val="763783"/>
    <a:srgbClr val="8D8D8D"/>
    <a:srgbClr val="743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8" autoAdjust="0"/>
    <p:restoredTop sz="88235" autoAdjust="0"/>
  </p:normalViewPr>
  <p:slideViewPr>
    <p:cSldViewPr snapToObjects="1">
      <p:cViewPr varScale="1">
        <p:scale>
          <a:sx n="75" d="100"/>
          <a:sy n="75" d="100"/>
        </p:scale>
        <p:origin x="864" y="53"/>
      </p:cViewPr>
      <p:guideLst>
        <p:guide orient="horz" pos="1026"/>
        <p:guide pos="67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>
        <p:scale>
          <a:sx n="100" d="100"/>
          <a:sy n="100" d="100"/>
        </p:scale>
        <p:origin x="2400" y="-91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9A446-D50D-4DD3-A818-E1DB3145FA22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F63C2-87C6-475C-AFB7-8ED385FFE5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10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2DBC6-D7C9-4F61-9CE4-A7601DBC5930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29976-EF84-49C4-A00A-CD1250C470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0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E6%99%AE%E6%9C%97%E5%85%8B%E5%B8%B8%E6%95%B0/0?fromModule=lemma_inlink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aike.baidu.com/item/%E9%9D%99%E8%B4%A8%E9%87%8F/0?fromModule=lemma_inlink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baike.baidu.com/item/%E5%90%88%E8%BD%B4/0?fromModule=lemma_inlink" TargetMode="External"/><Relationship Id="rId3" Type="http://schemas.openxmlformats.org/officeDocument/2006/relationships/hyperlink" Target="https://baike.baidu.com/item/%E5%85%89%E9%94%A5/0?fromModule=lemma_inlink" TargetMode="External"/><Relationship Id="rId7" Type="http://schemas.openxmlformats.org/officeDocument/2006/relationships/hyperlink" Target="https://baike.baidu.com/item/%E5%85%89%E7%9A%84%E7%9B%B8%E4%BD%8D/0?fromModule=lemma_inlin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baike.baidu.com/item/%E7%9B%B4%E5%B0%84%E5%85%89/0?fromModule=lemma_inlink" TargetMode="External"/><Relationship Id="rId5" Type="http://schemas.openxmlformats.org/officeDocument/2006/relationships/hyperlink" Target="https://baike.baidu.com/item/%E6%B0%9F%E5%8C%96%E9%95%81/0?fromModule=lemma_inlink" TargetMode="External"/><Relationship Id="rId10" Type="http://schemas.openxmlformats.org/officeDocument/2006/relationships/hyperlink" Target="https://baike.baidu.com/item/%E5%8F%8D%E5%B7%AE/0?fromModule=lemma_inlink" TargetMode="External"/><Relationship Id="rId4" Type="http://schemas.openxmlformats.org/officeDocument/2006/relationships/hyperlink" Target="https://baike.baidu.com/item/%E7%89%A9%E9%95%9C/0?fromModule=lemma_inlink" TargetMode="External"/><Relationship Id="rId9" Type="http://schemas.openxmlformats.org/officeDocument/2006/relationships/hyperlink" Target="https://baike.baidu.com/item/%E6%8C%AF%E5%B9%85/0?fromModule=lemma_inlink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E4%B8%81%E8%BE%BE%E5%B0%94%E6%95%88%E5%BA%94/0?fromModule=lemma_inlink" TargetMode="External"/><Relationship Id="rId7" Type="http://schemas.openxmlformats.org/officeDocument/2006/relationships/hyperlink" Target="https://baike.baidu.com/item/%E7%9B%AE%E9%95%9C/2640390?fromModule=lemma_inlink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baike.baidu.com/item/%E7%89%A9%E9%95%9C/0?fromModule=lemma_inlink" TargetMode="External"/><Relationship Id="rId5" Type="http://schemas.openxmlformats.org/officeDocument/2006/relationships/hyperlink" Target="https://baike.baidu.com/item/%E6%8A%9B%E7%89%A9%E9%9D%A2/6197112?fromModule=lemma_inlink" TargetMode="External"/><Relationship Id="rId4" Type="http://schemas.openxmlformats.org/officeDocument/2006/relationships/hyperlink" Target="https://baike.baidu.com/item/%E5%85%89%E5%AD%A6%E6%98%BE%E5%BE%AE%E9%95%9C/476558?fromModule=lemma_inlink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SMGsans"/>
              </a:rPr>
              <a:t>阻碍镜头制造的两个主要问题：图像模糊（球面像差）和色分离（色差）。大约在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SMGsans"/>
              </a:rPr>
              <a:t>1830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SMGsans"/>
              </a:rPr>
              <a:t>年，约瑟夫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SMGsans"/>
              </a:rPr>
              <a:t>·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SMGsans"/>
              </a:rPr>
              <a:t>杰克逊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SMGsans"/>
              </a:rPr>
              <a:t>·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SMGsans"/>
              </a:rPr>
              <a:t>李斯特（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SMGsans"/>
              </a:rPr>
              <a:t>Joseph Jackson Lister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SMGsans"/>
              </a:rPr>
              <a:t>）与仪器制造商威廉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SMGsans"/>
              </a:rPr>
              <a:t>·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SMGsans"/>
              </a:rPr>
              <a:t>图利（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SMGsans"/>
              </a:rPr>
              <a:t>William </a:t>
            </a:r>
            <a:r>
              <a:rPr lang="en-US" altLang="zh-CN" b="0" i="0" dirty="0" err="1">
                <a:solidFill>
                  <a:srgbClr val="000000"/>
                </a:solidFill>
                <a:effectLst/>
                <a:latin typeface="SMGsans"/>
              </a:rPr>
              <a:t>Tulley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SMGsans"/>
              </a:rPr>
              <a:t>）合作，制造了第一批纠正这两种缺陷的显微镜之一。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03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01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电子具有波粒二象性，而他们的波动特性意味着一束电子具有与一束电磁辐射相似的性质。电子波长可以通过徳布罗意公式使用电子的动能得出。由于在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TEM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中，电子的速度接近光速，需要对其进行相对论修正：</a:t>
            </a:r>
          </a:p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其中，</a:t>
            </a:r>
            <a:r>
              <a:rPr lang="en-US" altLang="zh-CN" b="0" i="1" dirty="0">
                <a:solidFill>
                  <a:srgbClr val="333333"/>
                </a:solidFill>
                <a:effectLst/>
                <a:latin typeface="Helvetica Neue"/>
              </a:rPr>
              <a:t>h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表示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3"/>
              </a:rPr>
              <a:t>普朗克常数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，</a:t>
            </a:r>
            <a:r>
              <a:rPr lang="en-US" altLang="zh-CN" b="0" i="1" dirty="0">
                <a:solidFill>
                  <a:srgbClr val="333333"/>
                </a:solidFill>
                <a:effectLst/>
                <a:latin typeface="Helvetica Neue"/>
              </a:rPr>
              <a:t>m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表示电子的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4"/>
              </a:rPr>
              <a:t>静质量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，</a:t>
            </a:r>
            <a:r>
              <a:rPr lang="en-US" altLang="zh-CN" b="0" i="1" dirty="0">
                <a:solidFill>
                  <a:srgbClr val="333333"/>
                </a:solidFill>
                <a:effectLst/>
                <a:latin typeface="Helvetica Neue"/>
              </a:rPr>
              <a:t>E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是加速后电子的能量。电子显微镜中的电子通常通过电子热发射过程从钨灯丝上射出，或者采用场电子发射方式得到。随后电子通过电势差进行加速，并通过静电场与电磁透镜聚焦在样品上。透射出的电子束包含有电子强度、相位、以及周期性的信息，这些信息将被用于成像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55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92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224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627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898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125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51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875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1.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环形光阑（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annular diaphragm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） 位于光源与聚光器之间，作用是使透过聚光器的光线形成空心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3"/>
              </a:rPr>
              <a:t>光锥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，焦聚到标本上。</a:t>
            </a:r>
          </a:p>
          <a:p>
            <a:pPr algn="l"/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2.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相位板（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annular </a:t>
            </a:r>
            <a:r>
              <a:rPr lang="en-US" altLang="zh-CN" b="0" i="0" dirty="0" err="1">
                <a:solidFill>
                  <a:srgbClr val="333333"/>
                </a:solidFill>
                <a:effectLst/>
                <a:latin typeface="Helvetica Neue"/>
              </a:rPr>
              <a:t>phaseplate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）在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4"/>
              </a:rPr>
              <a:t>物镜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中加了涂有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5"/>
              </a:rPr>
              <a:t>氟化镁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的相位板，可将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6"/>
              </a:rPr>
              <a:t>直射光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或衍射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7"/>
              </a:rPr>
              <a:t>光的相位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推迟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1/4λ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。分为两种：</a:t>
            </a:r>
          </a:p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（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1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）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A+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相板：将直射光推迟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1/4λ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，两组光波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8"/>
              </a:rPr>
              <a:t>合轴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后光波相加，振幅加大，标本结构比周围介质更加变亮，形成亮反差（或称负反差）。</a:t>
            </a:r>
          </a:p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（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2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）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B+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相板：将衍射光推迟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1/4λ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，两组光线合轴后光波相减，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9"/>
              </a:rPr>
              <a:t>振幅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变小，形成暗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10"/>
              </a:rPr>
              <a:t>反差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（或称正反差），结构比周围介质更加变暗。</a:t>
            </a:r>
          </a:p>
          <a:p>
            <a:pPr algn="l"/>
            <a:r>
              <a:rPr lang="en-US" altLang="zh-CN" b="0" i="0" dirty="0">
                <a:solidFill>
                  <a:srgbClr val="333333"/>
                </a:solidFill>
                <a:effectLst/>
                <a:latin typeface="Helvetica Neue"/>
              </a:rPr>
              <a:t>3.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合轴调节望远镜：用于调节环状光阑的像与相板共轭面完全吻合。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022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暗视野显微镜的基本原理是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3"/>
              </a:rPr>
              <a:t>丁达尔效应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。当一束光线透过黑暗的房间，从垂直于入射光的方向可以观察到空气里出现的一条光亮的灰尘“通路”，这种现象即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3"/>
              </a:rPr>
              <a:t>丁达尔效应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。暗视野显微镜在普通的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4"/>
              </a:rPr>
              <a:t>光学显微镜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上换装暗视野聚光镜后，由于该聚光器内部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5"/>
              </a:rPr>
              <a:t>抛物面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结构的遮挡，照射在待检物体表面的光线不能直接进入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6"/>
              </a:rPr>
              <a:t>物镜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和</a:t>
            </a:r>
            <a:r>
              <a:rPr lang="zh-CN" altLang="en-US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7"/>
              </a:rPr>
              <a:t>目镜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，仅散射光能通过，因而视野是黑暗的。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58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单折射性与双折射性：光线通过某一物质时，如光的性质和进路不因照射方向而改变，这种物质在光学上就具有“各向同性”，又称单折射体，如普通气体、液体以及非结晶性固体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;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若光线通过另一物质时，光的速度、折射率、吸收性和偏振、振幅等因照射方向而有不同，这种物质在光学上则具有“各向异性”，又称双折射体，如晶体、纤维等。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286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40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208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80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01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题姓名日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335361" y="2204864"/>
            <a:ext cx="9120153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4800" kern="1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1" hasCustomPrompt="1"/>
          </p:nvPr>
        </p:nvSpPr>
        <p:spPr>
          <a:xfrm>
            <a:off x="6600056" y="4365104"/>
            <a:ext cx="436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r">
              <a:buNone/>
              <a:defRPr lang="zh-CN" altLang="en-US" sz="3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lvl="0" algn="r"/>
            <a:r>
              <a:rPr lang="zh-CN" altLang="en-US" dirty="0"/>
              <a:t>姓名</a:t>
            </a:r>
            <a:endParaRPr lang="en-US" altLang="zh-CN" dirty="0"/>
          </a:p>
        </p:txBody>
      </p:sp>
      <p:sp>
        <p:nvSpPr>
          <p:cNvPr id="10" name="内容占位符 9"/>
          <p:cNvSpPr>
            <a:spLocks noGrp="1"/>
          </p:cNvSpPr>
          <p:nvPr>
            <p:ph sz="quarter" idx="12" hasCustomPrompt="1"/>
          </p:nvPr>
        </p:nvSpPr>
        <p:spPr>
          <a:xfrm>
            <a:off x="8181048" y="5150416"/>
            <a:ext cx="2785533" cy="38856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zh-CN" altLang="en-US" sz="28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17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0"/>
          </p:nvPr>
        </p:nvSpPr>
        <p:spPr>
          <a:xfrm>
            <a:off x="623392" y="1700810"/>
            <a:ext cx="6816757" cy="41764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zh-CN" altLang="en-US" sz="2800" b="0" kern="1200" dirty="0" smtClean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Times New Roman" pitchFamily="18" charset="0"/>
              </a:defRPr>
            </a:lvl1pPr>
            <a:lvl2pPr marL="742950" indent="-285750">
              <a:defRPr lang="zh-CN" altLang="en-US" sz="2400" b="0" kern="1200" dirty="0" smtClean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Times New Roman" pitchFamily="18" charset="0"/>
              </a:defRPr>
            </a:lvl2pPr>
            <a:lvl3pPr>
              <a:defRPr lang="zh-CN" altLang="en-US" sz="2400" b="0" kern="1200" dirty="0" smtClean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  <a:cs typeface="+mn-cs"/>
              </a:defRPr>
            </a:lvl3pPr>
            <a:lvl4pPr>
              <a:defRPr b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defRPr>
            </a:lvl4pPr>
            <a:lvl5pPr>
              <a:defRPr b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marL="742950" lvl="1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sz="quarter" idx="11"/>
          </p:nvPr>
        </p:nvSpPr>
        <p:spPr>
          <a:xfrm>
            <a:off x="445989" y="980728"/>
            <a:ext cx="6994160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3200" kern="1200" dirty="0">
                <a:solidFill>
                  <a:schemeClr val="accent2">
                    <a:lumMod val="50000"/>
                  </a:schemeClr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C49D15-3690-41D6-8F09-A0195C8715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8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 hasCustomPrompt="1"/>
          </p:nvPr>
        </p:nvSpPr>
        <p:spPr>
          <a:xfrm>
            <a:off x="335361" y="2348880"/>
            <a:ext cx="9120153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3200" kern="1200" dirty="0">
                <a:solidFill>
                  <a:schemeClr val="tx1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defRPr>
            </a:lvl1pPr>
          </a:lstStyle>
          <a:p>
            <a:pPr lvl="0"/>
            <a:r>
              <a:rPr lang="zh-CN" altLang="en-US" dirty="0"/>
              <a:t>单击此处编辑文本样式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1" hasCustomPrompt="1"/>
          </p:nvPr>
        </p:nvSpPr>
        <p:spPr>
          <a:xfrm>
            <a:off x="8181048" y="4840705"/>
            <a:ext cx="278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r">
              <a:buNone/>
              <a:defRPr lang="zh-CN" altLang="en-US" sz="24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0" algn="r"/>
            <a:r>
              <a:rPr lang="zh-CN" altLang="en-US" dirty="0"/>
              <a:t>姓名</a:t>
            </a:r>
            <a:endParaRPr lang="en-US" altLang="zh-CN" dirty="0"/>
          </a:p>
        </p:txBody>
      </p:sp>
      <p:sp>
        <p:nvSpPr>
          <p:cNvPr id="10" name="内容占位符 9"/>
          <p:cNvSpPr>
            <a:spLocks noGrp="1"/>
          </p:cNvSpPr>
          <p:nvPr>
            <p:ph sz="quarter" idx="12" hasCustomPrompt="1"/>
          </p:nvPr>
        </p:nvSpPr>
        <p:spPr>
          <a:xfrm>
            <a:off x="8181048" y="5344696"/>
            <a:ext cx="2785533" cy="38856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zh-CN" altLang="en-US" sz="1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4B939E-330B-418F-BB47-747EFFDC3A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1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56484B54-4501-4BC8-BBFA-661234333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1196752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内容占位符 13">
            <a:extLst>
              <a:ext uri="{FF2B5EF4-FFF2-40B4-BE49-F238E27FC236}">
                <a16:creationId xmlns:a16="http://schemas.microsoft.com/office/drawing/2014/main" id="{9F60C3B2-4BC7-487F-9EFA-582DD647D9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844824"/>
            <a:ext cx="11665296" cy="4824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7757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18DD627C-74DA-4661-A633-888FE5D08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340769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文本占位符 9">
            <a:extLst>
              <a:ext uri="{FF2B5EF4-FFF2-40B4-BE49-F238E27FC236}">
                <a16:creationId xmlns:a16="http://schemas.microsoft.com/office/drawing/2014/main" id="{C4A97538-6C34-4894-B155-03A8B7FDCA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340769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zh-CN" altLang="en-US" sz="3200" kern="1200" dirty="0" smtClean="0"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6" name="内容占位符 13">
            <a:extLst>
              <a:ext uri="{FF2B5EF4-FFF2-40B4-BE49-F238E27FC236}">
                <a16:creationId xmlns:a16="http://schemas.microsoft.com/office/drawing/2014/main" id="{1ED5533A-431A-4652-B6BD-1BA14D6B19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7" name="内容占位符 13">
            <a:extLst>
              <a:ext uri="{FF2B5EF4-FFF2-40B4-BE49-F238E27FC236}">
                <a16:creationId xmlns:a16="http://schemas.microsoft.com/office/drawing/2014/main" id="{E60139B1-9591-435C-9BAE-560C2F94AE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988841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03922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4B70660-BB04-43ED-8F45-A95D689F1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1340769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13">
            <a:extLst>
              <a:ext uri="{FF2B5EF4-FFF2-40B4-BE49-F238E27FC236}">
                <a16:creationId xmlns:a16="http://schemas.microsoft.com/office/drawing/2014/main" id="{CFF6EE96-68D5-4591-B115-3417E9A311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11665296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6581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id="{B13D5353-B739-4B67-BA12-B948E6731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340769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7" name="文本占位符 9">
            <a:extLst>
              <a:ext uri="{FF2B5EF4-FFF2-40B4-BE49-F238E27FC236}">
                <a16:creationId xmlns:a16="http://schemas.microsoft.com/office/drawing/2014/main" id="{20294C16-ED8C-42C2-9DFD-C2962424B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340769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8" name="内容占位符 13">
            <a:extLst>
              <a:ext uri="{FF2B5EF4-FFF2-40B4-BE49-F238E27FC236}">
                <a16:creationId xmlns:a16="http://schemas.microsoft.com/office/drawing/2014/main" id="{F4FCC12E-CBD0-4847-838E-DE4DB8878D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9" name="内容占位符 13">
            <a:extLst>
              <a:ext uri="{FF2B5EF4-FFF2-40B4-BE49-F238E27FC236}">
                <a16:creationId xmlns:a16="http://schemas.microsoft.com/office/drawing/2014/main" id="{89BCE78F-058D-4D49-8C65-F0584061A3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988841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0758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DC8EAB37-0C46-4B3A-BE03-CB3D3AA2D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352" y="1124744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 u="none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13">
            <a:extLst>
              <a:ext uri="{FF2B5EF4-FFF2-40B4-BE49-F238E27FC236}">
                <a16:creationId xmlns:a16="http://schemas.microsoft.com/office/drawing/2014/main" id="{CFCB9325-8ECC-4DAD-9FEF-283DFDC81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772816"/>
            <a:ext cx="11665296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9768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4A10C0DF-3448-41AD-9F07-5BC1AAB73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124745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9">
            <a:extLst>
              <a:ext uri="{FF2B5EF4-FFF2-40B4-BE49-F238E27FC236}">
                <a16:creationId xmlns:a16="http://schemas.microsoft.com/office/drawing/2014/main" id="{7C976836-44C1-4177-B1CE-7F5FA2947D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124745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9" name="内容占位符 13">
            <a:extLst>
              <a:ext uri="{FF2B5EF4-FFF2-40B4-BE49-F238E27FC236}">
                <a16:creationId xmlns:a16="http://schemas.microsoft.com/office/drawing/2014/main" id="{C940D98C-DB81-4EE4-BE96-20F5F0B44B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772816"/>
            <a:ext cx="5685860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2A11184E-DCB5-44C1-A1A4-6D8673B8C1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772816"/>
            <a:ext cx="5685861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2350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A1DD5ADE-31CB-4C80-B31B-58210FC1C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244618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13">
            <a:extLst>
              <a:ext uri="{FF2B5EF4-FFF2-40B4-BE49-F238E27FC236}">
                <a16:creationId xmlns:a16="http://schemas.microsoft.com/office/drawing/2014/main" id="{DDA48BA1-1829-4FF9-983F-4719A80968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908721"/>
            <a:ext cx="11665296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8263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186F7253-EFA6-4F5F-8615-7106263FC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404664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占位符 9">
            <a:extLst>
              <a:ext uri="{FF2B5EF4-FFF2-40B4-BE49-F238E27FC236}">
                <a16:creationId xmlns:a16="http://schemas.microsoft.com/office/drawing/2014/main" id="{3D340801-CB30-45F1-AAF4-852326FD3B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404664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5" name="内容占位符 13">
            <a:extLst>
              <a:ext uri="{FF2B5EF4-FFF2-40B4-BE49-F238E27FC236}">
                <a16:creationId xmlns:a16="http://schemas.microsoft.com/office/drawing/2014/main" id="{DE6C8180-D1CA-45D0-858E-6178D2D885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052736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6" name="内容占位符 13">
            <a:extLst>
              <a:ext uri="{FF2B5EF4-FFF2-40B4-BE49-F238E27FC236}">
                <a16:creationId xmlns:a16="http://schemas.microsoft.com/office/drawing/2014/main" id="{0E07F972-04DE-4B01-8A66-0D447847D4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052736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3637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heme" Target="../theme/them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heme" Target="../theme/theme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0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heme" Target="../theme/theme4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7E7C42C6-D454-4F6B-8986-DFA7F777C7BF}"/>
              </a:ext>
            </a:extLst>
          </p:cNvPr>
          <p:cNvGrpSpPr/>
          <p:nvPr userDrawn="1"/>
        </p:nvGrpSpPr>
        <p:grpSpPr>
          <a:xfrm>
            <a:off x="30471" y="1"/>
            <a:ext cx="7740572" cy="1319298"/>
            <a:chOff x="30471" y="1"/>
            <a:chExt cx="7740572" cy="131929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80E6FA1-A6AE-426A-8509-D6A1B7588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471" y="1"/>
              <a:ext cx="7361673" cy="1319298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DAF652B-5312-4757-91F5-2B774518F670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0FAD75E-31CC-44B9-A6BA-A5B7234D23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8BF05C74-7A2D-4948-B9AD-7603F4167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5E35F883-8924-47FB-9D45-F7F8CCD823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6A27CE3B-45AA-4432-AACD-12312D404CB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3501008"/>
            <a:ext cx="12192000" cy="5437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3C86E5F-8D5D-45A5-A907-77514B5801D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9949" y="5692080"/>
            <a:ext cx="12192010" cy="116592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547A56C-EA4A-4E51-AF9B-48ADC59D1AF3}"/>
              </a:ext>
            </a:extLst>
          </p:cNvPr>
          <p:cNvGrpSpPr/>
          <p:nvPr userDrawn="1"/>
        </p:nvGrpSpPr>
        <p:grpSpPr>
          <a:xfrm>
            <a:off x="232" y="1335284"/>
            <a:ext cx="12072664" cy="158522"/>
            <a:chOff x="232" y="1360613"/>
            <a:chExt cx="12072664" cy="158522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BE99E25-C1C4-48C6-9CDC-A02E16AC57AF}"/>
                </a:ext>
              </a:extLst>
            </p:cNvPr>
            <p:cNvSpPr/>
            <p:nvPr userDrawn="1"/>
          </p:nvSpPr>
          <p:spPr>
            <a:xfrm>
              <a:off x="232" y="1360613"/>
              <a:ext cx="12072664" cy="81688"/>
            </a:xfrm>
            <a:prstGeom prst="rect">
              <a:avLst/>
            </a:prstGeom>
            <a:gradFill flip="none" rotWithShape="1">
              <a:gsLst>
                <a:gs pos="0">
                  <a:srgbClr val="3F87C2"/>
                </a:gs>
                <a:gs pos="97000">
                  <a:schemeClr val="bg1"/>
                </a:gs>
                <a:gs pos="80000">
                  <a:srgbClr val="3F87C2">
                    <a:tint val="44500"/>
                    <a:satMod val="160000"/>
                    <a:alpha val="57000"/>
                  </a:srgbClr>
                </a:gs>
                <a:gs pos="0">
                  <a:srgbClr val="7FADD9"/>
                </a:gs>
                <a:gs pos="50000">
                  <a:srgbClr val="3F87C2">
                    <a:tint val="44500"/>
                    <a:satMod val="160000"/>
                  </a:srgbClr>
                </a:gs>
                <a:gs pos="0">
                  <a:srgbClr val="3F87C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75B2DA0-E2BD-401E-A62B-304B2AEE0E23}"/>
                </a:ext>
              </a:extLst>
            </p:cNvPr>
            <p:cNvSpPr/>
            <p:nvPr userDrawn="1"/>
          </p:nvSpPr>
          <p:spPr>
            <a:xfrm>
              <a:off x="232" y="1473416"/>
              <a:ext cx="12072664" cy="45719"/>
            </a:xfrm>
            <a:prstGeom prst="rect">
              <a:avLst/>
            </a:prstGeom>
            <a:gradFill flip="none" rotWithShape="1">
              <a:gsLst>
                <a:gs pos="97000">
                  <a:schemeClr val="bg1"/>
                </a:gs>
                <a:gs pos="0">
                  <a:srgbClr val="3F87C2"/>
                </a:gs>
                <a:gs pos="80000">
                  <a:srgbClr val="3F87C2">
                    <a:tint val="44500"/>
                    <a:satMod val="160000"/>
                    <a:alpha val="57000"/>
                  </a:srgbClr>
                </a:gs>
                <a:gs pos="0">
                  <a:srgbClr val="7FADD9"/>
                </a:gs>
                <a:gs pos="50000">
                  <a:srgbClr val="3F87C2">
                    <a:tint val="44500"/>
                    <a:satMod val="160000"/>
                  </a:srgbClr>
                </a:gs>
                <a:gs pos="0">
                  <a:srgbClr val="3F87C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11C2E22-31F6-4853-A5D4-86BE77F8206A}"/>
              </a:ext>
            </a:extLst>
          </p:cNvPr>
          <p:cNvGrpSpPr/>
          <p:nvPr userDrawn="1"/>
        </p:nvGrpSpPr>
        <p:grpSpPr>
          <a:xfrm>
            <a:off x="232" y="3861048"/>
            <a:ext cx="12072664" cy="158522"/>
            <a:chOff x="232" y="1360613"/>
            <a:chExt cx="12072664" cy="158522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7DF44D47-C62C-49BE-B233-556C461EDA22}"/>
                </a:ext>
              </a:extLst>
            </p:cNvPr>
            <p:cNvSpPr/>
            <p:nvPr userDrawn="1"/>
          </p:nvSpPr>
          <p:spPr>
            <a:xfrm>
              <a:off x="232" y="1360613"/>
              <a:ext cx="12072664" cy="81688"/>
            </a:xfrm>
            <a:prstGeom prst="rect">
              <a:avLst/>
            </a:prstGeom>
            <a:gradFill flip="none" rotWithShape="1">
              <a:gsLst>
                <a:gs pos="0">
                  <a:srgbClr val="3F87C2"/>
                </a:gs>
                <a:gs pos="97000">
                  <a:schemeClr val="bg1"/>
                </a:gs>
                <a:gs pos="80000">
                  <a:srgbClr val="3F87C2">
                    <a:tint val="44500"/>
                    <a:satMod val="160000"/>
                    <a:alpha val="57000"/>
                  </a:srgbClr>
                </a:gs>
                <a:gs pos="0">
                  <a:srgbClr val="7FADD9"/>
                </a:gs>
                <a:gs pos="50000">
                  <a:srgbClr val="3F87C2">
                    <a:tint val="44500"/>
                    <a:satMod val="160000"/>
                  </a:srgbClr>
                </a:gs>
                <a:gs pos="0">
                  <a:srgbClr val="3F87C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552B0189-6C90-4D4E-A884-A04522E18FD4}"/>
                </a:ext>
              </a:extLst>
            </p:cNvPr>
            <p:cNvSpPr/>
            <p:nvPr userDrawn="1"/>
          </p:nvSpPr>
          <p:spPr>
            <a:xfrm>
              <a:off x="232" y="1473416"/>
              <a:ext cx="12072664" cy="45719"/>
            </a:xfrm>
            <a:prstGeom prst="rect">
              <a:avLst/>
            </a:prstGeom>
            <a:gradFill flip="none" rotWithShape="1">
              <a:gsLst>
                <a:gs pos="97000">
                  <a:schemeClr val="bg1"/>
                </a:gs>
                <a:gs pos="0">
                  <a:srgbClr val="3F87C2"/>
                </a:gs>
                <a:gs pos="80000">
                  <a:srgbClr val="3F87C2">
                    <a:tint val="44500"/>
                    <a:satMod val="160000"/>
                    <a:alpha val="57000"/>
                  </a:srgbClr>
                </a:gs>
                <a:gs pos="0">
                  <a:srgbClr val="7FADD9"/>
                </a:gs>
                <a:gs pos="50000">
                  <a:srgbClr val="3F87C2">
                    <a:tint val="44500"/>
                    <a:satMod val="160000"/>
                  </a:srgbClr>
                </a:gs>
                <a:gs pos="0">
                  <a:srgbClr val="3F87C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8294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9" y="904277"/>
            <a:ext cx="12072664" cy="636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 flipV="1">
            <a:off x="29" y="1012304"/>
            <a:ext cx="12072664" cy="5110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7C33998-C4BF-4069-BA1D-4FA3054CF2EC}"/>
              </a:ext>
            </a:extLst>
          </p:cNvPr>
          <p:cNvGrpSpPr/>
          <p:nvPr userDrawn="1"/>
        </p:nvGrpSpPr>
        <p:grpSpPr>
          <a:xfrm>
            <a:off x="29" y="6529"/>
            <a:ext cx="6960096" cy="897748"/>
            <a:chOff x="30471" y="165896"/>
            <a:chExt cx="8385874" cy="1081652"/>
          </a:xfrm>
          <a:solidFill>
            <a:schemeClr val="bg1"/>
          </a:solidFill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7376AE5-5E2D-4642-A943-AE5B3E6554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0471" y="226426"/>
              <a:ext cx="8385874" cy="960590"/>
            </a:xfrm>
            <a:prstGeom prst="rect">
              <a:avLst/>
            </a:prstGeom>
            <a:grpFill/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68824D7-A5A6-4B73-B4B3-38177F42E885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  <a:grpFill/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A9823457-A96A-4FF3-8C6D-8F8D250BD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  <a:grpFill/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A90FC9E9-6842-41A4-9037-1A2B11DC1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  <a:grpFill/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59F591F0-D75E-43C9-9A9A-2DC49B8D2B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56BCB2D5-0583-499B-ACAE-E8E009CD69A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32" y="857665"/>
            <a:ext cx="12192000" cy="2935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9E9F1B4D-6E34-483B-A6DA-471C3DB60413}"/>
              </a:ext>
            </a:extLst>
          </p:cNvPr>
          <p:cNvGrpSpPr/>
          <p:nvPr userDrawn="1"/>
        </p:nvGrpSpPr>
        <p:grpSpPr>
          <a:xfrm>
            <a:off x="232" y="942837"/>
            <a:ext cx="12072664" cy="158522"/>
            <a:chOff x="232" y="1360613"/>
            <a:chExt cx="12072664" cy="15852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DDB6B57-EF18-44F1-9119-4411A379BEAC}"/>
                </a:ext>
              </a:extLst>
            </p:cNvPr>
            <p:cNvSpPr/>
            <p:nvPr userDrawn="1"/>
          </p:nvSpPr>
          <p:spPr>
            <a:xfrm>
              <a:off x="232" y="1360613"/>
              <a:ext cx="12072664" cy="81688"/>
            </a:xfrm>
            <a:prstGeom prst="rect">
              <a:avLst/>
            </a:prstGeom>
            <a:gradFill flip="none" rotWithShape="1">
              <a:gsLst>
                <a:gs pos="0">
                  <a:srgbClr val="3F87C2"/>
                </a:gs>
                <a:gs pos="97000">
                  <a:schemeClr val="bg1"/>
                </a:gs>
                <a:gs pos="80000">
                  <a:srgbClr val="3F87C2">
                    <a:tint val="44500"/>
                    <a:satMod val="160000"/>
                    <a:alpha val="57000"/>
                  </a:srgbClr>
                </a:gs>
                <a:gs pos="0">
                  <a:srgbClr val="7FADD9"/>
                </a:gs>
                <a:gs pos="50000">
                  <a:srgbClr val="3F87C2">
                    <a:tint val="44500"/>
                    <a:satMod val="160000"/>
                  </a:srgbClr>
                </a:gs>
                <a:gs pos="0">
                  <a:srgbClr val="3F87C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0322831-FF95-47ED-BBF2-4A63EC06DE1F}"/>
                </a:ext>
              </a:extLst>
            </p:cNvPr>
            <p:cNvSpPr/>
            <p:nvPr userDrawn="1"/>
          </p:nvSpPr>
          <p:spPr>
            <a:xfrm>
              <a:off x="232" y="1473416"/>
              <a:ext cx="12072664" cy="45719"/>
            </a:xfrm>
            <a:prstGeom prst="rect">
              <a:avLst/>
            </a:prstGeom>
            <a:gradFill flip="none" rotWithShape="1">
              <a:gsLst>
                <a:gs pos="97000">
                  <a:schemeClr val="bg1"/>
                </a:gs>
                <a:gs pos="0">
                  <a:srgbClr val="3F87C2"/>
                </a:gs>
                <a:gs pos="80000">
                  <a:srgbClr val="3F87C2">
                    <a:tint val="44500"/>
                    <a:satMod val="160000"/>
                    <a:alpha val="57000"/>
                  </a:srgbClr>
                </a:gs>
                <a:gs pos="0">
                  <a:srgbClr val="7FADD9"/>
                </a:gs>
                <a:gs pos="50000">
                  <a:srgbClr val="3F87C2">
                    <a:tint val="44500"/>
                    <a:satMod val="160000"/>
                  </a:srgbClr>
                </a:gs>
                <a:gs pos="0">
                  <a:srgbClr val="3F87C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426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/>
          <a:srcRect l="7797" t="16667" r="1358" b="11110"/>
          <a:stretch/>
        </p:blipFill>
        <p:spPr>
          <a:xfrm>
            <a:off x="29" y="87508"/>
            <a:ext cx="6424480" cy="93610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B40D4E1-292E-4202-BA3E-42EBBFAA3F03}"/>
              </a:ext>
            </a:extLst>
          </p:cNvPr>
          <p:cNvGrpSpPr/>
          <p:nvPr userDrawn="1"/>
        </p:nvGrpSpPr>
        <p:grpSpPr>
          <a:xfrm>
            <a:off x="29" y="44624"/>
            <a:ext cx="7032075" cy="952751"/>
            <a:chOff x="-56253" y="99625"/>
            <a:chExt cx="8472598" cy="114792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A30D922-9CCE-4D2D-B132-78E460ADC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56253" y="99625"/>
              <a:ext cx="8472598" cy="1087392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42CE8C7D-1D6A-4CA0-8586-41D0A46D5869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5944790-C5E5-48AF-8F47-E751B72C3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876B7A14-C461-4231-B3A5-6BA7C32C10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CCE578F1-B93E-4E48-9737-C6D911E7E2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A3F12D7-822D-4AA3-A68B-9D33271741C4}"/>
              </a:ext>
            </a:extLst>
          </p:cNvPr>
          <p:cNvGrpSpPr/>
          <p:nvPr userDrawn="1"/>
        </p:nvGrpSpPr>
        <p:grpSpPr>
          <a:xfrm>
            <a:off x="0" y="1076077"/>
            <a:ext cx="7823960" cy="158522"/>
            <a:chOff x="232" y="1360613"/>
            <a:chExt cx="12072664" cy="15852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8A3D4B9-4C94-4325-8D2B-2AF1074134DB}"/>
                </a:ext>
              </a:extLst>
            </p:cNvPr>
            <p:cNvSpPr/>
            <p:nvPr userDrawn="1"/>
          </p:nvSpPr>
          <p:spPr>
            <a:xfrm>
              <a:off x="232" y="1360613"/>
              <a:ext cx="12072664" cy="81688"/>
            </a:xfrm>
            <a:prstGeom prst="rect">
              <a:avLst/>
            </a:prstGeom>
            <a:gradFill flip="none" rotWithShape="1">
              <a:gsLst>
                <a:gs pos="0">
                  <a:srgbClr val="3F87C2"/>
                </a:gs>
                <a:gs pos="97000">
                  <a:schemeClr val="bg1"/>
                </a:gs>
                <a:gs pos="80000">
                  <a:srgbClr val="3F87C2">
                    <a:tint val="44500"/>
                    <a:satMod val="160000"/>
                    <a:alpha val="57000"/>
                  </a:srgbClr>
                </a:gs>
                <a:gs pos="0">
                  <a:srgbClr val="7FADD9"/>
                </a:gs>
                <a:gs pos="50000">
                  <a:srgbClr val="3F87C2">
                    <a:tint val="44500"/>
                    <a:satMod val="160000"/>
                  </a:srgbClr>
                </a:gs>
                <a:gs pos="0">
                  <a:srgbClr val="3F87C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36A4C7F-C621-4D68-A8D0-52FC2E1A9322}"/>
                </a:ext>
              </a:extLst>
            </p:cNvPr>
            <p:cNvSpPr/>
            <p:nvPr userDrawn="1"/>
          </p:nvSpPr>
          <p:spPr>
            <a:xfrm>
              <a:off x="232" y="1473416"/>
              <a:ext cx="12072664" cy="45719"/>
            </a:xfrm>
            <a:prstGeom prst="rect">
              <a:avLst/>
            </a:prstGeom>
            <a:gradFill flip="none" rotWithShape="1">
              <a:gsLst>
                <a:gs pos="97000">
                  <a:schemeClr val="bg1"/>
                </a:gs>
                <a:gs pos="0">
                  <a:srgbClr val="3F87C2"/>
                </a:gs>
                <a:gs pos="80000">
                  <a:srgbClr val="3F87C2">
                    <a:tint val="44500"/>
                    <a:satMod val="160000"/>
                    <a:alpha val="57000"/>
                  </a:srgbClr>
                </a:gs>
                <a:gs pos="0">
                  <a:srgbClr val="7FADD9"/>
                </a:gs>
                <a:gs pos="50000">
                  <a:srgbClr val="3F87C2">
                    <a:tint val="44500"/>
                    <a:satMod val="160000"/>
                  </a:srgbClr>
                </a:gs>
                <a:gs pos="0">
                  <a:srgbClr val="3F87C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9422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42AEF677-4181-425F-9461-C1C70362CE38}"/>
              </a:ext>
            </a:extLst>
          </p:cNvPr>
          <p:cNvGrpSpPr/>
          <p:nvPr userDrawn="1"/>
        </p:nvGrpSpPr>
        <p:grpSpPr>
          <a:xfrm>
            <a:off x="29" y="44624"/>
            <a:ext cx="7032075" cy="952751"/>
            <a:chOff x="-56253" y="99625"/>
            <a:chExt cx="8472598" cy="1147923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BB29267-8D1E-46C5-90B3-880559AB89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56253" y="99625"/>
              <a:ext cx="8472598" cy="1087392"/>
            </a:xfrm>
            <a:prstGeom prst="rect">
              <a:avLst/>
            </a:prstGeom>
          </p:spPr>
        </p:pic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A0441328-9548-44B8-99E8-792D7AAF5EB4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68130686-3AAB-41B5-A163-746A1D5DA7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E31C21C0-CFE6-4444-A961-CDDF4D15A8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4ED932D6-F45C-4E21-A497-7388E9F568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628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3C5F24F-9B73-4539-A2EE-52EB1EAA0330}"/>
              </a:ext>
            </a:extLst>
          </p:cNvPr>
          <p:cNvGrpSpPr/>
          <p:nvPr userDrawn="1"/>
        </p:nvGrpSpPr>
        <p:grpSpPr>
          <a:xfrm>
            <a:off x="5515561" y="5805264"/>
            <a:ext cx="6672064" cy="1049872"/>
            <a:chOff x="-56252" y="71463"/>
            <a:chExt cx="8038839" cy="126493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8EDADCF-1A39-4C35-A6B1-BE98655C88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56252" y="71463"/>
              <a:ext cx="8038839" cy="1264939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B37B7D23-9C2F-4CC2-95DA-6EB86C71974E}"/>
                </a:ext>
              </a:extLst>
            </p:cNvPr>
            <p:cNvGrpSpPr/>
            <p:nvPr userDrawn="1"/>
          </p:nvGrpSpPr>
          <p:grpSpPr>
            <a:xfrm>
              <a:off x="119336" y="165895"/>
              <a:ext cx="7651707" cy="1081652"/>
              <a:chOff x="94595" y="-1"/>
              <a:chExt cx="6001405" cy="848364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C63ED644-00F8-4ED0-A566-A8BBBB42B0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29B96951-F4FB-4FA6-84A3-7997480E44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-1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57B11DE1-5210-4EEC-BB0E-F824C14CD4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4090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EBC49D15-3690-41D6-8F09-A0195C8715D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469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-28506" y="1453693"/>
            <a:ext cx="2380090" cy="607155"/>
          </a:xfrm>
        </p:spPr>
        <p:txBody>
          <a:bodyPr/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大数码报告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12"/>
          </p:nvPr>
        </p:nvSpPr>
        <p:spPr>
          <a:xfrm>
            <a:off x="8760296" y="4494471"/>
            <a:ext cx="2785533" cy="38856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2024.1.15</a:t>
            </a:r>
          </a:p>
          <a:p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杨鑫</a:t>
            </a:r>
          </a:p>
        </p:txBody>
      </p:sp>
      <p:sp>
        <p:nvSpPr>
          <p:cNvPr id="3" name="内容占位符 1">
            <a:extLst>
              <a:ext uri="{FF2B5EF4-FFF2-40B4-BE49-F238E27FC236}">
                <a16:creationId xmlns:a16="http://schemas.microsoft.com/office/drawing/2014/main" id="{57FFFE0F-DB2E-F0A1-431D-7DB13C5CCA57}"/>
              </a:ext>
            </a:extLst>
          </p:cNvPr>
          <p:cNvSpPr txBox="1">
            <a:spLocks/>
          </p:cNvSpPr>
          <p:nvPr/>
        </p:nvSpPr>
        <p:spPr>
          <a:xfrm>
            <a:off x="335360" y="2060848"/>
            <a:ext cx="10369152" cy="8640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altLang="en-US" sz="4800" kern="1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5400" dirty="0">
                <a:latin typeface="Times  New Roman"/>
                <a:ea typeface="楷体" panose="02010609060101010101" pitchFamily="49" charset="-122"/>
                <a:cs typeface="Arial" panose="020B0604020202020204" pitchFamily="34" charset="0"/>
              </a:rPr>
              <a:t>我们如何观察微观世界？</a:t>
            </a:r>
            <a:endParaRPr lang="en-US" altLang="zh-CN" sz="5400" dirty="0">
              <a:latin typeface="Times  New Roman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5400" dirty="0">
                <a:latin typeface="Times  New Roman"/>
                <a:ea typeface="楷体" panose="02010609060101010101" pitchFamily="49" charset="-122"/>
                <a:cs typeface="Arial" panose="020B0604020202020204" pitchFamily="34" charset="0"/>
              </a:rPr>
              <a:t>——</a:t>
            </a:r>
            <a:r>
              <a:rPr lang="zh-CN" altLang="en-US" sz="5400" dirty="0">
                <a:latin typeface="Times  New Roman"/>
                <a:ea typeface="楷体" panose="02010609060101010101" pitchFamily="49" charset="-122"/>
                <a:cs typeface="Arial" panose="020B0604020202020204" pitchFamily="34" charset="0"/>
              </a:rPr>
              <a:t>显微镜家族简介</a:t>
            </a:r>
            <a:endParaRPr lang="zh-CN" altLang="en-US" sz="4000" dirty="0">
              <a:latin typeface="Times  New Roman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10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光学显微镜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双光子显微镜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12178443" cy="559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双光子合成孔径显微术（清华大学戴琼海院士团队）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光毒性更低，穿透深度更深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81C5C7-8AC5-5CA2-BC3C-042A390A9FC6}"/>
              </a:ext>
            </a:extLst>
          </p:cNvPr>
          <p:cNvSpPr txBox="1"/>
          <p:nvPr/>
        </p:nvSpPr>
        <p:spPr>
          <a:xfrm>
            <a:off x="8553779" y="4313660"/>
            <a:ext cx="32153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【</a:t>
            </a: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左上</a:t>
            </a: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】</a:t>
            </a: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离体</a:t>
            </a: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B</a:t>
            </a: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细胞（</a:t>
            </a: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GFP</a:t>
            </a: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，蓝色通道）连续拍摄实验：使用</a:t>
            </a: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PI</a:t>
            </a: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标记细胞凋亡（红色通道）</a:t>
            </a: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 【</a:t>
            </a: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右上</a:t>
            </a: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】</a:t>
            </a: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小鼠大脑急性开窗损伤后的皮层免疫细胞成像</a:t>
            </a:r>
            <a:endParaRPr lang="en-US" altLang="zh-CN" dirty="0">
              <a:latin typeface="Times  New Roman"/>
              <a:ea typeface="楷体" panose="02010609060101010101" pitchFamily="49" charset="-122"/>
            </a:endParaRPr>
          </a:p>
          <a:p>
            <a:pPr algn="just"/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【</a:t>
            </a: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左下</a:t>
            </a: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】</a:t>
            </a: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小鼠腹股沟淋巴结免疫反应后生发中心形成过程的完整观测和记录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9DCD7C-73A9-A752-FED4-88CB4D644C39}"/>
              </a:ext>
            </a:extLst>
          </p:cNvPr>
          <p:cNvSpPr txBox="1"/>
          <p:nvPr/>
        </p:nvSpPr>
        <p:spPr>
          <a:xfrm>
            <a:off x="125966" y="6419551"/>
            <a:ext cx="4268534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双光子合成孔径显微术（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2pSAM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）系统图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F324B76-7D76-8D6A-CD71-6AFFE956C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53"/>
          <a:stretch/>
        </p:blipFill>
        <p:spPr>
          <a:xfrm>
            <a:off x="436346" y="2274362"/>
            <a:ext cx="3807991" cy="19269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249DA99-156F-2269-6D6F-E5AC20749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25" y="2205600"/>
            <a:ext cx="3520000" cy="19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C40D2C-B3DE-F595-F5C4-EE38835E1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42" y="4301142"/>
            <a:ext cx="3821495" cy="215136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C610C10-01F3-12C7-424E-82B3DAC65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75" y="2206132"/>
            <a:ext cx="3520000" cy="19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F6E3636-6B29-B6F6-6173-2DF6745B0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24" y="4386822"/>
            <a:ext cx="3520001" cy="1980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EDCBE36-F360-F1D4-BC05-93AA6E33F426}"/>
              </a:ext>
            </a:extLst>
          </p:cNvPr>
          <p:cNvSpPr txBox="1"/>
          <p:nvPr/>
        </p:nvSpPr>
        <p:spPr>
          <a:xfrm>
            <a:off x="4643120" y="6532079"/>
            <a:ext cx="7126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Zhao Z, Zhou Y, Liu B, et al. Two-photon synthetic aperture microscopy for minimally invasive fast 3D imaging of native subcellular behaviors in deep tissue[J]. Cell, 2023, 186(11): 2475-2491. e22.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329373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11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电子显微镜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5074331" cy="4991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光学显微镜的分辨率一般为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0.2μm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透射电子显微镜的分辨率为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0.2nm</a:t>
            </a:r>
            <a:r>
              <a:rPr lang="zh-CN" altLang="en-US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，放大倍数为几万～几十万倍</a:t>
            </a:r>
            <a:endParaRPr lang="en-US" altLang="zh-CN" sz="2400" b="0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历史简介</a:t>
            </a:r>
            <a:endParaRPr lang="en-US" altLang="zh-CN" sz="2400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1926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年第一个磁力电子透镜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1931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年第一台透视电子显微镜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1937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年第一台扫描透射电子显微镜；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1938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年，西门子公司研制了第一台商业电子显微镜。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6E308D-BFE8-F2DC-24C1-A812D387E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980062"/>
            <a:ext cx="2992648" cy="584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C77517-EED4-B214-D7C3-5ECA8A41A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361" y="1341793"/>
            <a:ext cx="3209925" cy="481012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E6D44D0-5994-FD05-B85D-45D0EC816AC6}"/>
              </a:ext>
            </a:extLst>
          </p:cNvPr>
          <p:cNvSpPr txBox="1"/>
          <p:nvPr/>
        </p:nvSpPr>
        <p:spPr>
          <a:xfrm>
            <a:off x="5222361" y="6023313"/>
            <a:ext cx="3062518" cy="858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电子显微镜一般由镜、真空装置和电源柜三部分组成。</a:t>
            </a:r>
          </a:p>
        </p:txBody>
      </p:sp>
    </p:spTree>
    <p:extLst>
      <p:ext uri="{BB962C8B-B14F-4D97-AF65-F5344CB8AC3E}">
        <p14:creationId xmlns:p14="http://schemas.microsoft.com/office/powerpoint/2010/main" val="13826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12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电子显微镜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透射电镜</a:t>
            </a:r>
            <a:r>
              <a:rPr lang="en-US" altLang="zh-CN" sz="28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(Transmission electron microscope , TEM)</a:t>
            </a:r>
            <a:endParaRPr lang="en-US" altLang="zh-CN" sz="2400" b="1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11843083" cy="113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以电子束穿透样品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组织的超薄切片，经聚合放大后，显像于荧光屏上进行观察和摄片。透射电子显微镜的分辨率为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0.2nm</a:t>
            </a:r>
            <a:r>
              <a:rPr lang="zh-CN" altLang="en-US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，放大倍数为几万～几十万倍</a:t>
            </a:r>
            <a:endParaRPr lang="en-US" altLang="zh-CN" sz="2400" b="0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AE1F44-6832-67ED-C3A5-350E55167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2802894"/>
            <a:ext cx="5024683" cy="36450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35896B1-06AB-B594-11A3-ECEEA19819C9}"/>
              </a:ext>
            </a:extLst>
          </p:cNvPr>
          <p:cNvSpPr txBox="1"/>
          <p:nvPr/>
        </p:nvSpPr>
        <p:spPr>
          <a:xfrm>
            <a:off x="0" y="2740902"/>
            <a:ext cx="6312023" cy="113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原理：理论上使用电子可以突破可见光光波波长的限制（波长大约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400nm-700nm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2400" b="0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F787911-A6FA-2ADE-06C5-93B76812F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53" y="4005064"/>
            <a:ext cx="4171950" cy="7524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04B115F-B54D-24B1-F889-09D236239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78" y="4944662"/>
            <a:ext cx="4162425" cy="12192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8336613-1ED4-ACEF-DDBB-7EB4A62C0F8E}"/>
              </a:ext>
            </a:extLst>
          </p:cNvPr>
          <p:cNvSpPr txBox="1"/>
          <p:nvPr/>
        </p:nvSpPr>
        <p:spPr>
          <a:xfrm>
            <a:off x="6952157" y="6461180"/>
            <a:ext cx="4464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外周髓鞘纤维和一个</a:t>
            </a:r>
            <a:r>
              <a:rPr lang="en-US" altLang="zh-CN" b="0" i="1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Schwann</a:t>
            </a:r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细胞的</a:t>
            </a:r>
            <a:r>
              <a:rPr lang="en-US" altLang="zh-CN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TEM</a:t>
            </a:r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图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B437631-4F8F-9D62-3FBB-A333C764E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359" y="3986088"/>
            <a:ext cx="2107208" cy="21072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F5582CA-E9D9-6A4B-630E-64315B648462}"/>
              </a:ext>
            </a:extLst>
          </p:cNvPr>
          <p:cNvSpPr txBox="1"/>
          <p:nvPr/>
        </p:nvSpPr>
        <p:spPr>
          <a:xfrm>
            <a:off x="661161" y="6258965"/>
            <a:ext cx="295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德布罗意公式</a:t>
            </a:r>
            <a:r>
              <a:rPr lang="en-US" altLang="zh-CN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相对论修正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48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13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电子显微镜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扫描电镜</a:t>
            </a:r>
            <a:r>
              <a:rPr lang="en-US" altLang="zh-CN" sz="28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(Scanning electron microscope , SEM)</a:t>
            </a:r>
            <a:endParaRPr lang="en-US" altLang="zh-CN" sz="2400" b="1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11843083" cy="168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分辨率：高真空：</a:t>
            </a: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3nm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30KV)/8nm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3KV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)/</a:t>
            </a: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15nm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1KV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 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低真空：</a:t>
            </a: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4.0nm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30KV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放大倍数：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5-300000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倍。一般需在标本表面先后喷镀一层碳膜和合金膜后才可置于镜下观察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，主要</a:t>
            </a:r>
            <a:r>
              <a:rPr lang="zh-CN" altLang="en-US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用于观察材料、细胞、组织、器官表面的立体微细结构。</a:t>
            </a:r>
            <a:endParaRPr lang="en-US" altLang="zh-CN" sz="2400" b="0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D94C5E1-8BE3-1F11-A69C-D5313D49D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481" y="3266590"/>
            <a:ext cx="4523122" cy="300335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B987852-A8C9-E596-5E06-C08F2AA47FDF}"/>
              </a:ext>
            </a:extLst>
          </p:cNvPr>
          <p:cNvSpPr txBox="1"/>
          <p:nvPr/>
        </p:nvSpPr>
        <p:spPr>
          <a:xfrm>
            <a:off x="4079776" y="6285100"/>
            <a:ext cx="295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人红细胞和淋巴细胞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6454093-87C7-30E3-68C0-DD9A059BA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596" y="3275968"/>
            <a:ext cx="4304910" cy="300913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D4D20C-D2D0-2F66-22A2-8BA59C816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28" y="3275968"/>
            <a:ext cx="2968183" cy="296818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9953033-1557-C714-B087-1EDD82B225EA}"/>
              </a:ext>
            </a:extLst>
          </p:cNvPr>
          <p:cNvSpPr txBox="1"/>
          <p:nvPr/>
        </p:nvSpPr>
        <p:spPr>
          <a:xfrm>
            <a:off x="9696400" y="6285100"/>
            <a:ext cx="1023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雪花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14899E6-E3E8-2C57-078A-52DA39D21CD4}"/>
              </a:ext>
            </a:extLst>
          </p:cNvPr>
          <p:cNvSpPr txBox="1"/>
          <p:nvPr/>
        </p:nvSpPr>
        <p:spPr>
          <a:xfrm>
            <a:off x="479376" y="6294892"/>
            <a:ext cx="295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92C3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扫描电镜实物图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1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14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电子显微镜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冷冻电镜</a:t>
            </a:r>
            <a:r>
              <a:rPr lang="en-US" altLang="zh-CN" sz="28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(Cryo-SEM)</a:t>
            </a:r>
            <a:endParaRPr lang="en-US" altLang="zh-CN" sz="2400" b="1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4354251" cy="5008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用于扫描电镜的超低温冷冻制样及传输技术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Cryo-SEM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，可实现直接观察液体、半液体及对电子束敏感的样品，如生物、高分子材料等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冷冻有助于减低样品的辐照损伤，结合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SEM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技术可对蛋白质等大分子进行三维重建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2017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年诺贝尔化学奖</a:t>
            </a:r>
            <a:endParaRPr lang="en-US" altLang="zh-CN" sz="2400" b="0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9953033-1557-C714-B087-1EDD82B225EA}"/>
              </a:ext>
            </a:extLst>
          </p:cNvPr>
          <p:cNvSpPr txBox="1"/>
          <p:nvPr/>
        </p:nvSpPr>
        <p:spPr>
          <a:xfrm>
            <a:off x="9285540" y="5756612"/>
            <a:ext cx="2517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292C32"/>
                </a:solidFill>
                <a:latin typeface="Times  New Roman"/>
                <a:ea typeface="楷体" panose="02010609060101010101" pitchFamily="49" charset="-122"/>
              </a:rPr>
              <a:t>2019-nCoV</a:t>
            </a:r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病毒与</a:t>
            </a:r>
            <a:r>
              <a:rPr lang="en-US" altLang="zh-CN" dirty="0">
                <a:solidFill>
                  <a:srgbClr val="292C32"/>
                </a:solidFill>
                <a:latin typeface="Times  New Roman"/>
                <a:ea typeface="楷体" panose="02010609060101010101" pitchFamily="49" charset="-122"/>
              </a:rPr>
              <a:t>SARS</a:t>
            </a:r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病毒的结构比较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26A9D38-2051-9138-3DDB-5EE0DA92E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092" y="1916832"/>
            <a:ext cx="3573588" cy="37621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D9C09C-6A5A-1D48-FECF-402356D14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861" y="1977674"/>
            <a:ext cx="4333231" cy="370820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7CAC606-6B06-7060-0375-4BFE2180B8D7}"/>
              </a:ext>
            </a:extLst>
          </p:cNvPr>
          <p:cNvSpPr txBox="1"/>
          <p:nvPr/>
        </p:nvSpPr>
        <p:spPr>
          <a:xfrm>
            <a:off x="4674566" y="5760547"/>
            <a:ext cx="3763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人电压门控钠通道</a:t>
            </a:r>
            <a:r>
              <a:rPr lang="en-US" altLang="zh-CN" b="0" i="0" dirty="0">
                <a:solidFill>
                  <a:srgbClr val="292C32"/>
                </a:solidFill>
                <a:effectLst/>
                <a:latin typeface="Times  New Roman"/>
                <a:ea typeface="楷体" panose="02010609060101010101" pitchFamily="49" charset="-122"/>
              </a:rPr>
              <a:t>Nav1.6</a:t>
            </a:r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的冷冻电镜结构（清华大学颜宁院士团队）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11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电子显微镜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en-US" altLang="zh-CN" sz="28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SEM vs TEM</a:t>
            </a:r>
            <a:endParaRPr lang="en-US" altLang="zh-CN" sz="2400" b="1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11843083" cy="576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SEM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 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TEM 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之间的差异总结</a:t>
            </a:r>
            <a:endParaRPr lang="en-US" altLang="zh-CN" sz="2400" b="0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CEDAA5D-5924-552D-382C-2D9490896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9" y="2276872"/>
            <a:ext cx="3239593" cy="432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FB72E27-C006-D877-6339-65696AA97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2287972"/>
            <a:ext cx="3241215" cy="432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0FD9F04-8764-2FDE-0DAD-055492B17B45}"/>
              </a:ext>
            </a:extLst>
          </p:cNvPr>
          <p:cNvSpPr txBox="1"/>
          <p:nvPr/>
        </p:nvSpPr>
        <p:spPr>
          <a:xfrm>
            <a:off x="13557" y="2276872"/>
            <a:ext cx="753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SEM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E4D85C3-BA99-C1E4-A61B-14C4D3AC68F5}"/>
              </a:ext>
            </a:extLst>
          </p:cNvPr>
          <p:cNvSpPr txBox="1"/>
          <p:nvPr/>
        </p:nvSpPr>
        <p:spPr>
          <a:xfrm>
            <a:off x="3101360" y="2287972"/>
            <a:ext cx="94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TEM</a:t>
            </a:r>
            <a:endParaRPr lang="zh-CN" altLang="en-US" dirty="0"/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286AED16-4CEE-A435-F7A0-FCEE86589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87695"/>
              </p:ext>
            </p:extLst>
          </p:nvPr>
        </p:nvGraphicFramePr>
        <p:xfrm>
          <a:off x="6480930" y="1124744"/>
          <a:ext cx="5697513" cy="5312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238">
                  <a:extLst>
                    <a:ext uri="{9D8B030D-6E8A-4147-A177-3AD203B41FA5}">
                      <a16:colId xmlns:a16="http://schemas.microsoft.com/office/drawing/2014/main" val="1462240276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4019862256"/>
                    </a:ext>
                  </a:extLst>
                </a:gridCol>
                <a:gridCol w="2194011">
                  <a:extLst>
                    <a:ext uri="{9D8B030D-6E8A-4147-A177-3AD203B41FA5}">
                      <a16:colId xmlns:a16="http://schemas.microsoft.com/office/drawing/2014/main" val="3128182389"/>
                    </a:ext>
                  </a:extLst>
                </a:gridCol>
              </a:tblGrid>
              <a:tr h="756684">
                <a:tc>
                  <a:txBody>
                    <a:bodyPr/>
                    <a:lstStyle/>
                    <a:p>
                      <a:endParaRPr lang="zh-CN" altLang="en-US" dirty="0">
                        <a:effectLst/>
                      </a:endParaRP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zh-CN" altLang="en-US" b="1" dirty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</a:br>
                      <a:r>
                        <a:rPr lang="zh-CN" altLang="en-US" b="1" dirty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扫描电镜</a:t>
                      </a:r>
                      <a:r>
                        <a:rPr lang="zh-CN" altLang="en-US" b="1" dirty="0">
                          <a:solidFill>
                            <a:schemeClr val="tx1"/>
                          </a:solidFill>
                          <a:effectLst/>
                          <a:latin typeface="Times  New Roman"/>
                          <a:ea typeface="楷体" panose="02010609060101010101" pitchFamily="49" charset="-122"/>
                        </a:rPr>
                        <a:t>（</a:t>
                      </a:r>
                      <a:r>
                        <a:rPr lang="en-US" altLang="zh-CN" b="1" dirty="0">
                          <a:solidFill>
                            <a:schemeClr val="tx1"/>
                          </a:solidFill>
                          <a:effectLst/>
                          <a:latin typeface="Times  New Roman"/>
                          <a:ea typeface="楷体" panose="02010609060101010101" pitchFamily="49" charset="-122"/>
                        </a:rPr>
                        <a:t>SEM</a:t>
                      </a:r>
                      <a:r>
                        <a:rPr lang="zh-CN" altLang="en-US" b="1" dirty="0">
                          <a:solidFill>
                            <a:schemeClr val="tx1"/>
                          </a:solidFill>
                          <a:effectLst/>
                          <a:latin typeface="Times  New Roman"/>
                          <a:ea typeface="楷体" panose="02010609060101010101" pitchFamily="49" charset="-122"/>
                        </a:rPr>
                        <a:t>）</a:t>
                      </a:r>
                      <a:br>
                        <a:rPr lang="zh-CN" altLang="en-US" dirty="0">
                          <a:solidFill>
                            <a:schemeClr val="tx1"/>
                          </a:solidFill>
                          <a:effectLst/>
                          <a:latin typeface="Times  New Roman"/>
                          <a:ea typeface="楷体" panose="02010609060101010101" pitchFamily="49" charset="-122"/>
                        </a:rPr>
                      </a:br>
                      <a:endParaRPr lang="zh-CN" altLang="en-US" dirty="0">
                        <a:solidFill>
                          <a:schemeClr val="tx1"/>
                        </a:solidFill>
                        <a:effectLst/>
                        <a:latin typeface="Times  New Roman"/>
                        <a:ea typeface="楷体" panose="02010609060101010101" pitchFamily="49" charset="-122"/>
                      </a:endParaRP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透射电镜（</a:t>
                      </a: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effectLst/>
                          <a:latin typeface="Times  New Roman"/>
                          <a:ea typeface="楷体" panose="02010609060101010101" pitchFamily="49" charset="-122"/>
                          <a:cs typeface="+mn-cs"/>
                        </a:rPr>
                        <a:t>TEM</a:t>
                      </a:r>
                      <a:r>
                        <a:rPr lang="zh-CN" altLang="en-US" b="1" dirty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）</a:t>
                      </a:r>
                      <a:endParaRPr lang="zh-CN" altLang="en-US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853258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电子流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精细、聚焦的光束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宽梁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725791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图像类别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地形</a:t>
                      </a:r>
                      <a:r>
                        <a:rPr lang="en-US" altLang="zh-CN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/</a:t>
                      </a:r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表面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内部结构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454084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分辨率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较低的分辨率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更高的分辨率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857742"/>
                  </a:ext>
                </a:extLst>
              </a:tr>
              <a:tr h="575798"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放大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高达 </a:t>
                      </a:r>
                      <a:r>
                        <a:rPr lang="en-US" altLang="zh-CN" dirty="0">
                          <a:effectLst/>
                          <a:latin typeface="Times  New Roman"/>
                          <a:ea typeface="楷体" panose="02010609060101010101" pitchFamily="49" charset="-122"/>
                        </a:rPr>
                        <a:t>2e6</a:t>
                      </a:r>
                      <a:r>
                        <a:rPr lang="en-US" altLang="zh-CN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倍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高达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Times  New Roman"/>
                          <a:ea typeface="楷体" panose="02010609060101010101" pitchFamily="49" charset="-122"/>
                          <a:cs typeface="+mn-cs"/>
                        </a:rPr>
                        <a:t>5e7</a:t>
                      </a:r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倍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519036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图像尺寸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 New Roman"/>
                          <a:ea typeface="楷体" panose="02010609060101010101" pitchFamily="49" charset="-122"/>
                          <a:cs typeface="+mn-cs"/>
                        </a:rPr>
                        <a:t>3-D</a:t>
                      </a:r>
                      <a:r>
                        <a:rPr 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</a:t>
                      </a:r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三维）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 New Roman"/>
                          <a:ea typeface="楷体" panose="02010609060101010101" pitchFamily="49" charset="-122"/>
                          <a:cs typeface="+mn-cs"/>
                        </a:rPr>
                        <a:t>2-D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158491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样品厚度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薄的和厚的样品都可以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仅限超薄样品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118820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穿透样品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不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是的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602897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样品限制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限制较少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限制性更强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326961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样品制备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所需的准备工作更少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需要做更多准备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763900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成本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更便宜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更贵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577647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速度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更快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慢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753968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操作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简单易用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更复杂</a:t>
                      </a:r>
                      <a:r>
                        <a:rPr lang="en-US" altLang="zh-CN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;</a:t>
                      </a:r>
                      <a:r>
                        <a:rPr lang="zh-CN" altLang="en-US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需要培训</a:t>
                      </a:r>
                    </a:p>
                  </a:txBody>
                  <a:tcPr marL="30480" marR="3048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372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3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16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扫描隧道显微镜</a:t>
            </a:r>
            <a:r>
              <a:rPr lang="en-US" altLang="zh-CN" sz="28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(Scanning tunnel microscope, STM)</a:t>
            </a:r>
            <a:endParaRPr lang="en-US" altLang="zh-CN" sz="2400" b="1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11915091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主要原理：量子力学中的隧道效应。分辨率大约在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Tahoma" panose="020B0604030504040204" pitchFamily="34" charset="0"/>
                <a:cs typeface="Tahoma" panose="020B0604030504040204" pitchFamily="34" charset="0"/>
              </a:rPr>
              <a:t>0.01nm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，放大倍数可达</a:t>
            </a: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Tahoma" panose="020B0604030504040204" pitchFamily="34" charset="0"/>
                <a:cs typeface="Tahoma" panose="020B0604030504040204" pitchFamily="34" charset="0"/>
              </a:rPr>
              <a:t>1000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万倍。</a:t>
            </a:r>
            <a:r>
              <a:rPr lang="zh-CN" altLang="en-US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主要用于探测微观世界物质表面形貌。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1981</a:t>
            </a:r>
            <a:r>
              <a:rPr lang="zh-CN" altLang="en-US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年问世，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1986</a:t>
            </a:r>
            <a:r>
              <a:rPr lang="zh-CN" altLang="en-US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年获诺贝尔物理学奖。</a:t>
            </a:r>
            <a:endParaRPr lang="en-US" altLang="zh-CN" sz="2400" b="0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7CAC606-6B06-7060-0375-4BFE2180B8D7}"/>
              </a:ext>
            </a:extLst>
          </p:cNvPr>
          <p:cNvSpPr txBox="1"/>
          <p:nvPr/>
        </p:nvSpPr>
        <p:spPr>
          <a:xfrm>
            <a:off x="5519936" y="5894297"/>
            <a:ext cx="6408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扫描隧道显微镜在低温下</a:t>
            </a:r>
            <a:r>
              <a:rPr lang="zh-CN" altLang="en-US" b="0" i="0" dirty="0">
                <a:solidFill>
                  <a:srgbClr val="292C32"/>
                </a:solidFill>
                <a:effectLst/>
                <a:latin typeface="Times  New Roman"/>
                <a:ea typeface="楷体" panose="02010609060101010101" pitchFamily="49" charset="-122"/>
              </a:rPr>
              <a:t>（</a:t>
            </a:r>
            <a:r>
              <a:rPr lang="en-US" altLang="zh-CN" b="0" i="0" dirty="0">
                <a:solidFill>
                  <a:srgbClr val="292C32"/>
                </a:solidFill>
                <a:effectLst/>
                <a:latin typeface="Times  New Roman"/>
                <a:ea typeface="楷体" panose="02010609060101010101" pitchFamily="49" charset="-122"/>
              </a:rPr>
              <a:t>4K</a:t>
            </a:r>
            <a:r>
              <a:rPr lang="zh-CN" altLang="en-US" b="0" i="0" dirty="0">
                <a:solidFill>
                  <a:srgbClr val="292C32"/>
                </a:solidFill>
                <a:effectLst/>
                <a:latin typeface="Times  New Roman"/>
                <a:ea typeface="楷体" panose="02010609060101010101" pitchFamily="49" charset="-122"/>
              </a:rPr>
              <a:t>）</a:t>
            </a:r>
            <a:r>
              <a:rPr lang="zh-CN" altLang="en-US" b="0" i="0" dirty="0">
                <a:solidFill>
                  <a:srgbClr val="292C3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可以利用探针尖端精确操纵原子，因此它在纳米科技既是重要的测量工具又是加工工具。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AC39B40-4657-85DD-0F04-42EE11797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1" y="2751481"/>
            <a:ext cx="5060797" cy="3943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4195C7-EF37-0191-FAB0-C654B17E3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913" y="2812505"/>
            <a:ext cx="5400599" cy="29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17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908720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显微镜类别及性能小结</a:t>
            </a:r>
            <a:endParaRPr lang="en-US" altLang="zh-CN" sz="2400" b="1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391445"/>
            <a:ext cx="12275131" cy="5562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光学显微镜（光波）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分辨率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0.2μm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放大倍数</a:t>
            </a: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2000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b="0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普通光学显微镜</a:t>
            </a: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常规通用微观结构观察</a:t>
            </a:r>
            <a:endParaRPr lang="en-US" altLang="zh-CN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b="0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相差显微镜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活细胞观察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荧光显微镜、</a:t>
            </a:r>
            <a:r>
              <a:rPr lang="zh-CN" altLang="en-US" sz="2400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共聚焦显微镜</a:t>
            </a: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亚细胞结构</a:t>
            </a:r>
            <a:endParaRPr lang="en-US" altLang="zh-CN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暗视野显微镜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分辨率更高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电子显微镜（电子波粒二象性）</a:t>
            </a: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分辨率</a:t>
            </a: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0.2nm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，放大倍数几十万倍</a:t>
            </a:r>
            <a:endParaRPr lang="en-US" altLang="zh-CN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扫描电镜</a:t>
            </a: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观察立体微细结构</a:t>
            </a:r>
            <a:endParaRPr lang="en-US" altLang="zh-CN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透射电镜</a:t>
            </a: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观察微观内部结构</a:t>
            </a:r>
            <a:endParaRPr lang="en-US" altLang="zh-CN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扫描隧道显微镜（量子隧穿效应）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分辨率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Tahoma" panose="020B0604030504040204" pitchFamily="34" charset="0"/>
                <a:cs typeface="Tahoma" panose="020B0604030504040204" pitchFamily="34" charset="0"/>
              </a:rPr>
              <a:t> 0.01nm</a:t>
            </a:r>
            <a:r>
              <a:rPr lang="zh-CN" altLang="en-US" sz="2400" b="0" dirty="0">
                <a:solidFill>
                  <a:prstClr val="black"/>
                </a:solidFill>
                <a:latin typeface="Times  New Roman"/>
                <a:ea typeface="Tahoma" panose="020B0604030504040204" pitchFamily="34" charset="0"/>
                <a:cs typeface="Tahoma" panose="020B0604030504040204" pitchFamily="34" charset="0"/>
              </a:rPr>
              <a:t>，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Tahoma" panose="020B0604030504040204" pitchFamily="34" charset="0"/>
                <a:cs typeface="Tahoma" panose="020B0604030504040204" pitchFamily="34" charset="0"/>
              </a:rPr>
              <a:t>1e7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“超级放大镜”“超级镊子”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400" b="0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总结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FC98AD-A19B-A6DF-4DFF-5DE2EB190269}"/>
              </a:ext>
            </a:extLst>
          </p:cNvPr>
          <p:cNvSpPr txBox="1"/>
          <p:nvPr/>
        </p:nvSpPr>
        <p:spPr>
          <a:xfrm>
            <a:off x="6360160" y="2142341"/>
            <a:ext cx="5712504" cy="168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偏振光显微镜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晶体分析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双光子显微镜</a:t>
            </a: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穿透力更强，活体组织深度约</a:t>
            </a:r>
            <a:r>
              <a:rPr lang="en-US" altLang="zh-CN" sz="240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1mm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成像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470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18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F0809015-EE36-7D9D-1F03-3B6B01E0B3FC}"/>
              </a:ext>
            </a:extLst>
          </p:cNvPr>
          <p:cNvSpPr txBox="1"/>
          <p:nvPr/>
        </p:nvSpPr>
        <p:spPr>
          <a:xfrm>
            <a:off x="9230054" y="4942360"/>
            <a:ext cx="2117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杨鑫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2024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15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D274D9C-33AA-EB56-316E-ECB4157AA97B}"/>
              </a:ext>
            </a:extLst>
          </p:cNvPr>
          <p:cNvCxnSpPr/>
          <p:nvPr/>
        </p:nvCxnSpPr>
        <p:spPr>
          <a:xfrm>
            <a:off x="9425301" y="4851112"/>
            <a:ext cx="181395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B09452E1-3B3F-D7D0-8463-65FDF87E954A}"/>
              </a:ext>
            </a:extLst>
          </p:cNvPr>
          <p:cNvSpPr txBox="1"/>
          <p:nvPr/>
        </p:nvSpPr>
        <p:spPr>
          <a:xfrm>
            <a:off x="9624392" y="3994323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谢谢</a:t>
            </a:r>
          </a:p>
        </p:txBody>
      </p:sp>
    </p:spTree>
    <p:extLst>
      <p:ext uri="{BB962C8B-B14F-4D97-AF65-F5344CB8AC3E}">
        <p14:creationId xmlns:p14="http://schemas.microsoft.com/office/powerpoint/2010/main" val="12174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2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C7907E2-2240-835E-9A08-6591B393974E}"/>
              </a:ext>
            </a:extLst>
          </p:cNvPr>
          <p:cNvSpPr txBox="1"/>
          <p:nvPr/>
        </p:nvSpPr>
        <p:spPr>
          <a:xfrm>
            <a:off x="-96688" y="980728"/>
            <a:ext cx="9433048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显微镜发展历史回顾</a:t>
            </a:r>
            <a:endParaRPr lang="en-US" altLang="zh-CN" sz="2800" b="1" dirty="0">
              <a:solidFill>
                <a:prstClr val="black"/>
              </a:solidFill>
              <a:latin typeface="Times  New Roman"/>
              <a:ea typeface="楷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132BA2F-53B0-3844-BE51-636AD3B576FB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历史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4003477-BCFC-90CF-C4D1-32827098D341}"/>
              </a:ext>
            </a:extLst>
          </p:cNvPr>
          <p:cNvSpPr txBox="1"/>
          <p:nvPr/>
        </p:nvSpPr>
        <p:spPr>
          <a:xfrm>
            <a:off x="191344" y="1538290"/>
            <a:ext cx="3168351" cy="494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1600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年，第一台显微镜？</a:t>
            </a:r>
            <a:endParaRPr lang="zh-CN" altLang="en-US" sz="2000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7FDA4F-45C4-12F6-3E10-8718AFD5A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97" y="2112806"/>
            <a:ext cx="2684746" cy="36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1E319A0-BBD3-D4E0-9EF6-A7DEA2FFB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603" y="2112806"/>
            <a:ext cx="2627737" cy="360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4A18A74-8F83-C781-4A48-BCD6ADC3ADCB}"/>
              </a:ext>
            </a:extLst>
          </p:cNvPr>
          <p:cNvSpPr txBox="1"/>
          <p:nvPr/>
        </p:nvSpPr>
        <p:spPr>
          <a:xfrm>
            <a:off x="3503713" y="1565445"/>
            <a:ext cx="3700426" cy="495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1660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年代，列文虎克显微镜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9DB4910-6EBD-7A5F-DD3A-F2DB71DE4E94}"/>
              </a:ext>
            </a:extLst>
          </p:cNvPr>
          <p:cNvSpPr txBox="1"/>
          <p:nvPr/>
        </p:nvSpPr>
        <p:spPr>
          <a:xfrm>
            <a:off x="-5073" y="5811950"/>
            <a:ext cx="3421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（荷）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扎卡里亚斯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詹森</a:t>
            </a:r>
            <a:endParaRPr lang="en-US" altLang="zh-CN" b="0" i="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最早的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复合显微镜</a:t>
            </a:r>
            <a:endParaRPr lang="en-US" altLang="zh-CN" b="1" i="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放大倍数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Times  New Roman"/>
                <a:ea typeface="Tahoma" panose="020B0604030504040204" pitchFamily="34" charset="0"/>
                <a:cs typeface="Tahoma" panose="020B0604030504040204" pitchFamily="34" charset="0"/>
              </a:rPr>
              <a:t>20 </a:t>
            </a:r>
            <a:r>
              <a:rPr lang="en-US" altLang="zh-CN" dirty="0">
                <a:solidFill>
                  <a:srgbClr val="000000"/>
                </a:solidFill>
                <a:latin typeface="Times  New Roman"/>
                <a:ea typeface="Tahoma" panose="020B0604030504040204" pitchFamily="34" charset="0"/>
                <a:cs typeface="Tahoma" panose="020B0604030504040204" pitchFamily="34" charset="0"/>
              </a:rPr>
              <a:t>~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Times  New Roman"/>
                <a:ea typeface="楷体" panose="02010609060101010101" pitchFamily="49" charset="-122"/>
                <a:cs typeface="Tahoma" panose="020B0604030504040204" pitchFamily="34" charset="0"/>
              </a:rPr>
              <a:t>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Times  New Roman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倍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9CFFBB6-588A-F458-4215-4DB6BFC86D22}"/>
              </a:ext>
            </a:extLst>
          </p:cNvPr>
          <p:cNvSpPr txBox="1"/>
          <p:nvPr/>
        </p:nvSpPr>
        <p:spPr>
          <a:xfrm>
            <a:off x="3407354" y="5839548"/>
            <a:ext cx="41519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（荷）安东尼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范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列文虎克</a:t>
            </a:r>
            <a:endParaRPr lang="en-US" altLang="zh-CN" b="0" i="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“显微镜之父”</a:t>
            </a:r>
            <a:endParaRPr lang="en-US" altLang="zh-CN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高质量研磨镜头放大倍数高达 </a:t>
            </a:r>
            <a:r>
              <a:rPr lang="en-US" altLang="zh-CN" dirty="0">
                <a:solidFill>
                  <a:srgbClr val="000000"/>
                </a:solidFill>
                <a:latin typeface="Times  New Roman"/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BB87297-4E76-ABC1-F627-0A5DDC8E6261}"/>
              </a:ext>
            </a:extLst>
          </p:cNvPr>
          <p:cNvSpPr txBox="1"/>
          <p:nvPr/>
        </p:nvSpPr>
        <p:spPr>
          <a:xfrm>
            <a:off x="7464152" y="5811950"/>
            <a:ext cx="42784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约瑟夫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杰克逊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李斯特</a:t>
            </a:r>
            <a:endParaRPr lang="en-US" altLang="zh-CN" b="0" i="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与仪器制造商威廉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图利</a:t>
            </a:r>
            <a:endParaRPr lang="en-US" altLang="zh-CN" b="0" i="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制造了第一批纠正相差与色差的显微镜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CCBA7D2-E76E-2FE1-4738-0B725AB80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099" y="2038238"/>
            <a:ext cx="2452864" cy="36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B0520C1-9D32-8C02-79EB-5D4D8A5D0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733" y="2112806"/>
            <a:ext cx="1427872" cy="123092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7306DDD-E9DC-2302-2C3F-373B97B87A30}"/>
              </a:ext>
            </a:extLst>
          </p:cNvPr>
          <p:cNvSpPr txBox="1"/>
          <p:nvPr/>
        </p:nvSpPr>
        <p:spPr>
          <a:xfrm>
            <a:off x="7200592" y="1544477"/>
            <a:ext cx="4991408" cy="495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1830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年代，显微镜成为严肃的科研工具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733C59F-7645-9407-D2DA-89C1D7770BEF}"/>
              </a:ext>
            </a:extLst>
          </p:cNvPr>
          <p:cNvSpPr txBox="1"/>
          <p:nvPr/>
        </p:nvSpPr>
        <p:spPr>
          <a:xfrm>
            <a:off x="8098095" y="5128857"/>
            <a:ext cx="2345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SMGsans"/>
              </a:rPr>
              <a:t>Joseph Jackson Lister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29DED9F-5337-178F-D2A7-7A9A7D875970}"/>
              </a:ext>
            </a:extLst>
          </p:cNvPr>
          <p:cNvSpPr txBox="1"/>
          <p:nvPr/>
        </p:nvSpPr>
        <p:spPr>
          <a:xfrm>
            <a:off x="4055361" y="5279101"/>
            <a:ext cx="2788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 err="1">
                <a:solidFill>
                  <a:schemeClr val="bg1"/>
                </a:solidFill>
                <a:effectLst/>
                <a:latin typeface="SMGsans"/>
              </a:rPr>
              <a:t>Antonie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SMGsans"/>
              </a:rPr>
              <a:t> van Leeuwenhoek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587DC51C-BD60-3BCA-16D7-63792CE5B47F}"/>
              </a:ext>
            </a:extLst>
          </p:cNvPr>
          <p:cNvSpPr/>
          <p:nvPr/>
        </p:nvSpPr>
        <p:spPr>
          <a:xfrm>
            <a:off x="10821131" y="3653572"/>
            <a:ext cx="970665" cy="3651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057E422-3CCD-D3AD-7BE2-CD2A1DFEA799}"/>
              </a:ext>
            </a:extLst>
          </p:cNvPr>
          <p:cNvSpPr txBox="1"/>
          <p:nvPr/>
        </p:nvSpPr>
        <p:spPr>
          <a:xfrm>
            <a:off x="10636963" y="4059084"/>
            <a:ext cx="17097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 New Roman"/>
                <a:ea typeface="楷体" panose="02010609060101010101" pitchFamily="49" charset="-122"/>
              </a:rPr>
              <a:t>1838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endParaRPr lang="en-US" altLang="zh-CN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施莱登和施万</a:t>
            </a:r>
            <a:endParaRPr lang="en-US" altLang="zh-CN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细胞学说</a:t>
            </a:r>
            <a:endParaRPr lang="en-US" altLang="zh-CN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50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3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8602723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光学显微镜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普通光学显微镜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C67A2F4-7635-C556-3431-60809DCBA255}"/>
                  </a:ext>
                </a:extLst>
              </p:cNvPr>
              <p:cNvSpPr txBox="1"/>
              <p:nvPr/>
            </p:nvSpPr>
            <p:spPr>
              <a:xfrm>
                <a:off x="13557" y="1617516"/>
                <a:ext cx="12059107" cy="1384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  <a:defRPr/>
                </a:pPr>
                <a:r>
                  <a:rPr lang="zh-CN" altLang="en-US" sz="2400" dirty="0">
                    <a:solidFill>
                      <a:prstClr val="black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分辨率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𝐷</m:t>
                    </m:r>
                    <m:r>
                      <a:rPr lang="en-US" altLang="zh-C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0.61</m:t>
                        </m:r>
                        <m:r>
                          <a:rPr lang="zh-CN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𝜆</m:t>
                        </m:r>
                      </m:num>
                      <m:den>
                        <m:r>
                          <a:rPr lang="en-US" altLang="zh-CN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𝑁𝐴</m:t>
                        </m:r>
                      </m:den>
                    </m:f>
                    <m:r>
                      <a:rPr lang="zh-CN" alt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，</m:t>
                    </m:r>
                    <m:r>
                      <a:rPr lang="en-US" altLang="zh-C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𝑁𝐴</m:t>
                    </m:r>
                    <m:r>
                      <a:rPr lang="en-US" altLang="zh-C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𝑁𝑠𝑖𝑛</m:t>
                    </m:r>
                    <m:f>
                      <m:fPr>
                        <m:ctrlPr>
                          <a:rPr lang="en-US" altLang="zh-CN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fPr>
                      <m:num>
                        <m:r>
                          <a:rPr lang="zh-CN" alt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𝛼</m:t>
                        </m:r>
                      </m:num>
                      <m:den>
                        <m:r>
                          <a:rPr lang="en-US" altLang="zh-CN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2</m:t>
                        </m:r>
                      </m:den>
                    </m:f>
                    <m:r>
                      <a:rPr lang="zh-CN" alt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（</m:t>
                    </m:r>
                  </m:oMath>
                </a14:m>
                <a:r>
                  <a:rPr lang="zh-CN" altLang="en-US" sz="2400" b="0" dirty="0">
                    <a:solidFill>
                      <a:prstClr val="black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其中</a:t>
                </a:r>
                <a14:m>
                  <m:oMath xmlns:m="http://schemas.openxmlformats.org/officeDocument/2006/math">
                    <m:r>
                      <a:rPr lang="zh-CN" alt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𝜆</m:t>
                    </m:r>
                  </m:oMath>
                </a14:m>
                <a:r>
                  <a:rPr lang="zh-CN" altLang="en-US" sz="2400" b="0" dirty="0">
                    <a:solidFill>
                      <a:prstClr val="black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为光源波长，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𝑁</m:t>
                    </m:r>
                  </m:oMath>
                </a14:m>
                <a:r>
                  <a:rPr lang="zh-CN" altLang="en-US" sz="2400" b="0" dirty="0">
                    <a:solidFill>
                      <a:prstClr val="black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为介质折射率，</a:t>
                </a:r>
                <a14:m>
                  <m:oMath xmlns:m="http://schemas.openxmlformats.org/officeDocument/2006/math">
                    <m:r>
                      <a:rPr lang="zh-CN" alt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𝛼</m:t>
                    </m:r>
                  </m:oMath>
                </a14:m>
                <a:r>
                  <a:rPr lang="zh-CN" altLang="en-US" sz="2400" b="0" dirty="0">
                    <a:solidFill>
                      <a:prstClr val="black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为镜口角）</a:t>
                </a:r>
                <a:endParaRPr lang="en-US" altLang="zh-CN" sz="2400" b="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  <a:defRPr/>
                </a:pPr>
                <a:r>
                  <a:rPr lang="zh-CN" altLang="en-US" sz="2400" b="0" dirty="0">
                    <a:solidFill>
                      <a:prstClr val="black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一般用可见光照明的显微镜分辨力的极限是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0.2</m:t>
                    </m:r>
                    <m:r>
                      <a:rPr lang="en-US" altLang="zh-CN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𝜇</m:t>
                    </m:r>
                    <m:r>
                      <a:rPr lang="en-US" altLang="zh-CN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𝑚</m:t>
                    </m:r>
                  </m:oMath>
                </a14:m>
                <a:endParaRPr lang="en-US" altLang="zh-CN" sz="2400" b="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C67A2F4-7635-C556-3431-60809DCBA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7" y="1617516"/>
                <a:ext cx="12059107" cy="1384418"/>
              </a:xfrm>
              <a:prstGeom prst="rect">
                <a:avLst/>
              </a:prstGeom>
              <a:blipFill>
                <a:blip r:embed="rId3"/>
                <a:stretch>
                  <a:fillRect l="-657" b="-83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17E384B-AF69-5E95-BCCA-1F948416B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6" y="3011660"/>
            <a:ext cx="2714400" cy="234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89F83C-3622-41B8-76B3-BBDBC1A0C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48" y="3011660"/>
            <a:ext cx="3322800" cy="234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6428F26-B38C-30ED-F3CA-5FFD98DADA4B}"/>
              </a:ext>
            </a:extLst>
          </p:cNvPr>
          <p:cNvSpPr txBox="1"/>
          <p:nvPr/>
        </p:nvSpPr>
        <p:spPr>
          <a:xfrm>
            <a:off x="425735" y="5428634"/>
            <a:ext cx="1800200" cy="128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列文虎克显微镜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单镜片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200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倍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98BEA6A-3802-BD9D-2944-FDE527D38F2B}"/>
              </a:ext>
            </a:extLst>
          </p:cNvPr>
          <p:cNvSpPr txBox="1"/>
          <p:nvPr/>
        </p:nvSpPr>
        <p:spPr>
          <a:xfrm>
            <a:off x="3705546" y="5428634"/>
            <a:ext cx="2001471" cy="128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简易显微镜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凸透镜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标本支架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200~300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倍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2C3026A-F865-D565-5520-E79DB925F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730" y="3017560"/>
            <a:ext cx="2951745" cy="2340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0CA3A35-F0B5-B975-6841-45A9A12BE079}"/>
              </a:ext>
            </a:extLst>
          </p:cNvPr>
          <p:cNvSpPr txBox="1"/>
          <p:nvPr/>
        </p:nvSpPr>
        <p:spPr>
          <a:xfrm>
            <a:off x="7163210" y="5428634"/>
            <a:ext cx="1524784" cy="127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复合显微镜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目镜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物镜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通用显微镜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56BB8BF-A790-B7E8-C25E-5E1F1DE15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7181" y="2335945"/>
            <a:ext cx="2351584" cy="309268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76E5B05-1573-DE67-6C37-2EA2D6CD7504}"/>
              </a:ext>
            </a:extLst>
          </p:cNvPr>
          <p:cNvSpPr txBox="1"/>
          <p:nvPr/>
        </p:nvSpPr>
        <p:spPr>
          <a:xfrm>
            <a:off x="9782873" y="5428634"/>
            <a:ext cx="1800200" cy="128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现代复合显微镜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目镜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物镜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1000~</a:t>
            </a:r>
            <a:r>
              <a:rPr lang="en-US" altLang="zh-CN" dirty="0">
                <a:highlight>
                  <a:srgbClr val="FFFF00"/>
                </a:highlight>
                <a:latin typeface="Times  New Roman"/>
                <a:ea typeface="楷体" panose="02010609060101010101" pitchFamily="49" charset="-122"/>
              </a:rPr>
              <a:t>2000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倍</a:t>
            </a:r>
          </a:p>
        </p:txBody>
      </p:sp>
    </p:spTree>
    <p:extLst>
      <p:ext uri="{BB962C8B-B14F-4D97-AF65-F5344CB8AC3E}">
        <p14:creationId xmlns:p14="http://schemas.microsoft.com/office/powerpoint/2010/main" val="29751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4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8602723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光学显微镜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相差显微镜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6" y="1682069"/>
            <a:ext cx="12707177" cy="1128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物体结构成分折射率和厚度不同</a:t>
            </a: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光通过时存在相差</a:t>
            </a: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转变为振幅（光强）差</a:t>
            </a: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观测</a:t>
            </a:r>
            <a:endParaRPr lang="en-US" altLang="zh-CN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主要用于观察未经染色的标本和活细胞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生物实验室最常用光学显微镜</a:t>
            </a:r>
            <a:r>
              <a:rPr lang="en-US" altLang="zh-CN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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诺贝尔奖</a:t>
            </a:r>
            <a:r>
              <a:rPr lang="zh-CN" altLang="en-US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（</a:t>
            </a:r>
            <a:r>
              <a:rPr lang="en-US" altLang="zh-CN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1953</a:t>
            </a:r>
            <a:r>
              <a:rPr lang="zh-CN" altLang="en-US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）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6428F26-B38C-30ED-F3CA-5FFD98DADA4B}"/>
              </a:ext>
            </a:extLst>
          </p:cNvPr>
          <p:cNvSpPr txBox="1"/>
          <p:nvPr/>
        </p:nvSpPr>
        <p:spPr>
          <a:xfrm>
            <a:off x="1134107" y="6163714"/>
            <a:ext cx="1800200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倒置相差显微镜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81C5C7-8AC5-5CA2-BC3C-042A390A9FC6}"/>
              </a:ext>
            </a:extLst>
          </p:cNvPr>
          <p:cNvSpPr txBox="1"/>
          <p:nvPr/>
        </p:nvSpPr>
        <p:spPr>
          <a:xfrm>
            <a:off x="8838418" y="6231063"/>
            <a:ext cx="1800200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工作原理示意图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A84B5D6-1A30-E032-AD7D-B197DFB41015}"/>
              </a:ext>
            </a:extLst>
          </p:cNvPr>
          <p:cNvSpPr txBox="1"/>
          <p:nvPr/>
        </p:nvSpPr>
        <p:spPr>
          <a:xfrm>
            <a:off x="3321694" y="6348627"/>
            <a:ext cx="5116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相差可以观察透明细胞样本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E6FE43E9-30DC-419D-D75D-F6B8A6A24A62}"/>
              </a:ext>
            </a:extLst>
          </p:cNvPr>
          <p:cNvCxnSpPr>
            <a:cxnSpLocks/>
          </p:cNvCxnSpPr>
          <p:nvPr/>
        </p:nvCxnSpPr>
        <p:spPr>
          <a:xfrm>
            <a:off x="7536160" y="1412776"/>
            <a:ext cx="0" cy="50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ECC1E4E-0E24-39C1-70ED-EC4FD34C7E61}"/>
              </a:ext>
            </a:extLst>
          </p:cNvPr>
          <p:cNvCxnSpPr>
            <a:cxnSpLocks/>
          </p:cNvCxnSpPr>
          <p:nvPr/>
        </p:nvCxnSpPr>
        <p:spPr>
          <a:xfrm>
            <a:off x="4223792" y="1412776"/>
            <a:ext cx="33123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49B73B3B-E84C-4F53-90A5-D1C0EB071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9" y="2918168"/>
            <a:ext cx="4209163" cy="315687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7CEAFDE-76F7-B302-AE17-534D0A494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445" y="2920880"/>
            <a:ext cx="4330996" cy="324283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937AF26-6D61-181F-EF7E-5194D0FEE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2973433"/>
            <a:ext cx="1153514" cy="321253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4C5A7DC-D7DB-3924-50EF-A89D5211397C}"/>
              </a:ext>
            </a:extLst>
          </p:cNvPr>
          <p:cNvSpPr txBox="1"/>
          <p:nvPr/>
        </p:nvSpPr>
        <p:spPr>
          <a:xfrm>
            <a:off x="10488488" y="3759793"/>
            <a:ext cx="1440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 环形光阑</a:t>
            </a:r>
            <a:b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b="1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 物平面</a:t>
            </a:r>
            <a:b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 相位板</a:t>
            </a:r>
            <a:b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b="1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 主像平面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73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5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光学显微镜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暗视野显微镜（超显微镜，</a:t>
            </a:r>
            <a:r>
              <a:rPr lang="en-US" altLang="zh-CN" sz="2800" b="1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ultramicroscope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6226459" cy="5008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基本原理是丁达尔效应。聚光镜中央有挡光片，使照明光线不直接进入物镜，只允许被标本散射的光线进入物镜，因而视野的背景是黑的，物体的边缘是亮的。</a:t>
            </a:r>
            <a:endParaRPr lang="en-US" altLang="zh-CN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用于观察反差太小或小于普通显微镜分辨力的微小颗粒，如细胞内的线粒体、标本中细菌等微粒的运动等。但只能看物体的存在、运动和表面，不能辨清细微结构。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其分辨率可达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4~200nm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81C5C7-8AC5-5CA2-BC3C-042A390A9FC6}"/>
              </a:ext>
            </a:extLst>
          </p:cNvPr>
          <p:cNvSpPr txBox="1"/>
          <p:nvPr/>
        </p:nvSpPr>
        <p:spPr>
          <a:xfrm>
            <a:off x="9560260" y="6231063"/>
            <a:ext cx="2520280" cy="455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TiO2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颗粒与细胞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324B6F5-9D19-D692-528B-132DF3F54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20" y="3868590"/>
            <a:ext cx="2340000" cy="234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C8F0923-1974-8A37-DB05-45F7716BF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261" y="1067096"/>
            <a:ext cx="2196349" cy="234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8A42180-149F-F1B3-4713-4AA3D2FA3A34}"/>
              </a:ext>
            </a:extLst>
          </p:cNvPr>
          <p:cNvSpPr txBox="1"/>
          <p:nvPr/>
        </p:nvSpPr>
        <p:spPr>
          <a:xfrm>
            <a:off x="9531080" y="3304499"/>
            <a:ext cx="2520280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明场与暗场光纤图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51029CA-B8D3-D12C-6D49-637B1103A346}"/>
              </a:ext>
            </a:extLst>
          </p:cNvPr>
          <p:cNvSpPr txBox="1"/>
          <p:nvPr/>
        </p:nvSpPr>
        <p:spPr>
          <a:xfrm>
            <a:off x="6491064" y="5577518"/>
            <a:ext cx="2520280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原理示意图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1FD44AF-E44C-E4BE-8085-5577885B3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956" y="1864027"/>
            <a:ext cx="3317385" cy="371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6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光学显微镜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偏振光显微镜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12178443" cy="1667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在光学显微镜的光学系统中插入了起偏振镜和检偏振器</a:t>
            </a:r>
            <a:endParaRPr lang="en-US" altLang="zh-CN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用以检查样品的各向异性和</a:t>
            </a:r>
            <a:r>
              <a:rPr lang="zh-CN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双折射性</a:t>
            </a:r>
            <a:endParaRPr lang="en-US" altLang="zh-CN" sz="2400" dirty="0">
              <a:solidFill>
                <a:prstClr val="black"/>
              </a:solidFill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地质学；矿物学；晶体结构表征；玻璃、塑料、电子显示器、纺织品和纤维等质量控制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81C5C7-8AC5-5CA2-BC3C-042A390A9FC6}"/>
              </a:ext>
            </a:extLst>
          </p:cNvPr>
          <p:cNvSpPr txBox="1"/>
          <p:nvPr/>
        </p:nvSpPr>
        <p:spPr>
          <a:xfrm>
            <a:off x="8732611" y="6245494"/>
            <a:ext cx="2520280" cy="455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Perlon</a:t>
            </a: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聚酰胺纤维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8A42180-149F-F1B3-4713-4AA3D2FA3A34}"/>
              </a:ext>
            </a:extLst>
          </p:cNvPr>
          <p:cNvSpPr txBox="1"/>
          <p:nvPr/>
        </p:nvSpPr>
        <p:spPr>
          <a:xfrm>
            <a:off x="4727848" y="6251681"/>
            <a:ext cx="2520280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径向生长糖晶体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F240224-F4F7-1122-A95E-4D3F2E02A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3552753"/>
            <a:ext cx="3954379" cy="263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77633A-767A-F9C4-909E-3644FE4A4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961" y="3575648"/>
            <a:ext cx="3923736" cy="26071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62E27B-888B-9781-A33D-6497942F7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5" y="3487250"/>
            <a:ext cx="3679109" cy="296525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09DCD7C-73A9-A752-FED4-88CB4D644C39}"/>
              </a:ext>
            </a:extLst>
          </p:cNvPr>
          <p:cNvSpPr txBox="1"/>
          <p:nvPr/>
        </p:nvSpPr>
        <p:spPr>
          <a:xfrm>
            <a:off x="644182" y="6257869"/>
            <a:ext cx="2520280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原理示意图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C02FF75-19BB-DD8F-2A46-988B04A9A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0346" y="1179015"/>
            <a:ext cx="1537672" cy="15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7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8602723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光学显微镜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荧光显微镜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12059107" cy="111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以紫外线为光源照射被检物体使之发出荧光，观察物体的形状及其所在位置</a:t>
            </a:r>
            <a:endParaRPr lang="en-US" altLang="zh-CN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用于研究细胞内物质的吸收、运输、化学物质的分布及定位等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6428F26-B38C-30ED-F3CA-5FFD98DADA4B}"/>
              </a:ext>
            </a:extLst>
          </p:cNvPr>
          <p:cNvSpPr txBox="1"/>
          <p:nvPr/>
        </p:nvSpPr>
        <p:spPr>
          <a:xfrm>
            <a:off x="1289441" y="6331282"/>
            <a:ext cx="1800200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荧光显微镜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84DB3E-D99C-692C-DD52-4479B3525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97" y="2731282"/>
            <a:ext cx="3859200" cy="360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81C5C7-8AC5-5CA2-BC3C-042A390A9FC6}"/>
              </a:ext>
            </a:extLst>
          </p:cNvPr>
          <p:cNvSpPr txBox="1"/>
          <p:nvPr/>
        </p:nvSpPr>
        <p:spPr>
          <a:xfrm>
            <a:off x="9250660" y="6374749"/>
            <a:ext cx="1800200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工作原理示意图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0582B0D-3F1B-6A04-C15F-6D4C80CAF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538" y="2369124"/>
            <a:ext cx="2979198" cy="403297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B51CA66-1023-29B0-4DE6-BEBE9BE4C815}"/>
              </a:ext>
            </a:extLst>
          </p:cNvPr>
          <p:cNvSpPr txBox="1"/>
          <p:nvPr/>
        </p:nvSpPr>
        <p:spPr>
          <a:xfrm>
            <a:off x="10236982" y="6029539"/>
            <a:ext cx="1331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/>
              <a:t>200W</a:t>
            </a:r>
          </a:p>
          <a:p>
            <a:pPr algn="ctr"/>
            <a:r>
              <a:rPr lang="zh-CN" altLang="en-US" sz="1100" dirty="0"/>
              <a:t>超高压汞灯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4F4D7BE-F304-0A1D-ED6D-E3CCAFCA9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918" y="2982619"/>
            <a:ext cx="4216289" cy="303572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A84B5D6-1A30-E032-AD7D-B197DFB41015}"/>
              </a:ext>
            </a:extLst>
          </p:cNvPr>
          <p:cNvSpPr txBox="1"/>
          <p:nvPr/>
        </p:nvSpPr>
        <p:spPr>
          <a:xfrm>
            <a:off x="3814468" y="6163961"/>
            <a:ext cx="5116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人脑胶质瘤细胞（</a:t>
            </a:r>
            <a:r>
              <a:rPr lang="en-US" altLang="zh-CN" i="0" dirty="0">
                <a:effectLst/>
                <a:latin typeface="Times  New Roman"/>
                <a:ea typeface="楷体" panose="02010609060101010101" pitchFamily="49" charset="-122"/>
              </a:rPr>
              <a:t>U-118 MG</a:t>
            </a:r>
            <a:r>
              <a:rPr lang="zh-CN" altLang="en-US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系列）荧光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成像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（微管蛋白、</a:t>
            </a: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DNA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靶向染色）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90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8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光学显微镜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激光扫描共聚焦显微镜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12178443" cy="168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在荧光显微镜上安装了一套激光共焦成像系统，并以激光</a:t>
            </a: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可见或紫外激光</a:t>
            </a:r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为光源激发荧光探针，从而大大提高了图像的分辨率。</a:t>
            </a:r>
            <a:endParaRPr lang="en-US" altLang="zh-CN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可在亚细胞水平上观察诸如</a:t>
            </a:r>
            <a:r>
              <a:rPr lang="en-US" altLang="zh-CN" sz="2400" b="0" dirty="0">
                <a:solidFill>
                  <a:prstClr val="black"/>
                </a:solidFill>
                <a:highlight>
                  <a:srgbClr val="FFFF00"/>
                </a:highlight>
                <a:latin typeface="Times  New Roman"/>
                <a:ea typeface="楷体" panose="02010609060101010101" pitchFamily="49" charset="-122"/>
              </a:rPr>
              <a:t>Ca2+</a:t>
            </a:r>
            <a:r>
              <a:rPr lang="zh-CN" altLang="en-US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、</a:t>
            </a:r>
            <a:r>
              <a:rPr lang="en-US" altLang="zh-CN" sz="2400" b="0" dirty="0">
                <a:solidFill>
                  <a:prstClr val="black"/>
                </a:solidFill>
                <a:latin typeface="Times  New Roman"/>
                <a:ea typeface="楷体" panose="02010609060101010101" pitchFamily="49" charset="-122"/>
              </a:rPr>
              <a:t>pH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值、</a:t>
            </a:r>
            <a:r>
              <a:rPr lang="zh-CN" altLang="en-US" sz="2400" b="0" dirty="0">
                <a:solidFill>
                  <a:prstClr val="black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膜电位</a:t>
            </a:r>
            <a:r>
              <a:rPr lang="zh-CN" altLang="en-US" sz="2400" b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等生理信号及细胞形态的变化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81C5C7-8AC5-5CA2-BC3C-042A390A9FC6}"/>
              </a:ext>
            </a:extLst>
          </p:cNvPr>
          <p:cNvSpPr txBox="1"/>
          <p:nvPr/>
        </p:nvSpPr>
        <p:spPr>
          <a:xfrm>
            <a:off x="8553779" y="6047664"/>
            <a:ext cx="3215379" cy="858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巨噬细胞吞噬</a:t>
            </a:r>
            <a:r>
              <a:rPr lang="en-US" altLang="zh-CN" dirty="0">
                <a:latin typeface="Times  New Roman"/>
                <a:ea typeface="楷体" panose="02010609060101010101" pitchFamily="49" charset="-122"/>
              </a:rPr>
              <a:t>FITC</a:t>
            </a: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标记的酶聚糖（酵母）的共聚焦图像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8A42180-149F-F1B3-4713-4AA3D2FA3A34}"/>
              </a:ext>
            </a:extLst>
          </p:cNvPr>
          <p:cNvSpPr txBox="1"/>
          <p:nvPr/>
        </p:nvSpPr>
        <p:spPr>
          <a:xfrm>
            <a:off x="4394500" y="6413625"/>
            <a:ext cx="2520280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原理示意图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9DCD7C-73A9-A752-FED4-88CB4D644C39}"/>
              </a:ext>
            </a:extLst>
          </p:cNvPr>
          <p:cNvSpPr txBox="1"/>
          <p:nvPr/>
        </p:nvSpPr>
        <p:spPr>
          <a:xfrm>
            <a:off x="644182" y="6257869"/>
            <a:ext cx="2520280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共聚焦显微镜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DECD80-23B3-7752-DCF1-3704DD3DC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12" y="3366642"/>
            <a:ext cx="2571750" cy="2857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0EEDE3-3A1D-3F53-63A3-0A5A8D990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458" y="3382378"/>
            <a:ext cx="2748022" cy="27480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F4A977B-7DB1-165C-04CD-427CE1BB3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872" y="3263218"/>
            <a:ext cx="2944772" cy="318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0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6">
            <a:extLst>
              <a:ext uri="{FF2B5EF4-FFF2-40B4-BE49-F238E27FC236}">
                <a16:creationId xmlns:a16="http://schemas.microsoft.com/office/drawing/2014/main" id="{D0E3205A-6D01-E27F-85B3-BC54DC3D6FFA}"/>
              </a:ext>
            </a:extLst>
          </p:cNvPr>
          <p:cNvSpPr txBox="1">
            <a:spLocks/>
          </p:cNvSpPr>
          <p:nvPr/>
        </p:nvSpPr>
        <p:spPr>
          <a:xfrm>
            <a:off x="9448800" y="64525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1EAD7B6C-E63E-4844-B8E2-3EC7130DF46B}" type="slidenum">
              <a:rPr lang="zh-CN" altLang="en-US" sz="2000" smtClean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pPr algn="r" defTabSz="457200">
                <a:defRPr/>
              </a:pPr>
              <a:t>9</a:t>
            </a:fld>
            <a:endParaRPr lang="zh-CN" altLang="en-US" sz="2000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1C275C-FD04-9B04-2C59-78AF09D76358}"/>
              </a:ext>
            </a:extLst>
          </p:cNvPr>
          <p:cNvSpPr txBox="1"/>
          <p:nvPr/>
        </p:nvSpPr>
        <p:spPr>
          <a:xfrm>
            <a:off x="13557" y="1071274"/>
            <a:ext cx="10834971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光学显微镜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双光子显微镜</a:t>
            </a:r>
            <a:endParaRPr lang="en-US" altLang="zh-CN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C67A2F4-7635-C556-3431-60809DCBA255}"/>
              </a:ext>
            </a:extLst>
          </p:cNvPr>
          <p:cNvSpPr txBox="1"/>
          <p:nvPr/>
        </p:nvSpPr>
        <p:spPr>
          <a:xfrm>
            <a:off x="13557" y="1617516"/>
            <a:ext cx="4498267" cy="4991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常使用近红外激发光，其也可以激发荧光染料，使用红外线可最大限度地减少组织中的散射，同时由于多光子吸收，背景信号被强烈抑制。这两种效果使得双光子显微镜的穿透深度增加，是共聚焦显微镜的优越替代品。可以对活体组织进行</a:t>
            </a:r>
            <a:r>
              <a:rPr lang="zh-CN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深度约</a:t>
            </a:r>
            <a:r>
              <a:rPr lang="en-US" altLang="zh-CN" sz="2400" dirty="0">
                <a:solidFill>
                  <a:prstClr val="black"/>
                </a:solidFill>
                <a:highlight>
                  <a:srgbClr val="FFFF00"/>
                </a:highlight>
                <a:latin typeface="Times  New Roman"/>
                <a:ea typeface="楷体" panose="02010609060101010101" pitchFamily="49" charset="-122"/>
              </a:rPr>
              <a:t>1</a:t>
            </a:r>
            <a:r>
              <a:rPr lang="zh-CN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毫米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的成像。</a:t>
            </a:r>
            <a:endParaRPr lang="en-US" altLang="zh-CN" sz="2400" b="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28214C-0703-C394-7B7B-ED388A00DF83}"/>
              </a:ext>
            </a:extLst>
          </p:cNvPr>
          <p:cNvSpPr txBox="1"/>
          <p:nvPr/>
        </p:nvSpPr>
        <p:spPr>
          <a:xfrm>
            <a:off x="8976320" y="277079"/>
            <a:ext cx="203286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 anchor="b">
            <a:spAutoFit/>
          </a:bodyPr>
          <a:lstStyle/>
          <a:p>
            <a:pPr algn="ctr" defTabSz="914377">
              <a:defRPr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类别简介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81C5C7-8AC5-5CA2-BC3C-042A390A9FC6}"/>
              </a:ext>
            </a:extLst>
          </p:cNvPr>
          <p:cNvSpPr txBox="1"/>
          <p:nvPr/>
        </p:nvSpPr>
        <p:spPr>
          <a:xfrm>
            <a:off x="8553779" y="6047664"/>
            <a:ext cx="3624664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Times  New Roman"/>
                <a:ea typeface="楷体" panose="02010609060101010101" pitchFamily="49" charset="-122"/>
              </a:rPr>
              <a:t>铃兰根茎横断面彩色的双光子图象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8A42180-149F-F1B3-4713-4AA3D2FA3A34}"/>
              </a:ext>
            </a:extLst>
          </p:cNvPr>
          <p:cNvSpPr txBox="1"/>
          <p:nvPr/>
        </p:nvSpPr>
        <p:spPr>
          <a:xfrm>
            <a:off x="8431846" y="3353326"/>
            <a:ext cx="3624845" cy="127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小鼠肠切片上的双光子激发显微镜图片。红色：肌动蛋白。绿色：细胞核。蓝色：杯状细胞粘液。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9DCD7C-73A9-A752-FED4-88CB4D644C39}"/>
              </a:ext>
            </a:extLst>
          </p:cNvPr>
          <p:cNvSpPr txBox="1"/>
          <p:nvPr/>
        </p:nvSpPr>
        <p:spPr>
          <a:xfrm>
            <a:off x="5003249" y="3959651"/>
            <a:ext cx="2520280" cy="442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原理示意↑及实物图↓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849860-6E55-7FBE-AE3E-417CA3913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072" y="1188512"/>
            <a:ext cx="3397007" cy="27628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34169A2-7D55-E177-CB87-29F057C04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288" y="1328248"/>
            <a:ext cx="3143250" cy="20574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87C7600-6F29-C16D-7A68-955667EC7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2320" y="4627201"/>
            <a:ext cx="3143250" cy="1362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CB13A6D-C30F-8580-D6DE-7686070EB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544" y="4402529"/>
            <a:ext cx="3650106" cy="218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8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首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上方图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背景图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背景图标_无分割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下方图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lab-2">
  <a:themeElements>
    <a:clrScheme name="自定义 2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78439</TotalTime>
  <Words>2084</Words>
  <Application>Microsoft Office PowerPoint</Application>
  <PresentationFormat>宽屏</PresentationFormat>
  <Paragraphs>230</Paragraphs>
  <Slides>18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18</vt:i4>
      </vt:variant>
    </vt:vector>
  </HeadingPairs>
  <TitlesOfParts>
    <vt:vector size="39" baseType="lpstr">
      <vt:lpstr>-apple-system</vt:lpstr>
      <vt:lpstr>Helvetica Neue</vt:lpstr>
      <vt:lpstr>Linux Libertine</vt:lpstr>
      <vt:lpstr>SMGsans</vt:lpstr>
      <vt:lpstr>Times  New Roman</vt:lpstr>
      <vt:lpstr>黑体</vt:lpstr>
      <vt:lpstr>华文楷体</vt:lpstr>
      <vt:lpstr>楷体</vt:lpstr>
      <vt:lpstr>微软雅黑</vt:lpstr>
      <vt:lpstr>Arial</vt:lpstr>
      <vt:lpstr>Calibri</vt:lpstr>
      <vt:lpstr>Cambria Math</vt:lpstr>
      <vt:lpstr>Century Gothic</vt:lpstr>
      <vt:lpstr>Times New Roman</vt:lpstr>
      <vt:lpstr>Wingdings</vt:lpstr>
      <vt:lpstr>首页</vt:lpstr>
      <vt:lpstr>上方图标</vt:lpstr>
      <vt:lpstr>背景图标</vt:lpstr>
      <vt:lpstr>背景图标_无分割线</vt:lpstr>
      <vt:lpstr>下方图标</vt:lpstr>
      <vt:lpstr>lab-2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鑫 杨</cp:lastModifiedBy>
  <cp:revision>2699</cp:revision>
  <dcterms:created xsi:type="dcterms:W3CDTF">2012-09-28T12:41:30Z</dcterms:created>
  <dcterms:modified xsi:type="dcterms:W3CDTF">2024-01-15T11:14:11Z</dcterms:modified>
</cp:coreProperties>
</file>