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4" r:id="rId7"/>
    <p:sldId id="259" r:id="rId8"/>
    <p:sldId id="261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25D074-E7B5-4BC0-BC54-86AC1F646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D5D071-0863-4E74-9D5C-88BE0E673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459DBD-3DE2-4E96-9E11-12E571CA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61F51F-ED5B-463C-AF78-194CA9C5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6A0A29-8318-4485-9B26-1DA3559E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34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D8F8C0-54C0-4D77-B38C-B8DD5BB5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97AA22-53B8-4F94-BC04-419612DA3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AC4E33-C908-4EAB-B404-05F8EE00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3B683F-AC74-4E9C-A5D5-52E176D4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5F39D4-A029-42FD-8653-2AB5A0EF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35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3E8C3CE-E8FA-405B-AA0B-A21AFF81D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62BA33-92FA-4FC2-BF4F-8980C46D4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8FA683-7415-4143-8CA7-CA227CE1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880311-7928-41C8-8975-C811ED49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41466A-C9AC-4A6C-9017-05B3EB87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8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E90AA9-BA95-454F-9606-2EABA19A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410863-04A5-4B09-AD6D-F44FA1E0B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6415E5-30B8-4E46-8A77-19B5A677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387932-047D-42EC-A7CF-12C3485D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313052-2731-431B-8BBC-D21EE8D5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3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F0B1E-7597-4AC4-985C-8A69855B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894284-86A6-47FE-ADF7-0B0E1A9D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F55DB0-639D-43AA-9432-C0693537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8B870-1D60-4B92-A0D5-A87F0B82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D8ACA0-7429-47F0-A24F-6DB0AC6B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7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F27112-8092-4812-AE4A-2381616A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388A5-3A00-48FA-9B62-E8A27C61A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5BE101-2E16-4ED5-9002-4B145E7B8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97E5BF-7F93-4C37-95C9-A6ADA857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11FDB8-3296-4FA1-9820-8B7F4FAD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32AB11-E0D8-4337-BF3B-D5051E9E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43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904E2-6EC5-43C1-ADE7-BAB7F6DD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3662EC-DF17-4902-9A6F-736C40ECB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BE1530-44A5-4C72-9083-D1F9F5EE8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0F979D0-24DE-49A7-AD08-3A494300A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8DD881-EB61-4604-B04D-370AC686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27C123-4237-4F47-B529-F4B93B62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C170265-0EA7-43E0-BC1E-D0EA91A9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36C6B8-365B-4A7A-93B8-ED97722C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42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3CE43-9B03-401B-8702-FF8607EC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D26A96-A5DF-4D35-81A4-9367AED3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24703C-3F8B-4B34-9A67-0BB72DE8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AFD649-5FEF-4DA0-9F7A-F66CD6AC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6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C5887E6-A127-43C1-BF7C-82C610BA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331757-FF3D-442C-B95A-24271E48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33A9E-4707-41FE-ABBA-0BEB9A52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8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3E56E-8084-44D4-8BD0-2F34F9F8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E64DBF-C524-43B0-8DFC-ED974C46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E35F09-0918-4667-A3A2-BC21866D7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63774B-F910-4F97-83F8-840671CA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04A565-48CF-405E-B61F-8B1B1BA7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146A12-8377-429A-9B3F-464537C9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68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5AF50B-ACC5-45E8-9369-0F4A6802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CF162C-2716-47F3-8C0A-CD1BF0E34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744217-1BC5-4EA1-A380-C9F975637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6E2365-BFCD-42DC-9E11-D6B942DE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155D66-7829-45A6-AFC9-4C5B7C98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3DB0EC-579A-4B15-88B7-D0514C4E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5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423EDF-E335-486A-8B04-300A60A5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587EAB-DFFB-4FED-A0D0-BE195F7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01A3B8-97CD-464B-B068-AA992047D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5B63-AAF3-41F2-99A6-6CFED88FDD75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93FD09-0F68-43A2-8065-8FCF220EC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D3E368-2708-4B43-910F-F91C628FF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B76C-846E-4588-B072-C258B6006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53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nyas.13915" TargetMode="External"/><Relationship Id="rId2" Type="http://schemas.openxmlformats.org/officeDocument/2006/relationships/hyperlink" Target="https://doi.org/10.1038/s41593-023-01425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2/hbm.25288" TargetMode="External"/><Relationship Id="rId4" Type="http://schemas.openxmlformats.org/officeDocument/2006/relationships/hyperlink" Target="https://doi.org/10.1038/s41586-022-04515-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eb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93F0D0E-4CB8-4C8A-AD26-83ECE54B7FDD}"/>
              </a:ext>
            </a:extLst>
          </p:cNvPr>
          <p:cNvSpPr txBox="1"/>
          <p:nvPr/>
        </p:nvSpPr>
        <p:spPr>
          <a:xfrm>
            <a:off x="1328286" y="2355743"/>
            <a:ext cx="844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文献分享：内脏信号与大脑内感知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E3A539-DC8F-4F94-BC47-ABA98ED63957}"/>
              </a:ext>
            </a:extLst>
          </p:cNvPr>
          <p:cNvSpPr txBox="1"/>
          <p:nvPr/>
        </p:nvSpPr>
        <p:spPr>
          <a:xfrm>
            <a:off x="8017844" y="4244741"/>
            <a:ext cx="2261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郑冬阳</a:t>
            </a:r>
            <a:endParaRPr lang="en-US" altLang="zh-CN" sz="2800" dirty="0"/>
          </a:p>
          <a:p>
            <a:pPr algn="ctr"/>
            <a:r>
              <a:rPr lang="en-US" altLang="zh-CN" sz="2800" dirty="0"/>
              <a:t>2023.12.4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5055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0D19FAE-A86B-454E-90B8-D42121E15AA0}"/>
              </a:ext>
            </a:extLst>
          </p:cNvPr>
          <p:cNvSpPr txBox="1"/>
          <p:nvPr/>
        </p:nvSpPr>
        <p:spPr>
          <a:xfrm>
            <a:off x="721895" y="500514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参考文献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11CEB2-4D04-4689-BA5C-A6C2B80CBB67}"/>
              </a:ext>
            </a:extLst>
          </p:cNvPr>
          <p:cNvSpPr txBox="1"/>
          <p:nvPr/>
        </p:nvSpPr>
        <p:spPr>
          <a:xfrm>
            <a:off x="885524" y="1145406"/>
            <a:ext cx="96733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Engelen</a:t>
            </a:r>
            <a:r>
              <a:rPr lang="en-US" altLang="zh-CN" dirty="0"/>
              <a:t>, T., </a:t>
            </a:r>
            <a:r>
              <a:rPr lang="en-US" altLang="zh-CN" dirty="0" err="1"/>
              <a:t>Solcà</a:t>
            </a:r>
            <a:r>
              <a:rPr lang="en-US" altLang="zh-CN" dirty="0"/>
              <a:t>, M. &amp; </a:t>
            </a:r>
            <a:r>
              <a:rPr lang="en-US" altLang="zh-CN" dirty="0" err="1"/>
              <a:t>Tallon-Baudry</a:t>
            </a:r>
            <a:r>
              <a:rPr lang="en-US" altLang="zh-CN" dirty="0"/>
              <a:t>, C. Interoceptive rhythms in the brain. </a:t>
            </a:r>
            <a:r>
              <a:rPr lang="en-US" altLang="zh-CN" i="1" dirty="0"/>
              <a:t>Nat </a:t>
            </a:r>
            <a:r>
              <a:rPr lang="en-US" altLang="zh-CN" i="1" dirty="0" err="1"/>
              <a:t>Neurosci</a:t>
            </a:r>
            <a:r>
              <a:rPr lang="en-US" altLang="zh-CN" dirty="0"/>
              <a:t> </a:t>
            </a:r>
            <a:r>
              <a:rPr lang="en-US" altLang="zh-CN" b="1" dirty="0"/>
              <a:t>26</a:t>
            </a:r>
            <a:r>
              <a:rPr lang="en-US" altLang="zh-CN" dirty="0"/>
              <a:t>, 1670–1684 (2023). </a:t>
            </a:r>
            <a:r>
              <a:rPr lang="en-US" altLang="zh-CN" dirty="0">
                <a:hlinkClick r:id="rId2"/>
              </a:rPr>
              <a:t>https://doi.org/10.1038/s41593-023-01425-1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Al, E., et al. (2020). "Heart-brain interactions shape somatosensory perception and evoked potentials." </a:t>
            </a:r>
            <a:r>
              <a:rPr lang="en-US" altLang="zh-CN" u="sng" dirty="0"/>
              <a:t>Proc Natl </a:t>
            </a:r>
            <a:r>
              <a:rPr lang="en-US" altLang="zh-CN" u="sng" dirty="0" err="1"/>
              <a:t>Acad</a:t>
            </a:r>
            <a:r>
              <a:rPr lang="en-US" altLang="zh-CN" u="sng" dirty="0"/>
              <a:t> Sci U S A </a:t>
            </a:r>
            <a:r>
              <a:rPr lang="en-US" altLang="zh-CN" b="1" u="sng" dirty="0"/>
              <a:t>117(19): 10575-10584.</a:t>
            </a:r>
          </a:p>
          <a:p>
            <a:endParaRPr lang="zh-CN" altLang="en-US" dirty="0"/>
          </a:p>
          <a:p>
            <a:r>
              <a:rPr lang="en-US" altLang="zh-CN" dirty="0" err="1"/>
              <a:t>Quadt</a:t>
            </a:r>
            <a:r>
              <a:rPr lang="en-US" altLang="zh-CN" dirty="0"/>
              <a:t>, L., Critchley, H.D. and Garfinkel, S.N. (2018), The neurobiology of </a:t>
            </a:r>
            <a:r>
              <a:rPr lang="en-US" altLang="zh-CN" dirty="0" err="1"/>
              <a:t>interoception</a:t>
            </a:r>
            <a:r>
              <a:rPr lang="en-US" altLang="zh-CN" dirty="0"/>
              <a:t> in health and disease. Ann. N.Y. Acad. Sci., 1428: 112-128. </a:t>
            </a:r>
            <a:r>
              <a:rPr lang="en-US" altLang="zh-CN" dirty="0">
                <a:hlinkClick r:id="rId3"/>
              </a:rPr>
              <a:t>https://doi.org/10.1111/nyas.13915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Zhao, Q., Yu, C.D., Wang, R. </a:t>
            </a:r>
            <a:r>
              <a:rPr lang="en-US" altLang="zh-CN" i="1" dirty="0"/>
              <a:t>et al.</a:t>
            </a:r>
            <a:r>
              <a:rPr lang="en-US" altLang="zh-CN" dirty="0"/>
              <a:t> A multidimensional coding architecture of the vagal interoceptive system. </a:t>
            </a:r>
            <a:r>
              <a:rPr lang="en-US" altLang="zh-CN" i="1" dirty="0"/>
              <a:t>Nature</a:t>
            </a:r>
            <a:r>
              <a:rPr lang="en-US" altLang="zh-CN" dirty="0"/>
              <a:t> </a:t>
            </a:r>
            <a:r>
              <a:rPr lang="en-US" altLang="zh-CN" b="1" dirty="0"/>
              <a:t>603</a:t>
            </a:r>
            <a:r>
              <a:rPr lang="en-US" altLang="zh-CN" dirty="0"/>
              <a:t>, 878–884 (2022). </a:t>
            </a:r>
            <a:r>
              <a:rPr lang="en-US" altLang="zh-CN" dirty="0">
                <a:hlinkClick r:id="rId4"/>
              </a:rPr>
              <a:t>https://doi.org/10.1038/s41586-022-04515-5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Richter, F, García, AM, Rodriguez </a:t>
            </a:r>
            <a:r>
              <a:rPr lang="en-US" altLang="zh-CN" dirty="0" err="1"/>
              <a:t>Arriagada</a:t>
            </a:r>
            <a:r>
              <a:rPr lang="en-US" altLang="zh-CN" dirty="0"/>
              <a:t>, N, et al. Behavioral and neurophysiological signatures of interoceptive enhancements following </a:t>
            </a:r>
            <a:r>
              <a:rPr lang="en-US" altLang="zh-CN" dirty="0" err="1"/>
              <a:t>vagus</a:t>
            </a:r>
            <a:r>
              <a:rPr lang="en-US" altLang="zh-CN" dirty="0"/>
              <a:t> nerve stimulation. </a:t>
            </a:r>
            <a:r>
              <a:rPr lang="en-US" altLang="zh-CN" i="1" dirty="0"/>
              <a:t>Hum Brain Mapp</a:t>
            </a:r>
            <a:r>
              <a:rPr lang="en-US" altLang="zh-CN" dirty="0"/>
              <a:t>. 2021; 42: 1227–1242. </a:t>
            </a:r>
            <a:r>
              <a:rPr lang="en-US" altLang="zh-CN" dirty="0">
                <a:hlinkClick r:id="rId5"/>
              </a:rPr>
              <a:t>https://doi.org/10.1002/hbm.25288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AZZALINI D, REBOLLO I, TALLON-BAUDRY C. Visceral Signals Shape Brain Dynamics and Cognition[J/OL]. Trends in cognitive sciences, 2019, 23(6): 488-509. DOI:10.1016/j.tics.2019.03.007.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211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E42A93C-7484-4F89-BF96-160C9F757154}"/>
              </a:ext>
            </a:extLst>
          </p:cNvPr>
          <p:cNvSpPr txBox="1"/>
          <p:nvPr/>
        </p:nvSpPr>
        <p:spPr>
          <a:xfrm>
            <a:off x="5390147" y="2906830"/>
            <a:ext cx="623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422336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图1">
            <a:extLst>
              <a:ext uri="{FF2B5EF4-FFF2-40B4-BE49-F238E27FC236}">
                <a16:creationId xmlns:a16="http://schemas.microsoft.com/office/drawing/2014/main" id="{15BB9F79-4937-44FB-B553-B4506D3E5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21" y="241083"/>
            <a:ext cx="6524625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78B5385-2999-4934-B0FE-772072C0EF8E}"/>
              </a:ext>
            </a:extLst>
          </p:cNvPr>
          <p:cNvSpPr txBox="1"/>
          <p:nvPr/>
        </p:nvSpPr>
        <p:spPr>
          <a:xfrm>
            <a:off x="471638" y="336884"/>
            <a:ext cx="464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内感知系统：感受器和通路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7B6882E-EAEA-42E5-9F3E-E36B1ABCDA1E}"/>
              </a:ext>
            </a:extLst>
          </p:cNvPr>
          <p:cNvGrpSpPr/>
          <p:nvPr/>
        </p:nvGrpSpPr>
        <p:grpSpPr>
          <a:xfrm>
            <a:off x="1530416" y="3255745"/>
            <a:ext cx="2996514" cy="3665317"/>
            <a:chOff x="875898" y="2855799"/>
            <a:chExt cx="2996514" cy="366531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9E390B2-A222-43EF-ABFD-DB8A57A6F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82" r="62489"/>
            <a:stretch/>
          </p:blipFill>
          <p:spPr>
            <a:xfrm>
              <a:off x="963975" y="2855799"/>
              <a:ext cx="2908437" cy="3665317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53806A4-45C2-4698-9941-F5265E578771}"/>
                </a:ext>
              </a:extLst>
            </p:cNvPr>
            <p:cNvSpPr/>
            <p:nvPr/>
          </p:nvSpPr>
          <p:spPr>
            <a:xfrm>
              <a:off x="875898" y="3342374"/>
              <a:ext cx="442762" cy="356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715FBBB4-C8E6-45F3-A869-9F2F33A797F5}"/>
              </a:ext>
            </a:extLst>
          </p:cNvPr>
          <p:cNvSpPr txBox="1"/>
          <p:nvPr/>
        </p:nvSpPr>
        <p:spPr>
          <a:xfrm>
            <a:off x="827772" y="922119"/>
            <a:ext cx="393673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/>
              <a:t>自我调节，动态平衡</a:t>
            </a:r>
            <a:endParaRPr lang="en-US" altLang="zh-CN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内脏壁、主动脉等的机械感受器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血管搏动引起的触觉</a:t>
            </a:r>
            <a:r>
              <a:rPr lang="en-US" altLang="zh-CN" sz="2400" dirty="0"/>
              <a:t>/</a:t>
            </a:r>
            <a:r>
              <a:rPr lang="zh-CN" altLang="en-US" sz="2400" dirty="0"/>
              <a:t>本体感受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脑内直接检测脑血管压力</a:t>
            </a:r>
          </a:p>
        </p:txBody>
      </p:sp>
    </p:spTree>
    <p:extLst>
      <p:ext uri="{BB962C8B-B14F-4D97-AF65-F5344CB8AC3E}">
        <p14:creationId xmlns:p14="http://schemas.microsoft.com/office/powerpoint/2010/main" val="64627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3F907D1-C9BF-4778-B256-EB8E2DE19B77}"/>
              </a:ext>
            </a:extLst>
          </p:cNvPr>
          <p:cNvSpPr txBox="1"/>
          <p:nvPr/>
        </p:nvSpPr>
        <p:spPr>
          <a:xfrm>
            <a:off x="683394" y="442762"/>
            <a:ext cx="464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内感知系统：感受器和通路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3C1F77-AD33-4CE2-903D-4009F02A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224" y="80501"/>
            <a:ext cx="5489663" cy="343638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F8DB4AD-B08C-40B4-B07C-3FE17BD0A715}"/>
              </a:ext>
            </a:extLst>
          </p:cNvPr>
          <p:cNvSpPr txBox="1"/>
          <p:nvPr/>
        </p:nvSpPr>
        <p:spPr>
          <a:xfrm>
            <a:off x="981776" y="1944303"/>
            <a:ext cx="4649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/>
              <a:t>岛叶皮质 </a:t>
            </a:r>
            <a:r>
              <a:rPr lang="en-US" altLang="zh-CN" sz="2400" dirty="0"/>
              <a:t>(IC)</a:t>
            </a:r>
            <a:r>
              <a:rPr lang="zh-CN" altLang="en-US" sz="2400" dirty="0"/>
              <a:t> 是支撑高阶内感受表征的大脑基质</a:t>
            </a:r>
            <a:endParaRPr lang="en-US" altLang="zh-C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/>
              <a:t>投射至杏仁核、前扣带皮层、前额叶皮层、眶额皮层、初级体感皮层等</a:t>
            </a:r>
            <a:endParaRPr lang="en-US" altLang="zh-C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/>
              <a:t>情绪、感知、认知、自我意识</a:t>
            </a:r>
          </a:p>
        </p:txBody>
      </p:sp>
      <p:pic>
        <p:nvPicPr>
          <p:cNvPr id="9" name="Picture 2" descr="图3">
            <a:extLst>
              <a:ext uri="{FF2B5EF4-FFF2-40B4-BE49-F238E27FC236}">
                <a16:creationId xmlns:a16="http://schemas.microsoft.com/office/drawing/2014/main" id="{83838A78-FC54-4CCC-885E-FB3B5BD30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7" y="3986674"/>
            <a:ext cx="65246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7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图5">
            <a:extLst>
              <a:ext uri="{FF2B5EF4-FFF2-40B4-BE49-F238E27FC236}">
                <a16:creationId xmlns:a16="http://schemas.microsoft.com/office/drawing/2014/main" id="{88826A16-0648-4D7B-A528-CCAD2831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14" y="611305"/>
            <a:ext cx="65246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AEF92D8E-2BDA-446B-9547-3A0022A782CB}"/>
              </a:ext>
            </a:extLst>
          </p:cNvPr>
          <p:cNvGrpSpPr/>
          <p:nvPr/>
        </p:nvGrpSpPr>
        <p:grpSpPr>
          <a:xfrm>
            <a:off x="5748649" y="3285113"/>
            <a:ext cx="5570660" cy="3430733"/>
            <a:chOff x="5748649" y="3285113"/>
            <a:chExt cx="5570660" cy="3430733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5B713E5-4158-4EDB-8A18-51C34767E43E}"/>
                </a:ext>
              </a:extLst>
            </p:cNvPr>
            <p:cNvSpPr/>
            <p:nvPr/>
          </p:nvSpPr>
          <p:spPr>
            <a:xfrm>
              <a:off x="7602135" y="3285113"/>
              <a:ext cx="1333099" cy="133309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EB2B8D6-74DC-404F-9160-40E616C71829}"/>
                </a:ext>
              </a:extLst>
            </p:cNvPr>
            <p:cNvSpPr/>
            <p:nvPr/>
          </p:nvSpPr>
          <p:spPr>
            <a:xfrm>
              <a:off x="6168189" y="5382747"/>
              <a:ext cx="1333099" cy="1333099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Input</a:t>
              </a:r>
              <a:endParaRPr lang="zh-CN" altLang="en-US" b="1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212AFFD-359A-4090-B13E-E24E0729FD40}"/>
                </a:ext>
              </a:extLst>
            </p:cNvPr>
            <p:cNvSpPr/>
            <p:nvPr/>
          </p:nvSpPr>
          <p:spPr>
            <a:xfrm>
              <a:off x="9178880" y="5382746"/>
              <a:ext cx="1333099" cy="1333099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Output</a:t>
              </a:r>
              <a:endParaRPr lang="zh-CN" altLang="en-US" b="1" dirty="0"/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E53F4BB1-8327-4911-A84B-E277ADC12B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2291" y="4675570"/>
              <a:ext cx="531385" cy="8185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DCFD6832-8BB9-4C3B-B434-EC63F22683BC}"/>
                </a:ext>
              </a:extLst>
            </p:cNvPr>
            <p:cNvCxnSpPr>
              <a:cxnSpLocks/>
            </p:cNvCxnSpPr>
            <p:nvPr/>
          </p:nvCxnSpPr>
          <p:spPr>
            <a:xfrm>
              <a:off x="8932634" y="4343755"/>
              <a:ext cx="749483" cy="8250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F9F9EC26-4F70-4E7D-896B-6EE91F170CFA}"/>
                </a:ext>
              </a:extLst>
            </p:cNvPr>
            <p:cNvCxnSpPr>
              <a:cxnSpLocks/>
            </p:cNvCxnSpPr>
            <p:nvPr/>
          </p:nvCxnSpPr>
          <p:spPr>
            <a:xfrm>
              <a:off x="8804139" y="4458470"/>
              <a:ext cx="749483" cy="8250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5C61D4C9-48CD-44DA-AA51-0C3514994516}"/>
                </a:ext>
              </a:extLst>
            </p:cNvPr>
            <p:cNvCxnSpPr>
              <a:cxnSpLocks/>
            </p:cNvCxnSpPr>
            <p:nvPr/>
          </p:nvCxnSpPr>
          <p:spPr>
            <a:xfrm>
              <a:off x="8664741" y="4554429"/>
              <a:ext cx="749483" cy="8250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136275EE-44C4-4A9D-8DAC-E78656444A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7820" y="4560915"/>
              <a:ext cx="531385" cy="8185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A786661C-6024-4B86-8160-3829C8C5A4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3349" y="4458470"/>
              <a:ext cx="531385" cy="8185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0A5E8D67-D491-49DA-8D10-712A5B6C35D6}"/>
                </a:ext>
              </a:extLst>
            </p:cNvPr>
            <p:cNvCxnSpPr>
              <a:stCxn id="9" idx="2"/>
              <a:endCxn id="8" idx="6"/>
            </p:cNvCxnSpPr>
            <p:nvPr/>
          </p:nvCxnSpPr>
          <p:spPr>
            <a:xfrm flipH="1">
              <a:off x="7501288" y="6049296"/>
              <a:ext cx="1677592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30249D7-BB5A-4920-889F-001A57C3EF74}"/>
                </a:ext>
              </a:extLst>
            </p:cNvPr>
            <p:cNvSpPr txBox="1"/>
            <p:nvPr/>
          </p:nvSpPr>
          <p:spPr>
            <a:xfrm>
              <a:off x="9682117" y="4256627"/>
              <a:ext cx="163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Top-Down Control</a:t>
              </a:r>
              <a:endParaRPr lang="zh-CN" altLang="en-US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E5884C5-2280-4ACE-ABE4-79BAA4C12ABD}"/>
                </a:ext>
              </a:extLst>
            </p:cNvPr>
            <p:cNvSpPr txBox="1"/>
            <p:nvPr/>
          </p:nvSpPr>
          <p:spPr>
            <a:xfrm>
              <a:off x="5748649" y="4245436"/>
              <a:ext cx="1637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Vagal Body-to-brain Pathways</a:t>
              </a:r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F48F521-3C34-4B47-8E1F-BCC8182391FF}"/>
                </a:ext>
              </a:extLst>
            </p:cNvPr>
            <p:cNvSpPr txBox="1"/>
            <p:nvPr/>
          </p:nvSpPr>
          <p:spPr>
            <a:xfrm>
              <a:off x="7513512" y="6220532"/>
              <a:ext cx="1853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Neural Reflexes</a:t>
              </a:r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1AE78EB-6EC6-4533-A11A-D6216E2327B9}"/>
                </a:ext>
              </a:extLst>
            </p:cNvPr>
            <p:cNvSpPr txBox="1"/>
            <p:nvPr/>
          </p:nvSpPr>
          <p:spPr>
            <a:xfrm>
              <a:off x="7582522" y="3540196"/>
              <a:ext cx="1372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Brain Integration</a:t>
              </a:r>
              <a:endParaRPr lang="zh-CN" altLang="en-US" b="1" dirty="0"/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C44816FE-5810-494B-9787-91367DD20FFE}"/>
              </a:ext>
            </a:extLst>
          </p:cNvPr>
          <p:cNvSpPr txBox="1"/>
          <p:nvPr/>
        </p:nvSpPr>
        <p:spPr>
          <a:xfrm>
            <a:off x="926645" y="1240610"/>
            <a:ext cx="338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迷走感觉神经的编码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DC6E13B-8040-4D50-BF5A-2FC390EE00F8}"/>
              </a:ext>
            </a:extLst>
          </p:cNvPr>
          <p:cNvSpPr txBox="1"/>
          <p:nvPr/>
        </p:nvSpPr>
        <p:spPr>
          <a:xfrm>
            <a:off x="926645" y="2467187"/>
            <a:ext cx="3423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将感受到的信息编码，传递到大脑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器官、组织类型、感觉类型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上行感觉，下行控制</a:t>
            </a:r>
          </a:p>
        </p:txBody>
      </p:sp>
    </p:spTree>
    <p:extLst>
      <p:ext uri="{BB962C8B-B14F-4D97-AF65-F5344CB8AC3E}">
        <p14:creationId xmlns:p14="http://schemas.microsoft.com/office/powerpoint/2010/main" val="291917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图4">
            <a:extLst>
              <a:ext uri="{FF2B5EF4-FFF2-40B4-BE49-F238E27FC236}">
                <a16:creationId xmlns:a16="http://schemas.microsoft.com/office/drawing/2014/main" id="{2228AECF-9152-4F04-A9DE-2B0CE950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21" y="1323133"/>
            <a:ext cx="5181734" cy="417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89165CD-02D1-4824-85A3-B0E5F9B5EE16}"/>
              </a:ext>
            </a:extLst>
          </p:cNvPr>
          <p:cNvSpPr txBox="1"/>
          <p:nvPr/>
        </p:nvSpPr>
        <p:spPr>
          <a:xfrm>
            <a:off x="7684972" y="5775157"/>
            <a:ext cx="2691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预测编码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391428-5D14-464C-9DC9-5178735344E0}"/>
              </a:ext>
            </a:extLst>
          </p:cNvPr>
          <p:cNvSpPr txBox="1"/>
          <p:nvPr/>
        </p:nvSpPr>
        <p:spPr>
          <a:xfrm>
            <a:off x="11015312" y="2826529"/>
            <a:ext cx="2691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振荡同步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E16800-735F-44B8-823C-3FDC3DBD03BB}"/>
              </a:ext>
            </a:extLst>
          </p:cNvPr>
          <p:cNvSpPr txBox="1"/>
          <p:nvPr/>
        </p:nvSpPr>
        <p:spPr>
          <a:xfrm>
            <a:off x="4477350" y="2857307"/>
            <a:ext cx="2691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多感官整合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94B76A-6F46-4866-B289-7AE9B0D896F4}"/>
              </a:ext>
            </a:extLst>
          </p:cNvPr>
          <p:cNvSpPr txBox="1"/>
          <p:nvPr/>
        </p:nvSpPr>
        <p:spPr>
          <a:xfrm>
            <a:off x="548641" y="615946"/>
            <a:ext cx="498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身体节律与大脑动力学的整合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E1E303-D4B0-4728-9C98-7774058FFAFD}"/>
              </a:ext>
            </a:extLst>
          </p:cNvPr>
          <p:cNvSpPr txBox="1"/>
          <p:nvPr/>
        </p:nvSpPr>
        <p:spPr>
          <a:xfrm>
            <a:off x="367363" y="2598003"/>
            <a:ext cx="410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三个假说：振荡同步、预测编码、多感官整合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6EAF4BB-70D6-413B-AD63-6461579DABC3}"/>
              </a:ext>
            </a:extLst>
          </p:cNvPr>
          <p:cNvSpPr txBox="1"/>
          <p:nvPr/>
        </p:nvSpPr>
        <p:spPr>
          <a:xfrm>
            <a:off x="367363" y="3767653"/>
            <a:ext cx="427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情绪 </a:t>
            </a:r>
            <a:r>
              <a:rPr lang="en-US" altLang="zh-CN" sz="2400" dirty="0">
                <a:sym typeface="Wingdings" panose="05000000000000000000" pitchFamily="2" charset="2"/>
              </a:rPr>
              <a:t> </a:t>
            </a:r>
            <a:r>
              <a:rPr lang="zh-CN" altLang="en-US" sz="2400" dirty="0">
                <a:sym typeface="Wingdings" panose="05000000000000000000" pitchFamily="2" charset="2"/>
              </a:rPr>
              <a:t>自我感知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557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553B702-57E5-4B9C-9924-935359B7E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8" y="656246"/>
            <a:ext cx="3053898" cy="52861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F36E16-6771-4B0D-92E9-EC6BFC81B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34" y="958399"/>
            <a:ext cx="4415326" cy="441532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F3ABA23-7C12-4475-A7BF-7A7415B5A5A8}"/>
              </a:ext>
            </a:extLst>
          </p:cNvPr>
          <p:cNvSpPr txBox="1"/>
          <p:nvPr/>
        </p:nvSpPr>
        <p:spPr>
          <a:xfrm>
            <a:off x="567891" y="656246"/>
            <a:ext cx="373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心脏内感知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9CD69C-EA45-4794-8E77-B981BA2018DE}"/>
              </a:ext>
            </a:extLst>
          </p:cNvPr>
          <p:cNvSpPr txBox="1"/>
          <p:nvPr/>
        </p:nvSpPr>
        <p:spPr>
          <a:xfrm>
            <a:off x="510416" y="1992429"/>
            <a:ext cx="3734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心跳诱发反应（</a:t>
            </a:r>
            <a:r>
              <a:rPr lang="en-US" altLang="zh-CN" sz="2400" dirty="0"/>
              <a:t>Heartbeat-evoked Response</a:t>
            </a:r>
            <a:r>
              <a:rPr lang="zh-CN" altLang="en-US" sz="2400" dirty="0"/>
              <a:t>，</a:t>
            </a:r>
            <a:r>
              <a:rPr lang="en-US" altLang="zh-CN" sz="2400" dirty="0"/>
              <a:t>HER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外部刺激和心跳间的时间偶发事件</a:t>
            </a:r>
          </a:p>
        </p:txBody>
      </p:sp>
    </p:spTree>
    <p:extLst>
      <p:ext uri="{BB962C8B-B14F-4D97-AF65-F5344CB8AC3E}">
        <p14:creationId xmlns:p14="http://schemas.microsoft.com/office/powerpoint/2010/main" val="327261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34D001E-DFB3-416F-BEBE-5BCD5DDDF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95" y="3457574"/>
            <a:ext cx="5274645" cy="33378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3C813C-588E-4906-B9C5-A540F1968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21" y="4533499"/>
            <a:ext cx="4717429" cy="19924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7C9EB9-8CA3-4D68-B842-44CDB683C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13" y="110691"/>
            <a:ext cx="4227950" cy="30751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E169448-64CF-4759-998A-7BBE5202823F}"/>
              </a:ext>
            </a:extLst>
          </p:cNvPr>
          <p:cNvSpPr txBox="1"/>
          <p:nvPr/>
        </p:nvSpPr>
        <p:spPr>
          <a:xfrm>
            <a:off x="856648" y="502241"/>
            <a:ext cx="447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心脏内感知：手指体感实验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3DDE708-D80D-4163-A42B-1C939A9D4816}"/>
              </a:ext>
            </a:extLst>
          </p:cNvPr>
          <p:cNvSpPr txBox="1"/>
          <p:nvPr/>
        </p:nvSpPr>
        <p:spPr>
          <a:xfrm>
            <a:off x="904772" y="1209819"/>
            <a:ext cx="5380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/>
              <a:t>刺激</a:t>
            </a:r>
            <a:r>
              <a:rPr lang="en-US" altLang="zh-CN" sz="2400" dirty="0"/>
              <a:t>/</a:t>
            </a:r>
            <a:r>
              <a:rPr lang="zh-CN" altLang="en-US" sz="2400" dirty="0"/>
              <a:t>无刺激，食指</a:t>
            </a:r>
            <a:r>
              <a:rPr lang="en-US" altLang="zh-CN" sz="2400" dirty="0"/>
              <a:t>/</a:t>
            </a:r>
            <a:r>
              <a:rPr lang="zh-CN" altLang="en-US" sz="2400" dirty="0"/>
              <a:t>中指</a:t>
            </a:r>
            <a:endParaRPr lang="en-US" altLang="zh-CN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/>
              <a:t>收缩期，检测率和准确率都低</a:t>
            </a:r>
            <a:endParaRPr lang="en-US" altLang="zh-CN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/>
              <a:t>体感相关电位</a:t>
            </a:r>
            <a:r>
              <a:rPr lang="en-US" altLang="zh-CN" sz="2400" dirty="0"/>
              <a:t>P300</a:t>
            </a:r>
            <a:r>
              <a:rPr lang="zh-CN" altLang="en-US" sz="2400" dirty="0"/>
              <a:t>的抑制与较高</a:t>
            </a:r>
            <a:r>
              <a:rPr lang="en-US" altLang="zh-CN" sz="2400" dirty="0"/>
              <a:t>HEP</a:t>
            </a:r>
            <a:r>
              <a:rPr lang="zh-CN" altLang="en-US" sz="2400" dirty="0"/>
              <a:t>相关，且呈现较低定位度</a:t>
            </a:r>
            <a:endParaRPr lang="en-US" altLang="zh-CN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/>
              <a:t>注意力资源的分配：收缩期弱刺激、中性刺激感知减弱增加对恐惧、威胁的检测</a:t>
            </a:r>
          </a:p>
        </p:txBody>
      </p:sp>
    </p:spTree>
    <p:extLst>
      <p:ext uri="{BB962C8B-B14F-4D97-AF65-F5344CB8AC3E}">
        <p14:creationId xmlns:p14="http://schemas.microsoft.com/office/powerpoint/2010/main" val="262472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AC76ED-4DA3-4645-8C06-C90F842F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05" y="1332005"/>
            <a:ext cx="7411063" cy="419398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43C48AE-0DE8-4855-BA21-ED7F99FC6F1D}"/>
              </a:ext>
            </a:extLst>
          </p:cNvPr>
          <p:cNvSpPr txBox="1"/>
          <p:nvPr/>
        </p:nvSpPr>
        <p:spPr>
          <a:xfrm>
            <a:off x="933651" y="1068057"/>
            <a:ext cx="359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内感知系统与疾病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44890AE-2758-4C6F-8154-2797E9C74CED}"/>
              </a:ext>
            </a:extLst>
          </p:cNvPr>
          <p:cNvSpPr txBox="1"/>
          <p:nvPr/>
        </p:nvSpPr>
        <p:spPr>
          <a:xfrm>
            <a:off x="1116530" y="1951582"/>
            <a:ext cx="2791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精神类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神经退行性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成瘾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发育障碍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2797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76259A3-5704-4FE7-81A5-DB0362C1C439}"/>
              </a:ext>
            </a:extLst>
          </p:cNvPr>
          <p:cNvSpPr txBox="1"/>
          <p:nvPr/>
        </p:nvSpPr>
        <p:spPr>
          <a:xfrm>
            <a:off x="302920" y="151219"/>
            <a:ext cx="562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与</a:t>
            </a:r>
            <a:r>
              <a:rPr lang="en-US" altLang="zh-CN" sz="2800" dirty="0"/>
              <a:t>VNS</a:t>
            </a:r>
            <a:r>
              <a:rPr lang="zh-CN" altLang="en-US" sz="2800" dirty="0"/>
              <a:t>关系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6251E0-7A38-4AC5-B0A7-50E688BC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795" y="81500"/>
            <a:ext cx="4434038" cy="30613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C412AF-A426-4B9E-AE6C-EDE69D785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163" y="3142824"/>
            <a:ext cx="5162815" cy="355618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5D8135C-5F09-46DC-AC6E-E0C812A2197C}"/>
              </a:ext>
            </a:extLst>
          </p:cNvPr>
          <p:cNvSpPr txBox="1"/>
          <p:nvPr/>
        </p:nvSpPr>
        <p:spPr>
          <a:xfrm>
            <a:off x="305940" y="841343"/>
            <a:ext cx="5839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目前研究较少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研究</a:t>
            </a:r>
            <a:r>
              <a:rPr lang="en-US" altLang="zh-CN" sz="2400" dirty="0"/>
              <a:t>1</a:t>
            </a:r>
            <a:r>
              <a:rPr lang="zh-CN" altLang="en-US" sz="2400" dirty="0"/>
              <a:t>：刺激组展现了更显著的</a:t>
            </a:r>
            <a:r>
              <a:rPr lang="en-US" altLang="zh-CN" sz="2400" dirty="0"/>
              <a:t>HEP</a:t>
            </a:r>
            <a:r>
              <a:rPr lang="zh-CN" altLang="en-US" sz="2400" dirty="0"/>
              <a:t>调节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研究</a:t>
            </a:r>
            <a:r>
              <a:rPr lang="en-US" altLang="zh-CN" sz="2400" dirty="0"/>
              <a:t>2</a:t>
            </a:r>
            <a:r>
              <a:rPr lang="zh-CN" altLang="en-US" sz="2400" dirty="0"/>
              <a:t>：</a:t>
            </a:r>
            <a:r>
              <a:rPr lang="en-US" altLang="zh-CN" sz="2400" dirty="0" err="1"/>
              <a:t>taVNS</a:t>
            </a:r>
            <a:r>
              <a:rPr lang="en-US" altLang="zh-CN" sz="2400" dirty="0"/>
              <a:t> </a:t>
            </a:r>
            <a:r>
              <a:rPr lang="zh-CN" altLang="en-US" sz="2400" dirty="0"/>
              <a:t>改变了一些脑区的</a:t>
            </a:r>
            <a:r>
              <a:rPr lang="en-US" altLang="zh-CN" sz="2400" dirty="0"/>
              <a:t>HEP</a:t>
            </a:r>
            <a:r>
              <a:rPr lang="zh-CN" altLang="en-US" sz="2400" dirty="0"/>
              <a:t>振幅。相关 </a:t>
            </a:r>
            <a:r>
              <a:rPr lang="en-US" altLang="zh-CN" sz="2400" dirty="0"/>
              <a:t>HEP </a:t>
            </a:r>
            <a:r>
              <a:rPr lang="zh-CN" altLang="en-US" sz="2400" dirty="0"/>
              <a:t>效应局限于岛叶、鳃盖、体感皮层、眶额皮层和腹内侧前额叶区域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B865599-6451-4ED3-BCB0-54F61ED85805}"/>
              </a:ext>
            </a:extLst>
          </p:cNvPr>
          <p:cNvGrpSpPr/>
          <p:nvPr/>
        </p:nvGrpSpPr>
        <p:grpSpPr>
          <a:xfrm>
            <a:off x="575072" y="3221002"/>
            <a:ext cx="5570660" cy="3430733"/>
            <a:chOff x="5748649" y="3285113"/>
            <a:chExt cx="5570660" cy="3430733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183D0C5-7E23-4EBB-B803-7B453F097164}"/>
                </a:ext>
              </a:extLst>
            </p:cNvPr>
            <p:cNvSpPr/>
            <p:nvPr/>
          </p:nvSpPr>
          <p:spPr>
            <a:xfrm>
              <a:off x="7602135" y="3285113"/>
              <a:ext cx="1333099" cy="133309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AB92CEE-BFAA-4032-9E8F-D24D32553C7E}"/>
                </a:ext>
              </a:extLst>
            </p:cNvPr>
            <p:cNvSpPr/>
            <p:nvPr/>
          </p:nvSpPr>
          <p:spPr>
            <a:xfrm>
              <a:off x="6168189" y="5382747"/>
              <a:ext cx="1333099" cy="1333099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Input</a:t>
              </a:r>
              <a:endParaRPr lang="zh-CN" altLang="en-US" b="1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564420B-F10A-4F77-B1A2-93655FEE586C}"/>
                </a:ext>
              </a:extLst>
            </p:cNvPr>
            <p:cNvSpPr/>
            <p:nvPr/>
          </p:nvSpPr>
          <p:spPr>
            <a:xfrm>
              <a:off x="9178880" y="5382746"/>
              <a:ext cx="1333099" cy="1333099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Output</a:t>
              </a:r>
              <a:endParaRPr lang="zh-CN" altLang="en-US" b="1" dirty="0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D3970E30-A2AD-4CCD-AF56-FBBF4AF987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2291" y="4675570"/>
              <a:ext cx="531385" cy="8185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BE91D9E4-B879-4185-8E6C-24A7429AB1C2}"/>
                </a:ext>
              </a:extLst>
            </p:cNvPr>
            <p:cNvCxnSpPr>
              <a:cxnSpLocks/>
            </p:cNvCxnSpPr>
            <p:nvPr/>
          </p:nvCxnSpPr>
          <p:spPr>
            <a:xfrm>
              <a:off x="8932634" y="4343755"/>
              <a:ext cx="749483" cy="8250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4FD7AD61-D271-4AEE-A7B2-70BDD2FB15C1}"/>
                </a:ext>
              </a:extLst>
            </p:cNvPr>
            <p:cNvCxnSpPr>
              <a:cxnSpLocks/>
            </p:cNvCxnSpPr>
            <p:nvPr/>
          </p:nvCxnSpPr>
          <p:spPr>
            <a:xfrm>
              <a:off x="8804139" y="4458470"/>
              <a:ext cx="749483" cy="8250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A1FF5BCA-BC03-4AD1-AAC3-8855CEC11692}"/>
                </a:ext>
              </a:extLst>
            </p:cNvPr>
            <p:cNvCxnSpPr>
              <a:cxnSpLocks/>
            </p:cNvCxnSpPr>
            <p:nvPr/>
          </p:nvCxnSpPr>
          <p:spPr>
            <a:xfrm>
              <a:off x="8664741" y="4554429"/>
              <a:ext cx="749483" cy="8250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8AFFACEA-BF99-4DD0-96EC-9FC2B7E52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7820" y="4560915"/>
              <a:ext cx="531385" cy="8185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BAE6CDF8-AF90-48FB-A822-C032F5D6D0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3349" y="4458470"/>
              <a:ext cx="531385" cy="8185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720976FF-21BB-4131-ABD9-4D851B97EF9F}"/>
                </a:ext>
              </a:extLst>
            </p:cNvPr>
            <p:cNvCxnSpPr>
              <a:stCxn id="12" idx="2"/>
              <a:endCxn id="11" idx="6"/>
            </p:cNvCxnSpPr>
            <p:nvPr/>
          </p:nvCxnSpPr>
          <p:spPr>
            <a:xfrm flipH="1">
              <a:off x="7501288" y="6049296"/>
              <a:ext cx="1677592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0553D13-9F65-49E6-956F-DF8624ED4FB3}"/>
                </a:ext>
              </a:extLst>
            </p:cNvPr>
            <p:cNvSpPr txBox="1"/>
            <p:nvPr/>
          </p:nvSpPr>
          <p:spPr>
            <a:xfrm>
              <a:off x="9682117" y="4256627"/>
              <a:ext cx="163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Top-Down Control</a:t>
              </a:r>
              <a:endParaRPr lang="zh-CN" altLang="en-US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783A9DC-297B-4B9A-9797-C861839608AE}"/>
                </a:ext>
              </a:extLst>
            </p:cNvPr>
            <p:cNvSpPr txBox="1"/>
            <p:nvPr/>
          </p:nvSpPr>
          <p:spPr>
            <a:xfrm>
              <a:off x="5748649" y="4245436"/>
              <a:ext cx="1637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Vagal Body-to-brain Pathways</a:t>
              </a:r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1484FBD-A1ED-4AA6-AF09-B8339C530729}"/>
                </a:ext>
              </a:extLst>
            </p:cNvPr>
            <p:cNvSpPr txBox="1"/>
            <p:nvPr/>
          </p:nvSpPr>
          <p:spPr>
            <a:xfrm>
              <a:off x="7513512" y="6220532"/>
              <a:ext cx="1853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Neural Reflexes</a:t>
              </a:r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23515B7-2284-4D52-9829-229DCBA05C40}"/>
                </a:ext>
              </a:extLst>
            </p:cNvPr>
            <p:cNvSpPr txBox="1"/>
            <p:nvPr/>
          </p:nvSpPr>
          <p:spPr>
            <a:xfrm>
              <a:off x="7582522" y="3540196"/>
              <a:ext cx="1372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Brain Integration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6623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595</Words>
  <Application>Microsoft Office PowerPoint</Application>
  <PresentationFormat>宽屏</PresentationFormat>
  <Paragraphs>66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郑冬阳</dc:creator>
  <cp:lastModifiedBy>郑冬阳</cp:lastModifiedBy>
  <cp:revision>18</cp:revision>
  <dcterms:created xsi:type="dcterms:W3CDTF">2023-12-04T06:18:24Z</dcterms:created>
  <dcterms:modified xsi:type="dcterms:W3CDTF">2023-12-04T11:03:35Z</dcterms:modified>
</cp:coreProperties>
</file>